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4"/>
  </p:sldMasterIdLst>
  <p:notesMasterIdLst>
    <p:notesMasterId r:id="rId6"/>
  </p:notesMasterIdLst>
  <p:sldIdLst>
    <p:sldId id="287" r:id="rId5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8A3B"/>
    <a:srgbClr val="FF6600"/>
    <a:srgbClr val="FFAD75"/>
    <a:srgbClr val="FFF1E7"/>
    <a:srgbClr val="BDE4FF"/>
    <a:srgbClr val="E7F5FF"/>
    <a:srgbClr val="FFD2B3"/>
    <a:srgbClr val="00CC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3296810-A885-4BE3-A3E7-6D5BEEA58F35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26" autoAdjust="0"/>
    <p:restoredTop sz="96242" autoAdjust="0"/>
  </p:normalViewPr>
  <p:slideViewPr>
    <p:cSldViewPr snapToGrid="0">
      <p:cViewPr>
        <p:scale>
          <a:sx n="50" d="100"/>
          <a:sy n="50" d="100"/>
        </p:scale>
        <p:origin x="236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2949787" cy="498693"/>
          </a:xfrm>
          <a:prstGeom prst="rect">
            <a:avLst/>
          </a:prstGeom>
        </p:spPr>
        <p:txBody>
          <a:bodyPr vert="horz" lIns="91466" tIns="45734" rIns="91466" bIns="457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7"/>
            <a:ext cx="2949787" cy="498693"/>
          </a:xfrm>
          <a:prstGeom prst="rect">
            <a:avLst/>
          </a:prstGeom>
        </p:spPr>
        <p:txBody>
          <a:bodyPr vert="horz" lIns="91466" tIns="45734" rIns="91466" bIns="45734" rtlCol="0"/>
          <a:lstStyle>
            <a:lvl1pPr algn="r">
              <a:defRPr sz="1200"/>
            </a:lvl1pPr>
          </a:lstStyle>
          <a:p>
            <a:fld id="{781EFE70-B85B-4D55-9C45-777D736D05B1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6" tIns="45734" rIns="91466" bIns="457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12"/>
            <a:ext cx="5445760" cy="3913614"/>
          </a:xfrm>
          <a:prstGeom prst="rect">
            <a:avLst/>
          </a:prstGeom>
        </p:spPr>
        <p:txBody>
          <a:bodyPr vert="horz" lIns="91466" tIns="45734" rIns="91466" bIns="457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1466" tIns="45734" rIns="91466" bIns="457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50"/>
            <a:ext cx="2949787" cy="498692"/>
          </a:xfrm>
          <a:prstGeom prst="rect">
            <a:avLst/>
          </a:prstGeom>
        </p:spPr>
        <p:txBody>
          <a:bodyPr vert="horz" lIns="91466" tIns="45734" rIns="91466" bIns="45734" rtlCol="0" anchor="b"/>
          <a:lstStyle>
            <a:lvl1pPr algn="r">
              <a:defRPr sz="1200"/>
            </a:lvl1pPr>
          </a:lstStyle>
          <a:p>
            <a:fld id="{E40A4300-3366-4EE5-A8D5-EF2FFF32B5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771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7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80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1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75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2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2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17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8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5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985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2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2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34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27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55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49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8" y="1539427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553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8" y="1539427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0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2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81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71296-949D-845C-F224-49D01E2F8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B599FB2-3213-D900-4724-0F03D7D249F0}"/>
              </a:ext>
            </a:extLst>
          </p:cNvPr>
          <p:cNvSpPr/>
          <p:nvPr/>
        </p:nvSpPr>
        <p:spPr>
          <a:xfrm>
            <a:off x="156202" y="1264581"/>
            <a:ext cx="7247271" cy="2823067"/>
          </a:xfrm>
          <a:prstGeom prst="rect">
            <a:avLst/>
          </a:prstGeom>
          <a:noFill/>
          <a:ln w="190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ｃ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CE8D633F-AC28-4EFB-9A7B-2F96124680E5}"/>
              </a:ext>
            </a:extLst>
          </p:cNvPr>
          <p:cNvSpPr/>
          <p:nvPr/>
        </p:nvSpPr>
        <p:spPr>
          <a:xfrm>
            <a:off x="174986" y="4483981"/>
            <a:ext cx="7247272" cy="5097456"/>
          </a:xfrm>
          <a:prstGeom prst="rect">
            <a:avLst/>
          </a:prstGeom>
          <a:noFill/>
          <a:ln w="190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57905E5-E7F1-54D5-F6DB-C4FC918C3176}"/>
              </a:ext>
            </a:extLst>
          </p:cNvPr>
          <p:cNvSpPr/>
          <p:nvPr/>
        </p:nvSpPr>
        <p:spPr>
          <a:xfrm>
            <a:off x="147097" y="72439"/>
            <a:ext cx="7265481" cy="79621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5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4" name="角丸四角形 1">
            <a:extLst>
              <a:ext uri="{FF2B5EF4-FFF2-40B4-BE49-F238E27FC236}">
                <a16:creationId xmlns:a16="http://schemas.microsoft.com/office/drawing/2014/main" id="{9C16FB2E-BD22-FCFD-70E9-FA04137DBBA5}"/>
              </a:ext>
            </a:extLst>
          </p:cNvPr>
          <p:cNvSpPr/>
          <p:nvPr/>
        </p:nvSpPr>
        <p:spPr>
          <a:xfrm>
            <a:off x="100414" y="227629"/>
            <a:ext cx="7321211" cy="433148"/>
          </a:xfrm>
          <a:prstGeom prst="roundRect">
            <a:avLst>
              <a:gd name="adj" fmla="val 1190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36000" bIns="0" rtlCol="0" anchor="ctr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就学支援金新制度対象外となる生徒等への支援</a:t>
            </a:r>
            <a:endParaRPr kumimoji="1" lang="ja-JP" altLang="en-US" sz="6000" b="1" dirty="0">
              <a:solidFill>
                <a:schemeClr val="bg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C8D4FA4-57E7-C639-4804-FAB4AAA9FF39}"/>
              </a:ext>
            </a:extLst>
          </p:cNvPr>
          <p:cNvSpPr txBox="1"/>
          <p:nvPr/>
        </p:nvSpPr>
        <p:spPr>
          <a:xfrm>
            <a:off x="417277" y="5320793"/>
            <a:ext cx="385264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旧制度の就学支援金において</a:t>
            </a:r>
            <a:r>
              <a:rPr lang="ja-JP" altLang="en-US" sz="11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年収約</a:t>
            </a:r>
            <a:r>
              <a:rPr lang="en-US" altLang="ja-JP" sz="11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910</a:t>
            </a:r>
            <a:r>
              <a:rPr lang="ja-JP" altLang="en-US" sz="11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万円未満</a:t>
            </a:r>
            <a:r>
              <a:rPr lang="ja-JP" altLang="en-US" sz="1050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の世帯に属する在校生（留学生を含む）</a:t>
            </a:r>
            <a:r>
              <a:rPr lang="ja-JP" altLang="en-US" sz="105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については、</a:t>
            </a:r>
            <a:r>
              <a:rPr lang="zh-CN" altLang="en-US" sz="1400" b="1" u="sng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（経過措置）高等学校等就学支援金</a:t>
            </a:r>
            <a:r>
              <a:rPr lang="en-US" altLang="ja-JP" sz="1400" b="1" u="sng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【</a:t>
            </a:r>
            <a:r>
              <a:rPr lang="zh-CN" altLang="en-US" sz="1400" b="1" u="sng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旧制度</a:t>
            </a:r>
            <a:r>
              <a:rPr lang="en-US" altLang="zh-CN" sz="1400" b="1" u="sng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】</a:t>
            </a:r>
            <a:r>
              <a:rPr lang="ja-JP" altLang="en-US" sz="105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の対象となります。授業料に対し、</a:t>
            </a:r>
            <a:r>
              <a:rPr kumimoji="1" lang="ja-JP" altLang="en-US" sz="105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所得に応じて</a:t>
            </a:r>
            <a:r>
              <a:rPr lang="ja-JP" altLang="en-US" sz="105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年額上限</a:t>
            </a:r>
            <a:r>
              <a:rPr lang="en-US" altLang="ja-JP" sz="105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39</a:t>
            </a:r>
            <a:r>
              <a:rPr lang="ja-JP" altLang="en-US" sz="105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</a:t>
            </a:r>
            <a:r>
              <a:rPr lang="en-US" altLang="ja-JP" sz="105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6,000</a:t>
            </a:r>
            <a:r>
              <a:rPr lang="ja-JP" altLang="en-US" sz="105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円</a:t>
            </a:r>
            <a:r>
              <a:rPr lang="ja-JP" altLang="en-US" sz="105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</a:t>
            </a:r>
            <a:endParaRPr lang="en-US" altLang="ja-JP" sz="105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r>
              <a:rPr lang="ja-JP" altLang="en-US" sz="105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支援金が支給されます。</a:t>
            </a:r>
            <a:endParaRPr lang="en-US" altLang="ja-JP" sz="12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7FD3187-1E57-8E07-757C-D227F63D8FDF}"/>
              </a:ext>
            </a:extLst>
          </p:cNvPr>
          <p:cNvSpPr txBox="1"/>
          <p:nvPr/>
        </p:nvSpPr>
        <p:spPr>
          <a:xfrm>
            <a:off x="118255" y="1374898"/>
            <a:ext cx="7196454" cy="707886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marL="174625" lvl="0" algn="just" defTabSz="49602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kumimoji="1" lang="ja-JP" altLang="en-US" sz="1200" i="0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令和</a:t>
            </a:r>
            <a:r>
              <a:rPr kumimoji="1" lang="en-US" altLang="ja-JP" sz="1200" i="0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8</a:t>
            </a:r>
            <a:r>
              <a:rPr kumimoji="1" lang="ja-JP" altLang="en-US" sz="1200" i="0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年</a:t>
            </a:r>
            <a:r>
              <a:rPr kumimoji="1" lang="en-US" altLang="ja-JP" sz="1200" i="0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4</a:t>
            </a:r>
            <a:r>
              <a:rPr kumimoji="1" lang="ja-JP" altLang="en-US" sz="1200" i="0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月以降に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入学する生徒のうち</a:t>
            </a:r>
            <a:r>
              <a:rPr kumimoji="1" lang="ja-JP" altLang="en-US" sz="120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、旧制度の就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学支援金であれば、支給対象となりうる</a:t>
            </a:r>
            <a:r>
              <a:rPr kumimoji="1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年収約</a:t>
            </a:r>
            <a:r>
              <a:rPr kumimoji="1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910</a:t>
            </a:r>
            <a:r>
              <a:rPr kumimoji="1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万円未満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の世帯に属する生徒（</a:t>
            </a:r>
            <a:r>
              <a:rPr kumimoji="1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留学生を除く）は、</a:t>
            </a:r>
            <a:r>
              <a:rPr kumimoji="1" lang="ja-JP" altLang="en-US" sz="1400" b="1" i="0" u="sng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高校生等・新修学支援金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の対象となります。授業料</a:t>
            </a:r>
            <a:r>
              <a:rPr kumimoji="1" lang="ja-JP" altLang="en-US" sz="120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に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対し、</a:t>
            </a:r>
            <a:r>
              <a:rPr kumimoji="1" lang="ja-JP" altLang="en-US" sz="120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所得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に応じて</a:t>
            </a:r>
            <a:r>
              <a:rPr kumimoji="1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年額上限</a:t>
            </a:r>
            <a:r>
              <a:rPr kumimoji="1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39</a:t>
            </a:r>
            <a:r>
              <a:rPr kumimoji="1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万</a:t>
            </a:r>
            <a:r>
              <a:rPr kumimoji="1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6,000</a:t>
            </a:r>
            <a:r>
              <a:rPr kumimoji="1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円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の支援金が支給されます。</a:t>
            </a:r>
            <a:endParaRPr kumimoji="1" lang="en-US" altLang="ja-JP" sz="5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0A63FF1-F1BF-6FBF-51E1-A2BB7C724BA5}"/>
              </a:ext>
            </a:extLst>
          </p:cNvPr>
          <p:cNvSpPr txBox="1"/>
          <p:nvPr/>
        </p:nvSpPr>
        <p:spPr>
          <a:xfrm>
            <a:off x="240015" y="6672249"/>
            <a:ext cx="401647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lvl="0" indent="-174625" algn="just" defTabSz="49602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1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旧制度の就学支援金において所得制限を受けていた</a:t>
            </a:r>
            <a:r>
              <a:rPr kumimoji="1" lang="ja-JP" altLang="en-US" sz="1100" b="1" i="0" u="none" strike="noStrike" kern="10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年収約</a:t>
            </a:r>
            <a:r>
              <a:rPr kumimoji="1" lang="en-US" altLang="ja-JP" sz="1100" b="1" i="0" u="none" strike="noStrike" kern="10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910</a:t>
            </a:r>
            <a:r>
              <a:rPr kumimoji="1" lang="ja-JP" altLang="en-US" sz="1100" b="1" i="0" u="none" strike="noStrike" kern="10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万円以上</a:t>
            </a:r>
            <a:r>
              <a:rPr kumimoji="1" lang="ja-JP" altLang="en-US" sz="1100" b="0" i="0" u="none" strike="noStrike" kern="10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の世帯に属する生徒等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については、</a:t>
            </a:r>
            <a:r>
              <a:rPr kumimoji="1" lang="ja-JP" altLang="en-US" sz="1400" b="1" i="0" u="sng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高校生等・新修学支援</a:t>
            </a:r>
            <a:r>
              <a:rPr kumimoji="1" lang="ja-JP" altLang="en-US" sz="1400" b="1" u="sng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金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の対象となります。授業料に対し、</a:t>
            </a:r>
            <a:r>
              <a:rPr kumimoji="1" lang="ja-JP" altLang="en-US" sz="105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所得にかかわらず</a:t>
            </a:r>
            <a:r>
              <a:rPr kumimoji="1" lang="ja-JP" altLang="en-US" sz="10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年額上限</a:t>
            </a:r>
            <a:r>
              <a:rPr kumimoji="1" lang="en-US" altLang="ja-JP" sz="10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11</a:t>
            </a:r>
            <a:r>
              <a:rPr kumimoji="1" lang="ja-JP" altLang="en-US" sz="10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万</a:t>
            </a:r>
            <a:r>
              <a:rPr kumimoji="1" lang="en-US" altLang="ja-JP" sz="10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8,800</a:t>
            </a:r>
            <a:r>
              <a:rPr kumimoji="1" lang="ja-JP" altLang="en-US" sz="10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円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の支援金</a:t>
            </a:r>
            <a:r>
              <a:rPr kumimoji="1" lang="ja-JP" altLang="en-US" sz="105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が支給されます。</a:t>
            </a:r>
            <a:endParaRPr kumimoji="1" lang="en-US" altLang="ja-JP" sz="105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41" name="表 40">
            <a:extLst>
              <a:ext uri="{FF2B5EF4-FFF2-40B4-BE49-F238E27FC236}">
                <a16:creationId xmlns:a16="http://schemas.microsoft.com/office/drawing/2014/main" id="{1AF14699-0F50-ABA3-2E2F-38DFD26EB4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976678"/>
              </p:ext>
            </p:extLst>
          </p:nvPr>
        </p:nvGraphicFramePr>
        <p:xfrm>
          <a:off x="285133" y="2155307"/>
          <a:ext cx="4529899" cy="18089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40971">
                  <a:extLst>
                    <a:ext uri="{9D8B030D-6E8A-4147-A177-3AD203B41FA5}">
                      <a16:colId xmlns:a16="http://schemas.microsoft.com/office/drawing/2014/main" val="3923928593"/>
                    </a:ext>
                  </a:extLst>
                </a:gridCol>
                <a:gridCol w="1988928">
                  <a:extLst>
                    <a:ext uri="{9D8B030D-6E8A-4147-A177-3AD203B41FA5}">
                      <a16:colId xmlns:a16="http://schemas.microsoft.com/office/drawing/2014/main" val="1420503319"/>
                    </a:ext>
                  </a:extLst>
                </a:gridCol>
              </a:tblGrid>
              <a:tr h="2849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国籍・在留資格等の要件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必要書類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34795"/>
                  </a:ext>
                </a:extLst>
              </a:tr>
              <a:tr h="15199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令和</a:t>
                      </a:r>
                      <a:r>
                        <a:rPr lang="en-US" altLang="ja-JP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8</a:t>
                      </a: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年</a:t>
                      </a:r>
                      <a:r>
                        <a:rPr lang="en-US" altLang="ja-JP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4</a:t>
                      </a: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月</a:t>
                      </a:r>
                      <a:r>
                        <a:rPr lang="en-US" altLang="ja-JP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1</a:t>
                      </a: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日以降に入学した者のうち新制度対象外の者</a:t>
                      </a:r>
                      <a:r>
                        <a:rPr lang="ja-JP" altLang="en-US" sz="7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（在留資格が留学を除く）</a:t>
                      </a:r>
                      <a:endParaRPr lang="en-US" altLang="ja-JP" sz="1000" b="1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（例）</a:t>
                      </a:r>
                      <a:endParaRPr lang="en-US" altLang="ja-JP" sz="90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①在留資格が定住者であるが、日本への永住の意思がない者</a:t>
                      </a:r>
                      <a:endParaRPr lang="en-US" altLang="ja-JP" sz="9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②在留資格が家族滞在であるが、日本の小・中学校を卒業していない者、</a:t>
                      </a:r>
                      <a:endParaRPr lang="en-US" altLang="ja-JP" sz="9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または、日本に定着の意思がない者</a:t>
                      </a:r>
                      <a:endParaRPr lang="en-US" altLang="ja-JP" sz="9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③外国人学校に在籍する者（日本国籍含む）　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　　　　　　　　　　　　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生徒等の以下のいずれかの書類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・住民票の写し（原本）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・在留カードの写し（コピー）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上記に加えて、課税証明書等（原本）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endParaRPr lang="en-US" altLang="ja-JP" sz="105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857451"/>
                  </a:ext>
                </a:extLst>
              </a:tr>
            </a:tbl>
          </a:graphicData>
        </a:graphic>
      </p:graphicFrame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29BE44E6-D4FD-0178-C501-B3F1ECA4C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610964"/>
              </p:ext>
            </p:extLst>
          </p:nvPr>
        </p:nvGraphicFramePr>
        <p:xfrm>
          <a:off x="575559" y="7768422"/>
          <a:ext cx="6370920" cy="1280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6791">
                  <a:extLst>
                    <a:ext uri="{9D8B030D-6E8A-4147-A177-3AD203B41FA5}">
                      <a16:colId xmlns:a16="http://schemas.microsoft.com/office/drawing/2014/main" val="3923928593"/>
                    </a:ext>
                  </a:extLst>
                </a:gridCol>
                <a:gridCol w="2384129">
                  <a:extLst>
                    <a:ext uri="{9D8B030D-6E8A-4147-A177-3AD203B41FA5}">
                      <a16:colId xmlns:a16="http://schemas.microsoft.com/office/drawing/2014/main" val="1420503319"/>
                    </a:ext>
                  </a:extLst>
                </a:gridCol>
              </a:tblGrid>
              <a:tr h="2494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国籍・在留資格等の要件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必要書類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34795"/>
                  </a:ext>
                </a:extLst>
              </a:tr>
              <a:tr h="964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新制度対象外の者のうち令和８年３月</a:t>
                      </a:r>
                      <a:r>
                        <a:rPr lang="en-US" altLang="ja-JP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31</a:t>
                      </a: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日時点で高等学校等就学支援金の受給資格を有している者</a:t>
                      </a:r>
                      <a:endParaRPr lang="zh-CN" altLang="en-US" sz="1000" b="1" dirty="0">
                        <a:solidFill>
                          <a:srgbClr val="0099FF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（例）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①在留資格が定住者であるが、日本への永住の意思がない者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②在留資格が留学等の者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③外国人学校に在籍する者（日本国籍含む）　　　　　　　　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生徒等の以下のいずれかの書類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・住民票の写し（原本）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・在留カードの写し（コピー）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※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課税証明書等（原本）が必要な場合があります。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857451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D070277-FF81-A212-28CF-439EA27EE910}"/>
              </a:ext>
            </a:extLst>
          </p:cNvPr>
          <p:cNvSpPr txBox="1"/>
          <p:nvPr/>
        </p:nvSpPr>
        <p:spPr>
          <a:xfrm>
            <a:off x="238898" y="4591908"/>
            <a:ext cx="72472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indent="-457200"/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〇</a:t>
            </a:r>
            <a:r>
              <a:rPr kumimoji="1" lang="ja-JP" altLang="en-US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令和</a:t>
            </a:r>
            <a:r>
              <a:rPr kumimoji="1" lang="en-US" altLang="ja-JP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8</a:t>
            </a:r>
            <a:r>
              <a:rPr kumimoji="1" lang="ja-JP" altLang="en-US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年３月</a:t>
            </a:r>
            <a:r>
              <a:rPr kumimoji="1" lang="en-US" altLang="ja-JP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31</a:t>
            </a:r>
            <a:r>
              <a:rPr kumimoji="1" lang="ja-JP" altLang="en-US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日以前から高等学校等</a:t>
            </a:r>
            <a:r>
              <a:rPr kumimoji="1" lang="en-US" altLang="ja-JP" sz="10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※</a:t>
            </a:r>
            <a:r>
              <a:rPr kumimoji="1" lang="ja-JP" altLang="en-US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に在籍する生徒等（在校生）のうち、高等学校等就学支援金</a:t>
            </a:r>
            <a:r>
              <a:rPr kumimoji="1" lang="en-US" altLang="ja-JP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【</a:t>
            </a:r>
            <a:r>
              <a:rPr kumimoji="1" lang="ja-JP" altLang="en-US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新制度</a:t>
            </a:r>
            <a:r>
              <a:rPr kumimoji="1" lang="en-US" altLang="ja-JP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】</a:t>
            </a:r>
            <a:r>
              <a:rPr kumimoji="1" lang="ja-JP" altLang="en-US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を対象外になった方</a:t>
            </a:r>
            <a:endParaRPr kumimoji="1" lang="ja-JP" altLang="en-US" sz="1400" b="1" dirty="0">
              <a:solidFill>
                <a:schemeClr val="tx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07FFE8A-EA4C-682B-C1F8-D5B3DFAF8EFC}"/>
              </a:ext>
            </a:extLst>
          </p:cNvPr>
          <p:cNvSpPr txBox="1"/>
          <p:nvPr/>
        </p:nvSpPr>
        <p:spPr>
          <a:xfrm>
            <a:off x="238898" y="6406994"/>
            <a:ext cx="353614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②年収約</a:t>
            </a:r>
            <a:r>
              <a:rPr kumimoji="1" lang="en-US" altLang="ja-JP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910</a:t>
            </a:r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万円</a:t>
            </a:r>
            <a:r>
              <a:rPr kumimoji="1" lang="ja-JP" altLang="en-US" sz="12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以上</a:t>
            </a:r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の世帯に属する生徒等</a:t>
            </a:r>
            <a:endParaRPr lang="ja-JP" altLang="en-US" sz="12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D2C586-B00C-5098-E4FB-E4A02C5304F8}"/>
              </a:ext>
            </a:extLst>
          </p:cNvPr>
          <p:cNvSpPr txBox="1"/>
          <p:nvPr/>
        </p:nvSpPr>
        <p:spPr>
          <a:xfrm>
            <a:off x="285133" y="9073605"/>
            <a:ext cx="7081878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altLang="ja-JP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※</a:t>
            </a:r>
            <a:r>
              <a:rPr lang="ja-JP" altLang="en-US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高等学校（全日制・定時制・通信制）、中等教育学校（後期課程）、特別支援学校（高等部）、高等専門学校（</a:t>
            </a:r>
            <a:r>
              <a:rPr lang="en-US" altLang="ja-JP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1</a:t>
            </a:r>
            <a:r>
              <a:rPr lang="ja-JP" altLang="en-US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～</a:t>
            </a:r>
            <a:r>
              <a:rPr lang="en-US" altLang="ja-JP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3</a:t>
            </a:r>
            <a:r>
              <a:rPr lang="ja-JP" altLang="en-US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年）、専修学</a:t>
            </a:r>
            <a:endParaRPr lang="en-US" altLang="ja-JP" sz="9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>
              <a:spcBef>
                <a:spcPts val="0"/>
              </a:spcBef>
              <a:defRPr/>
            </a:pPr>
            <a:r>
              <a:rPr lang="ja-JP" altLang="en-US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　校高等課程、専修学校一般課程及び各種学校のうち国家資格者養成課程（中学校卒業者を入所資格とするもの）を置くもの、海上</a:t>
            </a:r>
            <a:endParaRPr lang="en-US" altLang="ja-JP" sz="9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>
              <a:spcBef>
                <a:spcPts val="0"/>
              </a:spcBef>
              <a:defRPr/>
            </a:pPr>
            <a:r>
              <a:rPr lang="ja-JP" altLang="en-US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　技術学校、外国人学校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2F4395E-55BF-8CAC-7E2D-084B604A7C2B}"/>
              </a:ext>
            </a:extLst>
          </p:cNvPr>
          <p:cNvSpPr txBox="1"/>
          <p:nvPr/>
        </p:nvSpPr>
        <p:spPr>
          <a:xfrm>
            <a:off x="192827" y="5086771"/>
            <a:ext cx="3360465" cy="285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①年収約</a:t>
            </a:r>
            <a:r>
              <a:rPr kumimoji="1" lang="en-US" altLang="ja-JP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910</a:t>
            </a:r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万円</a:t>
            </a:r>
            <a:r>
              <a:rPr kumimoji="1" lang="ja-JP" altLang="en-US" sz="12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未満</a:t>
            </a:r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の世帯に属する生徒等</a:t>
            </a:r>
            <a:endParaRPr lang="ja-JP" altLang="en-US" sz="1200" dirty="0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8AA890AE-97C5-A96B-672D-EB23D509926A}"/>
              </a:ext>
            </a:extLst>
          </p:cNvPr>
          <p:cNvSpPr/>
          <p:nvPr/>
        </p:nvSpPr>
        <p:spPr>
          <a:xfrm>
            <a:off x="156143" y="9649559"/>
            <a:ext cx="7265481" cy="360000"/>
          </a:xfrm>
          <a:prstGeom prst="roundRect">
            <a:avLst>
              <a:gd name="adj" fmla="val 0"/>
            </a:avLst>
          </a:prstGeom>
          <a:solidFill>
            <a:srgbClr val="0099FF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36000" rtlCol="0" anchor="ctr"/>
          <a:lstStyle/>
          <a:p>
            <a:pPr lvl="0" algn="ctr">
              <a:defRPr/>
            </a:pPr>
            <a:r>
              <a:rPr kumimoji="1" lang="ja-JP" altLang="en-US" sz="1400" b="1" dirty="0">
                <a:solidFill>
                  <a:schemeClr val="bg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申請方法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61535F-1E8C-CB1A-2FA0-072B0197BD11}"/>
              </a:ext>
            </a:extLst>
          </p:cNvPr>
          <p:cNvSpPr/>
          <p:nvPr/>
        </p:nvSpPr>
        <p:spPr>
          <a:xfrm>
            <a:off x="166574" y="9711957"/>
            <a:ext cx="7255051" cy="896549"/>
          </a:xfrm>
          <a:prstGeom prst="rect">
            <a:avLst/>
          </a:prstGeom>
          <a:noFill/>
          <a:ln w="190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7F5EC73-5DC4-27BC-870F-6791CDBFAAC5}"/>
              </a:ext>
            </a:extLst>
          </p:cNvPr>
          <p:cNvSpPr/>
          <p:nvPr/>
        </p:nvSpPr>
        <p:spPr>
          <a:xfrm>
            <a:off x="156144" y="4190949"/>
            <a:ext cx="7265481" cy="391687"/>
          </a:xfrm>
          <a:prstGeom prst="roundRect">
            <a:avLst>
              <a:gd name="adj" fmla="val 0"/>
            </a:avLst>
          </a:prstGeom>
          <a:solidFill>
            <a:srgbClr val="0099FF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36000" rtlCol="0" anchor="ctr"/>
          <a:lstStyle/>
          <a:p>
            <a:pPr algn="ctr"/>
            <a:r>
              <a:rPr lang="ja-JP" altLang="en-US" b="1" u="sng" dirty="0">
                <a:solidFill>
                  <a:schemeClr val="bg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在校生（留学生を含む）</a:t>
            </a:r>
            <a:endParaRPr lang="ja-JP" altLang="en-US" b="1" u="sng" dirty="0">
              <a:solidFill>
                <a:schemeClr val="bg1"/>
              </a:solidFill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C90242FA-77C8-AB20-92B2-12D7439B26FF}"/>
              </a:ext>
            </a:extLst>
          </p:cNvPr>
          <p:cNvSpPr/>
          <p:nvPr/>
        </p:nvSpPr>
        <p:spPr>
          <a:xfrm>
            <a:off x="147097" y="929663"/>
            <a:ext cx="7265481" cy="385565"/>
          </a:xfrm>
          <a:prstGeom prst="roundRect">
            <a:avLst>
              <a:gd name="adj" fmla="val 0"/>
            </a:avLst>
          </a:prstGeom>
          <a:solidFill>
            <a:srgbClr val="0099FF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36000" rtlCol="0" anchor="ctr"/>
          <a:lstStyle/>
          <a:p>
            <a:pPr algn="ctr"/>
            <a:r>
              <a:rPr lang="ja-JP" altLang="en-US" b="1" u="sng" dirty="0">
                <a:solidFill>
                  <a:schemeClr val="bg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新入生（留学生を除く）</a:t>
            </a:r>
            <a:endParaRPr lang="ja-JP" altLang="en-US" b="1" u="sng" dirty="0">
              <a:solidFill>
                <a:schemeClr val="bg1"/>
              </a:solidFill>
            </a:endParaRPr>
          </a:p>
        </p:txBody>
      </p:sp>
      <p:pic>
        <p:nvPicPr>
          <p:cNvPr id="3" name="グラフィックス 2" descr="チェックリスト 単色塗りつぶし">
            <a:extLst>
              <a:ext uri="{FF2B5EF4-FFF2-40B4-BE49-F238E27FC236}">
                <a16:creationId xmlns:a16="http://schemas.microsoft.com/office/drawing/2014/main" id="{A0557C75-8B73-79C5-8237-6FBEE565F13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029023" y="9658037"/>
            <a:ext cx="377310" cy="377310"/>
          </a:xfrm>
          <a:prstGeom prst="rect">
            <a:avLst/>
          </a:prstGeom>
        </p:spPr>
      </p:pic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5B0A2BFF-423C-4147-F5B9-A0B720A2C67D}"/>
              </a:ext>
            </a:extLst>
          </p:cNvPr>
          <p:cNvGrpSpPr/>
          <p:nvPr/>
        </p:nvGrpSpPr>
        <p:grpSpPr>
          <a:xfrm>
            <a:off x="4768266" y="2119203"/>
            <a:ext cx="2717804" cy="1920111"/>
            <a:chOff x="4815032" y="2090549"/>
            <a:chExt cx="2717804" cy="1920111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AE530066-5ECE-B1BF-482A-352676A0A474}"/>
                </a:ext>
              </a:extLst>
            </p:cNvPr>
            <p:cNvSpPr/>
            <p:nvPr/>
          </p:nvSpPr>
          <p:spPr>
            <a:xfrm>
              <a:off x="5501902" y="3392499"/>
              <a:ext cx="1347581" cy="390875"/>
            </a:xfrm>
            <a:prstGeom prst="rect">
              <a:avLst/>
            </a:prstGeom>
            <a:solidFill>
              <a:srgbClr val="B9E1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87E5F37D-4ACD-8D18-F9D5-C5FCDD8452C3}"/>
                </a:ext>
              </a:extLst>
            </p:cNvPr>
            <p:cNvSpPr/>
            <p:nvPr/>
          </p:nvSpPr>
          <p:spPr>
            <a:xfrm>
              <a:off x="5501901" y="2621805"/>
              <a:ext cx="732679" cy="767198"/>
            </a:xfrm>
            <a:prstGeom prst="rect">
              <a:avLst/>
            </a:prstGeom>
            <a:solidFill>
              <a:srgbClr val="E5F4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44F5CB8A-AAD0-50DD-039A-656A44B1BAED}"/>
                </a:ext>
              </a:extLst>
            </p:cNvPr>
            <p:cNvSpPr/>
            <p:nvPr/>
          </p:nvSpPr>
          <p:spPr>
            <a:xfrm>
              <a:off x="5505995" y="2143297"/>
              <a:ext cx="1593434" cy="1644377"/>
            </a:xfrm>
            <a:custGeom>
              <a:avLst/>
              <a:gdLst>
                <a:gd name="connsiteX0" fmla="*/ 0 w 5626100"/>
                <a:gd name="connsiteY0" fmla="*/ 0 h 2501900"/>
                <a:gd name="connsiteX1" fmla="*/ 0 w 5626100"/>
                <a:gd name="connsiteY1" fmla="*/ 2501900 h 2501900"/>
                <a:gd name="connsiteX2" fmla="*/ 5626100 w 5626100"/>
                <a:gd name="connsiteY2" fmla="*/ 2501900 h 250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26100" h="2501900">
                  <a:moveTo>
                    <a:pt x="0" y="0"/>
                  </a:moveTo>
                  <a:lnTo>
                    <a:pt x="0" y="2501900"/>
                  </a:lnTo>
                  <a:lnTo>
                    <a:pt x="5626100" y="2501900"/>
                  </a:lnTo>
                </a:path>
              </a:pathLst>
            </a:custGeom>
            <a:noFill/>
            <a:ln w="19050">
              <a:headEnd type="triangle" w="med" len="med"/>
              <a:tailEnd type="triangl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22" name="角丸四角形 31">
              <a:extLst>
                <a:ext uri="{FF2B5EF4-FFF2-40B4-BE49-F238E27FC236}">
                  <a16:creationId xmlns:a16="http://schemas.microsoft.com/office/drawing/2014/main" id="{6A30CDA4-A1FF-1F16-D3B3-493DE8933141}"/>
                </a:ext>
              </a:extLst>
            </p:cNvPr>
            <p:cNvSpPr/>
            <p:nvPr/>
          </p:nvSpPr>
          <p:spPr>
            <a:xfrm>
              <a:off x="4899179" y="2124189"/>
              <a:ext cx="613645" cy="126843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支給上限額</a:t>
              </a:r>
              <a:endPara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23" name="角丸四角形 31">
              <a:extLst>
                <a:ext uri="{FF2B5EF4-FFF2-40B4-BE49-F238E27FC236}">
                  <a16:creationId xmlns:a16="http://schemas.microsoft.com/office/drawing/2014/main" id="{2F93E996-B9E5-4771-3DD0-05B3195CD702}"/>
                </a:ext>
              </a:extLst>
            </p:cNvPr>
            <p:cNvSpPr/>
            <p:nvPr/>
          </p:nvSpPr>
          <p:spPr>
            <a:xfrm>
              <a:off x="6919191" y="3625573"/>
              <a:ext cx="613645" cy="126843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年収目安</a:t>
              </a:r>
              <a:endParaRPr lang="en-US" altLang="ja-JP" sz="7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24" name="角丸四角形 31">
              <a:extLst>
                <a:ext uri="{FF2B5EF4-FFF2-40B4-BE49-F238E27FC236}">
                  <a16:creationId xmlns:a16="http://schemas.microsoft.com/office/drawing/2014/main" id="{62529671-E3FD-BFA5-B6C7-1C86D5111E21}"/>
                </a:ext>
              </a:extLst>
            </p:cNvPr>
            <p:cNvSpPr/>
            <p:nvPr/>
          </p:nvSpPr>
          <p:spPr>
            <a:xfrm>
              <a:off x="4815032" y="2557580"/>
              <a:ext cx="761292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396,000</a:t>
              </a:r>
              <a:r>
                <a:rPr kumimoji="1" lang="ja-JP" altLang="en-US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円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25" name="角丸四角形 31">
              <a:extLst>
                <a:ext uri="{FF2B5EF4-FFF2-40B4-BE49-F238E27FC236}">
                  <a16:creationId xmlns:a16="http://schemas.microsoft.com/office/drawing/2014/main" id="{0C01DBDE-A634-F599-E91D-66934547F063}"/>
                </a:ext>
              </a:extLst>
            </p:cNvPr>
            <p:cNvSpPr/>
            <p:nvPr/>
          </p:nvSpPr>
          <p:spPr>
            <a:xfrm>
              <a:off x="4815032" y="3317966"/>
              <a:ext cx="761292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118,800</a:t>
              </a:r>
              <a:r>
                <a:rPr kumimoji="1" lang="ja-JP" altLang="en-US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円</a:t>
              </a:r>
              <a:endParaRPr lang="en-US" altLang="ja-JP" sz="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2B063FBB-092B-9E7F-917D-E72B60B5C325}"/>
                </a:ext>
              </a:extLst>
            </p:cNvPr>
            <p:cNvCxnSpPr>
              <a:cxnSpLocks/>
            </p:cNvCxnSpPr>
            <p:nvPr/>
          </p:nvCxnSpPr>
          <p:spPr>
            <a:xfrm>
              <a:off x="5161661" y="3389003"/>
              <a:ext cx="16878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角丸四角形 31">
              <a:extLst>
                <a:ext uri="{FF2B5EF4-FFF2-40B4-BE49-F238E27FC236}">
                  <a16:creationId xmlns:a16="http://schemas.microsoft.com/office/drawing/2014/main" id="{C68139E8-BE5F-E6F7-17D6-BB158B7C6FBB}"/>
                </a:ext>
              </a:extLst>
            </p:cNvPr>
            <p:cNvSpPr/>
            <p:nvPr/>
          </p:nvSpPr>
          <p:spPr>
            <a:xfrm>
              <a:off x="5916630" y="3820449"/>
              <a:ext cx="613645" cy="181256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590</a:t>
              </a:r>
              <a:r>
                <a:rPr kumimoji="1" lang="ja-JP" altLang="en-US" sz="7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万円</a:t>
              </a:r>
              <a:endParaRPr lang="en-US" altLang="ja-JP" sz="7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30" name="角丸四角形 31">
              <a:extLst>
                <a:ext uri="{FF2B5EF4-FFF2-40B4-BE49-F238E27FC236}">
                  <a16:creationId xmlns:a16="http://schemas.microsoft.com/office/drawing/2014/main" id="{F94CD555-4139-6CD0-8646-06C30F567E10}"/>
                </a:ext>
              </a:extLst>
            </p:cNvPr>
            <p:cNvSpPr/>
            <p:nvPr/>
          </p:nvSpPr>
          <p:spPr>
            <a:xfrm>
              <a:off x="6559033" y="3829404"/>
              <a:ext cx="613645" cy="181256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910</a:t>
              </a:r>
              <a:r>
                <a:rPr kumimoji="1" lang="ja-JP" altLang="en-US" sz="7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万円</a:t>
              </a:r>
              <a:endParaRPr lang="en-US" altLang="ja-JP" sz="7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86B4DEA2-3940-0DE9-7475-A1209B80CC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34580" y="2660012"/>
              <a:ext cx="0" cy="116043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92BA3739-48E5-02B1-6753-94B74E4A79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49981" y="2621805"/>
              <a:ext cx="0" cy="116043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左大かっこ 35">
              <a:extLst>
                <a:ext uri="{FF2B5EF4-FFF2-40B4-BE49-F238E27FC236}">
                  <a16:creationId xmlns:a16="http://schemas.microsoft.com/office/drawing/2014/main" id="{45AC3DDC-0A17-6B1C-A7C9-0DD698D10732}"/>
                </a:ext>
              </a:extLst>
            </p:cNvPr>
            <p:cNvSpPr/>
            <p:nvPr/>
          </p:nvSpPr>
          <p:spPr>
            <a:xfrm rot="5400000">
              <a:off x="6135668" y="1842637"/>
              <a:ext cx="140943" cy="1286678"/>
            </a:xfrm>
            <a:prstGeom prst="leftBracket">
              <a:avLst>
                <a:gd name="adj" fmla="val 8587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37" name="角丸四角形 31">
              <a:extLst>
                <a:ext uri="{FF2B5EF4-FFF2-40B4-BE49-F238E27FC236}">
                  <a16:creationId xmlns:a16="http://schemas.microsoft.com/office/drawing/2014/main" id="{AEC08353-B6F2-D262-570A-F8C5EB5CD14A}"/>
                </a:ext>
              </a:extLst>
            </p:cNvPr>
            <p:cNvSpPr/>
            <p:nvPr/>
          </p:nvSpPr>
          <p:spPr>
            <a:xfrm>
              <a:off x="5732739" y="2090549"/>
              <a:ext cx="914162" cy="499144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9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高校生等・</a:t>
              </a:r>
              <a:endParaRPr kumimoji="1" lang="en-US" altLang="ja-JP" sz="9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9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新修学支援金</a:t>
              </a:r>
              <a:endParaRPr kumimoji="1" lang="en-US" altLang="ja-JP" sz="9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9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による支援</a:t>
              </a:r>
              <a:endParaRPr kumimoji="1" lang="en-US" altLang="ja-JP" sz="9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</p:grp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F445D539-C2FA-F8EB-E160-2D59E94C3BA2}"/>
              </a:ext>
            </a:extLst>
          </p:cNvPr>
          <p:cNvGrpSpPr/>
          <p:nvPr/>
        </p:nvGrpSpPr>
        <p:grpSpPr>
          <a:xfrm>
            <a:off x="4186514" y="5163766"/>
            <a:ext cx="3226064" cy="1272340"/>
            <a:chOff x="4256494" y="5144818"/>
            <a:chExt cx="3226064" cy="1272340"/>
          </a:xfrm>
        </p:grpSpPr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AE530066-5ECE-B1BF-482A-352676A0A474}"/>
                </a:ext>
              </a:extLst>
            </p:cNvPr>
            <p:cNvSpPr/>
            <p:nvPr/>
          </p:nvSpPr>
          <p:spPr>
            <a:xfrm>
              <a:off x="5003168" y="5944503"/>
              <a:ext cx="2036470" cy="320911"/>
            </a:xfrm>
            <a:prstGeom prst="rect">
              <a:avLst/>
            </a:prstGeom>
            <a:solidFill>
              <a:srgbClr val="B9E1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87E5F37D-4ACD-8D18-F9D5-C5FCDD8452C3}"/>
                </a:ext>
              </a:extLst>
            </p:cNvPr>
            <p:cNvSpPr/>
            <p:nvPr/>
          </p:nvSpPr>
          <p:spPr>
            <a:xfrm>
              <a:off x="4998669" y="5624391"/>
              <a:ext cx="1107227" cy="320911"/>
            </a:xfrm>
            <a:prstGeom prst="rect">
              <a:avLst/>
            </a:prstGeom>
            <a:solidFill>
              <a:srgbClr val="E5F4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7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旧制度と同様の加算</a:t>
              </a:r>
            </a:p>
          </p:txBody>
        </p:sp>
        <p:sp>
          <p:nvSpPr>
            <p:cNvPr id="52" name="フリーフォーム: 図形 51">
              <a:extLst>
                <a:ext uri="{FF2B5EF4-FFF2-40B4-BE49-F238E27FC236}">
                  <a16:creationId xmlns:a16="http://schemas.microsoft.com/office/drawing/2014/main" id="{44F5CB8A-AAD0-50DD-039A-656A44B1BAED}"/>
                </a:ext>
              </a:extLst>
            </p:cNvPr>
            <p:cNvSpPr/>
            <p:nvPr/>
          </p:nvSpPr>
          <p:spPr>
            <a:xfrm>
              <a:off x="4988616" y="5462569"/>
              <a:ext cx="2325625" cy="803726"/>
            </a:xfrm>
            <a:custGeom>
              <a:avLst/>
              <a:gdLst>
                <a:gd name="connsiteX0" fmla="*/ 0 w 5626100"/>
                <a:gd name="connsiteY0" fmla="*/ 0 h 2501900"/>
                <a:gd name="connsiteX1" fmla="*/ 0 w 5626100"/>
                <a:gd name="connsiteY1" fmla="*/ 2501900 h 2501900"/>
                <a:gd name="connsiteX2" fmla="*/ 5626100 w 5626100"/>
                <a:gd name="connsiteY2" fmla="*/ 2501900 h 250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26100" h="2501900">
                  <a:moveTo>
                    <a:pt x="0" y="0"/>
                  </a:moveTo>
                  <a:lnTo>
                    <a:pt x="0" y="2501900"/>
                  </a:lnTo>
                  <a:lnTo>
                    <a:pt x="5626100" y="2501900"/>
                  </a:lnTo>
                </a:path>
              </a:pathLst>
            </a:custGeom>
            <a:noFill/>
            <a:ln w="19050">
              <a:headEnd type="triangle" w="med" len="med"/>
              <a:tailEnd type="triangl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53" name="角丸四角形 31">
              <a:extLst>
                <a:ext uri="{FF2B5EF4-FFF2-40B4-BE49-F238E27FC236}">
                  <a16:creationId xmlns:a16="http://schemas.microsoft.com/office/drawing/2014/main" id="{6A30CDA4-A1FF-1F16-D3B3-493DE8933141}"/>
                </a:ext>
              </a:extLst>
            </p:cNvPr>
            <p:cNvSpPr/>
            <p:nvPr/>
          </p:nvSpPr>
          <p:spPr>
            <a:xfrm>
              <a:off x="4337768" y="5386490"/>
              <a:ext cx="860996" cy="108682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支給上限額</a:t>
              </a:r>
              <a:endParaRPr lang="en-US" altLang="ja-JP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54" name="角丸四角形 31">
              <a:extLst>
                <a:ext uri="{FF2B5EF4-FFF2-40B4-BE49-F238E27FC236}">
                  <a16:creationId xmlns:a16="http://schemas.microsoft.com/office/drawing/2014/main" id="{2F93E996-B9E5-4771-3DD0-05B3195CD702}"/>
                </a:ext>
              </a:extLst>
            </p:cNvPr>
            <p:cNvSpPr/>
            <p:nvPr/>
          </p:nvSpPr>
          <p:spPr>
            <a:xfrm>
              <a:off x="7043871" y="6114342"/>
              <a:ext cx="438687" cy="108682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年収目安</a:t>
              </a:r>
              <a:endParaRPr lang="en-US" altLang="ja-JP" sz="6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55" name="角丸四角形 31">
              <a:extLst>
                <a:ext uri="{FF2B5EF4-FFF2-40B4-BE49-F238E27FC236}">
                  <a16:creationId xmlns:a16="http://schemas.microsoft.com/office/drawing/2014/main" id="{62529671-E3FD-BFA5-B6C7-1C86D5111E21}"/>
                </a:ext>
              </a:extLst>
            </p:cNvPr>
            <p:cNvSpPr/>
            <p:nvPr/>
          </p:nvSpPr>
          <p:spPr>
            <a:xfrm>
              <a:off x="4261967" y="5563764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396,000</a:t>
              </a:r>
              <a:r>
                <a:rPr kumimoji="1" lang="ja-JP" altLang="en-US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円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56" name="角丸四角形 31">
              <a:extLst>
                <a:ext uri="{FF2B5EF4-FFF2-40B4-BE49-F238E27FC236}">
                  <a16:creationId xmlns:a16="http://schemas.microsoft.com/office/drawing/2014/main" id="{0C01DBDE-A634-F599-E91D-66934547F063}"/>
                </a:ext>
              </a:extLst>
            </p:cNvPr>
            <p:cNvSpPr/>
            <p:nvPr/>
          </p:nvSpPr>
          <p:spPr>
            <a:xfrm>
              <a:off x="4256494" y="5880422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118,800</a:t>
              </a:r>
              <a:r>
                <a:rPr kumimoji="1" lang="ja-JP" altLang="en-US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円</a:t>
              </a:r>
              <a:endParaRPr lang="en-US" altLang="ja-JP" sz="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2B063FBB-092B-9E7F-917D-E72B60B5C325}"/>
                </a:ext>
              </a:extLst>
            </p:cNvPr>
            <p:cNvCxnSpPr>
              <a:cxnSpLocks/>
            </p:cNvCxnSpPr>
            <p:nvPr/>
          </p:nvCxnSpPr>
          <p:spPr>
            <a:xfrm>
              <a:off x="5011126" y="5938690"/>
              <a:ext cx="20488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角丸四角形 31">
              <a:extLst>
                <a:ext uri="{FF2B5EF4-FFF2-40B4-BE49-F238E27FC236}">
                  <a16:creationId xmlns:a16="http://schemas.microsoft.com/office/drawing/2014/main" id="{C68139E8-BE5F-E6F7-17D6-BB158B7C6FBB}"/>
                </a:ext>
              </a:extLst>
            </p:cNvPr>
            <p:cNvSpPr/>
            <p:nvPr/>
          </p:nvSpPr>
          <p:spPr>
            <a:xfrm>
              <a:off x="5619495" y="6272154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590</a:t>
              </a:r>
              <a:r>
                <a:rPr kumimoji="1" lang="ja-JP" altLang="en-US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万円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60" name="角丸四角形 31">
              <a:extLst>
                <a:ext uri="{FF2B5EF4-FFF2-40B4-BE49-F238E27FC236}">
                  <a16:creationId xmlns:a16="http://schemas.microsoft.com/office/drawing/2014/main" id="{F94CD555-4139-6CD0-8646-06C30F567E10}"/>
                </a:ext>
              </a:extLst>
            </p:cNvPr>
            <p:cNvSpPr/>
            <p:nvPr/>
          </p:nvSpPr>
          <p:spPr>
            <a:xfrm>
              <a:off x="6542477" y="6272154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910</a:t>
              </a:r>
              <a:r>
                <a:rPr kumimoji="1" lang="ja-JP" altLang="en-US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万円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86B4DEA2-3940-0DE9-7475-A1209B80CC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88575" y="5476048"/>
              <a:ext cx="0" cy="78262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92BA3739-48E5-02B1-6753-94B74E4A79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9504" y="5476048"/>
              <a:ext cx="0" cy="79024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左大かっこ 62">
              <a:extLst>
                <a:ext uri="{FF2B5EF4-FFF2-40B4-BE49-F238E27FC236}">
                  <a16:creationId xmlns:a16="http://schemas.microsoft.com/office/drawing/2014/main" id="{45AC3DDC-0A17-6B1C-A7C9-0DD698D10732}"/>
                </a:ext>
              </a:extLst>
            </p:cNvPr>
            <p:cNvSpPr/>
            <p:nvPr/>
          </p:nvSpPr>
          <p:spPr>
            <a:xfrm rot="5400000">
              <a:off x="5920343" y="4506539"/>
              <a:ext cx="186058" cy="2011943"/>
            </a:xfrm>
            <a:prstGeom prst="leftBracket">
              <a:avLst>
                <a:gd name="adj" fmla="val 8587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64" name="角丸四角形 31">
              <a:extLst>
                <a:ext uri="{FF2B5EF4-FFF2-40B4-BE49-F238E27FC236}">
                  <a16:creationId xmlns:a16="http://schemas.microsoft.com/office/drawing/2014/main" id="{AEC08353-B6F2-D262-570A-F8C5EB5CD14A}"/>
                </a:ext>
              </a:extLst>
            </p:cNvPr>
            <p:cNvSpPr/>
            <p:nvPr/>
          </p:nvSpPr>
          <p:spPr>
            <a:xfrm>
              <a:off x="5433985" y="5364404"/>
              <a:ext cx="1255030" cy="25851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8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高等学校等就学支援金</a:t>
              </a:r>
              <a:endParaRPr kumimoji="1" lang="en-US" altLang="ja-JP" sz="8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（経過措置）</a:t>
              </a:r>
              <a:endParaRPr lang="en-US" altLang="ja-JP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66" name="角丸四角形 31">
              <a:extLst>
                <a:ext uri="{FF2B5EF4-FFF2-40B4-BE49-F238E27FC236}">
                  <a16:creationId xmlns:a16="http://schemas.microsoft.com/office/drawing/2014/main" id="{398B6B42-77C5-5F5B-2156-389176DD37F2}"/>
                </a:ext>
              </a:extLst>
            </p:cNvPr>
            <p:cNvSpPr/>
            <p:nvPr/>
          </p:nvSpPr>
          <p:spPr>
            <a:xfrm>
              <a:off x="4278384" y="5144818"/>
              <a:ext cx="3106305" cy="145004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chemeClr val="tx1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【</a:t>
              </a:r>
              <a:r>
                <a:rPr kumimoji="1" lang="ja-JP" altLang="en-US" sz="800" b="1" dirty="0">
                  <a:solidFill>
                    <a:schemeClr val="tx1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経過措置</a:t>
              </a:r>
              <a:r>
                <a:rPr kumimoji="1" lang="en-US" altLang="ja-JP" sz="800" b="1" dirty="0">
                  <a:solidFill>
                    <a:schemeClr val="tx1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】</a:t>
              </a:r>
              <a:r>
                <a:rPr kumimoji="1" lang="ja-JP" altLang="en-US" sz="800" b="1" dirty="0">
                  <a:solidFill>
                    <a:schemeClr val="tx1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新制度対象外となる在校生（留学生を含む）が対象</a:t>
              </a:r>
              <a:endParaRPr lang="en-US" altLang="ja-JP" sz="500" dirty="0">
                <a:solidFill>
                  <a:schemeClr val="tx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BE56161B-F6BC-D17B-E9AB-4CC5EF467EA1}"/>
                </a:ext>
              </a:extLst>
            </p:cNvPr>
            <p:cNvSpPr/>
            <p:nvPr/>
          </p:nvSpPr>
          <p:spPr>
            <a:xfrm>
              <a:off x="5060947" y="5943622"/>
              <a:ext cx="1018235" cy="3094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7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（国公私立共通）</a:t>
              </a:r>
              <a:endParaRPr kumimoji="1" lang="en-US" altLang="ja-JP" sz="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  <a:p>
              <a:pPr algn="ctr"/>
              <a:r>
                <a:rPr kumimoji="1" lang="ja-JP" altLang="en-US" sz="7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旧制度と同様の支援</a:t>
              </a:r>
            </a:p>
          </p:txBody>
        </p:sp>
      </p:grp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EA27C7FB-F2A7-937B-9766-FDDDEE7D9C0D}"/>
              </a:ext>
            </a:extLst>
          </p:cNvPr>
          <p:cNvCxnSpPr>
            <a:cxnSpLocks/>
          </p:cNvCxnSpPr>
          <p:nvPr/>
        </p:nvCxnSpPr>
        <p:spPr>
          <a:xfrm>
            <a:off x="285133" y="5321029"/>
            <a:ext cx="3121200" cy="0"/>
          </a:xfrm>
          <a:prstGeom prst="line">
            <a:avLst/>
          </a:prstGeom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3322F929-F352-17E1-8771-7584669ADDCC}"/>
              </a:ext>
            </a:extLst>
          </p:cNvPr>
          <p:cNvCxnSpPr>
            <a:cxnSpLocks/>
          </p:cNvCxnSpPr>
          <p:nvPr/>
        </p:nvCxnSpPr>
        <p:spPr>
          <a:xfrm>
            <a:off x="316956" y="6641317"/>
            <a:ext cx="3089377" cy="0"/>
          </a:xfrm>
          <a:prstGeom prst="line">
            <a:avLst/>
          </a:prstGeom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1" name="グループ化 120">
            <a:extLst>
              <a:ext uri="{FF2B5EF4-FFF2-40B4-BE49-F238E27FC236}">
                <a16:creationId xmlns:a16="http://schemas.microsoft.com/office/drawing/2014/main" id="{5AD1E150-216D-2EF6-B5B4-FF7B247EA423}"/>
              </a:ext>
            </a:extLst>
          </p:cNvPr>
          <p:cNvGrpSpPr/>
          <p:nvPr/>
        </p:nvGrpSpPr>
        <p:grpSpPr>
          <a:xfrm>
            <a:off x="4213403" y="6591578"/>
            <a:ext cx="3226064" cy="1060233"/>
            <a:chOff x="4213403" y="6350953"/>
            <a:chExt cx="3226064" cy="1060233"/>
          </a:xfrm>
        </p:grpSpPr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B3985596-50FD-4E80-6887-34097D7083D8}"/>
                </a:ext>
              </a:extLst>
            </p:cNvPr>
            <p:cNvSpPr/>
            <p:nvPr/>
          </p:nvSpPr>
          <p:spPr>
            <a:xfrm>
              <a:off x="6044187" y="6927753"/>
              <a:ext cx="933363" cy="318052"/>
            </a:xfrm>
            <a:prstGeom prst="rect">
              <a:avLst/>
            </a:prstGeom>
            <a:gradFill flip="none" rotWithShape="1">
              <a:gsLst>
                <a:gs pos="0">
                  <a:srgbClr val="FF3300"/>
                </a:gs>
                <a:gs pos="100000">
                  <a:srgbClr val="FF7C5D">
                    <a:alpha val="10000"/>
                  </a:srgbClr>
                </a:gs>
                <a:gs pos="64000">
                  <a:srgbClr val="FF7C5D"/>
                </a:gs>
              </a:gsLst>
              <a:lin ang="0" scaled="1"/>
              <a:tileRect/>
            </a:gradFill>
            <a:ln w="222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16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799A5D4A-70FB-C950-3FCF-1B870209863F}"/>
                </a:ext>
              </a:extLst>
            </p:cNvPr>
            <p:cNvSpPr/>
            <p:nvPr/>
          </p:nvSpPr>
          <p:spPr>
            <a:xfrm>
              <a:off x="4956445" y="6927311"/>
              <a:ext cx="1085665" cy="320911"/>
            </a:xfrm>
            <a:prstGeom prst="rect">
              <a:avLst/>
            </a:prstGeom>
            <a:solidFill>
              <a:srgbClr val="B9E1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DEA05448-DA5E-17FD-5865-4216B1C26699}"/>
                </a:ext>
              </a:extLst>
            </p:cNvPr>
            <p:cNvSpPr/>
            <p:nvPr/>
          </p:nvSpPr>
          <p:spPr>
            <a:xfrm>
              <a:off x="4955578" y="6601328"/>
              <a:ext cx="590275" cy="320911"/>
            </a:xfrm>
            <a:prstGeom prst="rect">
              <a:avLst/>
            </a:prstGeom>
            <a:solidFill>
              <a:srgbClr val="E5F4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103" name="フリーフォーム: 図形 102">
              <a:extLst>
                <a:ext uri="{FF2B5EF4-FFF2-40B4-BE49-F238E27FC236}">
                  <a16:creationId xmlns:a16="http://schemas.microsoft.com/office/drawing/2014/main" id="{0E8FA9A1-90DA-93E6-EBDA-EC4430646C83}"/>
                </a:ext>
              </a:extLst>
            </p:cNvPr>
            <p:cNvSpPr/>
            <p:nvPr/>
          </p:nvSpPr>
          <p:spPr>
            <a:xfrm>
              <a:off x="4945525" y="6449765"/>
              <a:ext cx="2325625" cy="803726"/>
            </a:xfrm>
            <a:custGeom>
              <a:avLst/>
              <a:gdLst>
                <a:gd name="connsiteX0" fmla="*/ 0 w 5626100"/>
                <a:gd name="connsiteY0" fmla="*/ 0 h 2501900"/>
                <a:gd name="connsiteX1" fmla="*/ 0 w 5626100"/>
                <a:gd name="connsiteY1" fmla="*/ 2501900 h 2501900"/>
                <a:gd name="connsiteX2" fmla="*/ 5626100 w 5626100"/>
                <a:gd name="connsiteY2" fmla="*/ 2501900 h 250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26100" h="2501900">
                  <a:moveTo>
                    <a:pt x="0" y="0"/>
                  </a:moveTo>
                  <a:lnTo>
                    <a:pt x="0" y="2501900"/>
                  </a:lnTo>
                  <a:lnTo>
                    <a:pt x="5626100" y="2501900"/>
                  </a:lnTo>
                </a:path>
              </a:pathLst>
            </a:custGeom>
            <a:noFill/>
            <a:ln w="19050">
              <a:headEnd type="triangle" w="med" len="med"/>
              <a:tailEnd type="triangl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104" name="角丸四角形 31">
              <a:extLst>
                <a:ext uri="{FF2B5EF4-FFF2-40B4-BE49-F238E27FC236}">
                  <a16:creationId xmlns:a16="http://schemas.microsoft.com/office/drawing/2014/main" id="{98CD116F-FE10-1BD1-19F8-366A65FCA5F7}"/>
                </a:ext>
              </a:extLst>
            </p:cNvPr>
            <p:cNvSpPr/>
            <p:nvPr/>
          </p:nvSpPr>
          <p:spPr>
            <a:xfrm>
              <a:off x="4294677" y="6373686"/>
              <a:ext cx="860996" cy="108682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支給上限額</a:t>
              </a:r>
              <a:endParaRPr lang="en-US" altLang="ja-JP" sz="6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105" name="角丸四角形 31">
              <a:extLst>
                <a:ext uri="{FF2B5EF4-FFF2-40B4-BE49-F238E27FC236}">
                  <a16:creationId xmlns:a16="http://schemas.microsoft.com/office/drawing/2014/main" id="{3F92F785-91D9-2FF0-DF52-6D3770EF93E7}"/>
                </a:ext>
              </a:extLst>
            </p:cNvPr>
            <p:cNvSpPr/>
            <p:nvPr/>
          </p:nvSpPr>
          <p:spPr>
            <a:xfrm>
              <a:off x="7000780" y="7101538"/>
              <a:ext cx="438687" cy="108682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年収目安</a:t>
              </a:r>
              <a:endParaRPr lang="en-US" altLang="ja-JP" sz="6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106" name="角丸四角形 31">
              <a:extLst>
                <a:ext uri="{FF2B5EF4-FFF2-40B4-BE49-F238E27FC236}">
                  <a16:creationId xmlns:a16="http://schemas.microsoft.com/office/drawing/2014/main" id="{F4B30747-0606-0487-09DF-D51A3FBDD794}"/>
                </a:ext>
              </a:extLst>
            </p:cNvPr>
            <p:cNvSpPr/>
            <p:nvPr/>
          </p:nvSpPr>
          <p:spPr>
            <a:xfrm>
              <a:off x="4218876" y="6550960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396,000</a:t>
              </a:r>
              <a:r>
                <a:rPr kumimoji="1" lang="ja-JP" altLang="en-US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円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107" name="角丸四角形 31">
              <a:extLst>
                <a:ext uri="{FF2B5EF4-FFF2-40B4-BE49-F238E27FC236}">
                  <a16:creationId xmlns:a16="http://schemas.microsoft.com/office/drawing/2014/main" id="{747A7A6E-04E0-C98F-E317-7932ABDF9784}"/>
                </a:ext>
              </a:extLst>
            </p:cNvPr>
            <p:cNvSpPr/>
            <p:nvPr/>
          </p:nvSpPr>
          <p:spPr>
            <a:xfrm>
              <a:off x="4213403" y="6867618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118,800</a:t>
              </a:r>
              <a:r>
                <a:rPr kumimoji="1" lang="ja-JP" altLang="en-US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円</a:t>
              </a:r>
              <a:endParaRPr lang="en-US" altLang="ja-JP" sz="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C05DBAB7-58C2-F27D-54B6-0E4358439D60}"/>
                </a:ext>
              </a:extLst>
            </p:cNvPr>
            <p:cNvCxnSpPr>
              <a:cxnSpLocks/>
            </p:cNvCxnSpPr>
            <p:nvPr/>
          </p:nvCxnSpPr>
          <p:spPr>
            <a:xfrm>
              <a:off x="4951922" y="6924356"/>
              <a:ext cx="20488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角丸四角形 31">
              <a:extLst>
                <a:ext uri="{FF2B5EF4-FFF2-40B4-BE49-F238E27FC236}">
                  <a16:creationId xmlns:a16="http://schemas.microsoft.com/office/drawing/2014/main" id="{19E64C5E-C7AC-09EC-31A9-E120D6CEC65A}"/>
                </a:ext>
              </a:extLst>
            </p:cNvPr>
            <p:cNvSpPr/>
            <p:nvPr/>
          </p:nvSpPr>
          <p:spPr>
            <a:xfrm>
              <a:off x="5115355" y="7259350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590</a:t>
              </a:r>
              <a:r>
                <a:rPr kumimoji="1" lang="ja-JP" altLang="en-US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万円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110" name="角丸四角形 31">
              <a:extLst>
                <a:ext uri="{FF2B5EF4-FFF2-40B4-BE49-F238E27FC236}">
                  <a16:creationId xmlns:a16="http://schemas.microsoft.com/office/drawing/2014/main" id="{B9E43106-952D-E550-94C2-4C1D070B0071}"/>
                </a:ext>
              </a:extLst>
            </p:cNvPr>
            <p:cNvSpPr/>
            <p:nvPr/>
          </p:nvSpPr>
          <p:spPr>
            <a:xfrm>
              <a:off x="5614986" y="7266182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910</a:t>
              </a:r>
              <a:r>
                <a:rPr kumimoji="1" lang="ja-JP" altLang="en-US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万円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cxnSp>
          <p:nvCxnSpPr>
            <p:cNvPr id="111" name="直線コネクタ 110">
              <a:extLst>
                <a:ext uri="{FF2B5EF4-FFF2-40B4-BE49-F238E27FC236}">
                  <a16:creationId xmlns:a16="http://schemas.microsoft.com/office/drawing/2014/main" id="{63000C76-90E4-D32D-6F4A-9F379E90EE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45484" y="6578314"/>
              <a:ext cx="0" cy="66755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左大かっこ 112">
              <a:extLst>
                <a:ext uri="{FF2B5EF4-FFF2-40B4-BE49-F238E27FC236}">
                  <a16:creationId xmlns:a16="http://schemas.microsoft.com/office/drawing/2014/main" id="{9D96B0C0-C5A3-BA29-1AD8-CA88D3A3BD73}"/>
                </a:ext>
              </a:extLst>
            </p:cNvPr>
            <p:cNvSpPr/>
            <p:nvPr/>
          </p:nvSpPr>
          <p:spPr>
            <a:xfrm rot="5400000">
              <a:off x="5460057" y="5960772"/>
              <a:ext cx="88383" cy="1079877"/>
            </a:xfrm>
            <a:prstGeom prst="leftBracket">
              <a:avLst>
                <a:gd name="adj" fmla="val 8587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115" name="角丸四角形 31">
              <a:extLst>
                <a:ext uri="{FF2B5EF4-FFF2-40B4-BE49-F238E27FC236}">
                  <a16:creationId xmlns:a16="http://schemas.microsoft.com/office/drawing/2014/main" id="{A71E4911-AE46-F185-D63B-841A1E3A6B61}"/>
                </a:ext>
              </a:extLst>
            </p:cNvPr>
            <p:cNvSpPr/>
            <p:nvPr/>
          </p:nvSpPr>
          <p:spPr>
            <a:xfrm>
              <a:off x="5098657" y="6350953"/>
              <a:ext cx="827049" cy="249146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80000"/>
                </a:lnSpc>
              </a:pPr>
              <a:r>
                <a:rPr kumimoji="1" lang="ja-JP" altLang="en-US" sz="6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高等学校等就学支援金</a:t>
              </a:r>
              <a:endParaRPr kumimoji="1" lang="en-US" altLang="ja-JP" sz="6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  <a:p>
              <a:pPr marL="177800" indent="-177800" algn="ctr">
                <a:lnSpc>
                  <a:spcPct val="80000"/>
                </a:lnSpc>
              </a:pPr>
              <a:r>
                <a:rPr kumimoji="1" lang="ja-JP" altLang="en-US" sz="600" b="1" dirty="0">
                  <a:solidFill>
                    <a:srgbClr val="0099FF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による支援</a:t>
              </a:r>
              <a:endParaRPr kumimoji="1" lang="en-US" altLang="ja-JP" sz="6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  <a:p>
              <a:pPr marL="177800" indent="-177800" algn="ctr">
                <a:lnSpc>
                  <a:spcPct val="80000"/>
                </a:lnSpc>
              </a:pPr>
              <a:r>
                <a:rPr kumimoji="1" lang="en-US" altLang="ja-JP" sz="600" dirty="0">
                  <a:solidFill>
                    <a:schemeClr val="tx1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(</a:t>
              </a:r>
              <a:r>
                <a:rPr kumimoji="1" lang="ja-JP" altLang="en-US" sz="600" dirty="0">
                  <a:solidFill>
                    <a:schemeClr val="tx1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経過措置</a:t>
              </a:r>
              <a:r>
                <a:rPr kumimoji="1" lang="en-US" altLang="ja-JP" sz="600" dirty="0">
                  <a:solidFill>
                    <a:schemeClr val="tx1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)</a:t>
              </a:r>
              <a:endParaRPr lang="en-US" altLang="ja-JP" sz="300" dirty="0">
                <a:solidFill>
                  <a:schemeClr val="tx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116" name="正方形/長方形 115">
              <a:extLst>
                <a:ext uri="{FF2B5EF4-FFF2-40B4-BE49-F238E27FC236}">
                  <a16:creationId xmlns:a16="http://schemas.microsoft.com/office/drawing/2014/main" id="{8FB5325C-F60C-DE99-2E34-5CEBB86BB27F}"/>
                </a:ext>
              </a:extLst>
            </p:cNvPr>
            <p:cNvSpPr/>
            <p:nvPr/>
          </p:nvSpPr>
          <p:spPr>
            <a:xfrm>
              <a:off x="5017856" y="6930818"/>
              <a:ext cx="1018235" cy="3094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117" name="左大かっこ 116">
              <a:extLst>
                <a:ext uri="{FF2B5EF4-FFF2-40B4-BE49-F238E27FC236}">
                  <a16:creationId xmlns:a16="http://schemas.microsoft.com/office/drawing/2014/main" id="{8278FB11-DC54-6B96-ADC7-56BE2662CC30}"/>
                </a:ext>
              </a:extLst>
            </p:cNvPr>
            <p:cNvSpPr/>
            <p:nvPr/>
          </p:nvSpPr>
          <p:spPr>
            <a:xfrm rot="5400000">
              <a:off x="6479512" y="6282383"/>
              <a:ext cx="77113" cy="918942"/>
            </a:xfrm>
            <a:prstGeom prst="leftBracket">
              <a:avLst>
                <a:gd name="adj" fmla="val 85871"/>
              </a:avLst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114" name="角丸四角形 31">
              <a:extLst>
                <a:ext uri="{FF2B5EF4-FFF2-40B4-BE49-F238E27FC236}">
                  <a16:creationId xmlns:a16="http://schemas.microsoft.com/office/drawing/2014/main" id="{177D75D6-D25D-2FC3-0060-8315902531E0}"/>
                </a:ext>
              </a:extLst>
            </p:cNvPr>
            <p:cNvSpPr/>
            <p:nvPr/>
          </p:nvSpPr>
          <p:spPr>
            <a:xfrm>
              <a:off x="6200882" y="6424155"/>
              <a:ext cx="675313" cy="443951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800" b="1" dirty="0">
                  <a:solidFill>
                    <a:srgbClr val="FF6600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高校生等・</a:t>
              </a:r>
              <a:endParaRPr kumimoji="1" lang="en-US" altLang="ja-JP" sz="800" b="1" dirty="0">
                <a:solidFill>
                  <a:srgbClr val="FF66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800" b="1" dirty="0">
                  <a:solidFill>
                    <a:srgbClr val="FF6600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新修学支援金</a:t>
              </a:r>
              <a:endParaRPr kumimoji="1" lang="en-US" altLang="ja-JP" sz="800" b="1" dirty="0">
                <a:solidFill>
                  <a:srgbClr val="FF66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  <a:p>
              <a:pPr marL="177800" indent="-177800" algn="ctr">
                <a:lnSpc>
                  <a:spcPct val="110000"/>
                </a:lnSpc>
              </a:pPr>
              <a:r>
                <a:rPr kumimoji="1" lang="ja-JP" altLang="en-US" sz="800" b="1" dirty="0">
                  <a:solidFill>
                    <a:srgbClr val="FF6600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による支援</a:t>
              </a:r>
              <a:endParaRPr lang="en-US" altLang="ja-JP" sz="600" dirty="0">
                <a:solidFill>
                  <a:srgbClr val="FF66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cxnSp>
          <p:nvCxnSpPr>
            <p:cNvPr id="112" name="直線コネクタ 111">
              <a:extLst>
                <a:ext uri="{FF2B5EF4-FFF2-40B4-BE49-F238E27FC236}">
                  <a16:creationId xmlns:a16="http://schemas.microsoft.com/office/drawing/2014/main" id="{F9B362D8-27BE-974F-6492-24CB50F958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43393" y="6601328"/>
              <a:ext cx="0" cy="638684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5734261-9FE4-2F71-69F5-C54DBD42CDB2}"/>
              </a:ext>
            </a:extLst>
          </p:cNvPr>
          <p:cNvSpPr txBox="1"/>
          <p:nvPr/>
        </p:nvSpPr>
        <p:spPr>
          <a:xfrm>
            <a:off x="251176" y="10043825"/>
            <a:ext cx="711685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kumimoji="1" lang="en-US" altLang="ja-JP" sz="1100" u="sng" dirty="0">
                <a:solidFill>
                  <a:srgbClr val="FF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※</a:t>
            </a:r>
            <a:r>
              <a:rPr kumimoji="1" lang="ja-JP" altLang="en-US" sz="1100" u="sng" dirty="0">
                <a:solidFill>
                  <a:srgbClr val="FF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東京都私立高等学校等においては</a:t>
            </a:r>
            <a:r>
              <a:rPr kumimoji="1" lang="en-US" altLang="ja-JP" sz="1100" u="sng" dirty="0" err="1">
                <a:solidFill>
                  <a:srgbClr val="FF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LoGo</a:t>
            </a:r>
            <a:r>
              <a:rPr kumimoji="1" lang="ja-JP" altLang="en-US" sz="1100" u="sng" dirty="0">
                <a:solidFill>
                  <a:srgbClr val="FF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フォームからのオンライン申請を受付けています。</a:t>
            </a:r>
            <a:endParaRPr kumimoji="1" lang="en-US" altLang="ja-JP" sz="1100" u="sng" dirty="0">
              <a:solidFill>
                <a:srgbClr val="FF0000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>
              <a:spcBef>
                <a:spcPts val="0"/>
              </a:spcBef>
              <a:defRPr/>
            </a:pPr>
            <a:r>
              <a:rPr kumimoji="1" lang="ja-JP" altLang="en-US" sz="1100" u="sng" dirty="0">
                <a:solidFill>
                  <a:srgbClr val="FF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詳しくは都ＨＰをご確認ください。</a:t>
            </a:r>
            <a:endParaRPr kumimoji="1" lang="en-US" altLang="ja-JP" sz="1100" u="sng" dirty="0">
              <a:solidFill>
                <a:srgbClr val="FF0000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>
              <a:spcBef>
                <a:spcPts val="0"/>
              </a:spcBef>
              <a:defRPr/>
            </a:pPr>
            <a:r>
              <a:rPr kumimoji="1" lang="en-US" altLang="ja-JP" sz="1100" u="sng" dirty="0">
                <a:solidFill>
                  <a:srgbClr val="FF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https://www.seikatubunka.metro.tokyo.lg.jp/shigaku/hogosha/seido/highschool/0000000076/000000639</a:t>
            </a:r>
          </a:p>
        </p:txBody>
      </p:sp>
    </p:spTree>
    <p:extLst>
      <p:ext uri="{BB962C8B-B14F-4D97-AF65-F5344CB8AC3E}">
        <p14:creationId xmlns:p14="http://schemas.microsoft.com/office/powerpoint/2010/main" val="738815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F4313D1CF002C4F82637C67FAD63337" ma:contentTypeVersion="3" ma:contentTypeDescription="新しいドキュメントを作成します。" ma:contentTypeScope="" ma:versionID="94918df205df8bfbb4497443e65ec479">
  <xsd:schema xmlns:xsd="http://www.w3.org/2001/XMLSchema" xmlns:xs="http://www.w3.org/2001/XMLSchema" xmlns:p="http://schemas.microsoft.com/office/2006/metadata/properties" xmlns:ns2="ebc03e36-7897-45ac-9203-b5bdf85bbd7c" targetNamespace="http://schemas.microsoft.com/office/2006/metadata/properties" ma:root="true" ma:fieldsID="3557616df139ee47083955b49d2a8635" ns2:_="">
    <xsd:import namespace="ebc03e36-7897-45ac-9203-b5bdf85bbd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c03e36-7897-45ac-9203-b5bdf85bbd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B9A8DD1-E39E-4F2B-B5A5-ACF6297B9E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c03e36-7897-45ac-9203-b5bdf85bbd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BB86A0-3B75-4109-A0C4-09B81732F7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642A23-45F7-4F54-A4EA-3AA689D4DD7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781</Words>
  <Application>Microsoft Office PowerPoint</Application>
  <PresentationFormat>ユーザー設定</PresentationFormat>
  <Paragraphs>76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NP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2026-05-08T05:16:37Z</dcterms:created>
  <dcterms:modified xsi:type="dcterms:W3CDTF">2026-05-19T08:00:47Z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2026-05-08T05:16:41Z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af24e90b-6670-4b36-b51e-ea4476be529c</vt:lpwstr>
  </property>
  <property fmtid="{D5CDD505-2E9C-101B-9397-08002B2CF9AE}" pid="8" name="MSIP_Label_d899a617-f30e-4fb8-b81c-fb6d0b94ac5b_ContentBits">
    <vt:lpwstr>0</vt:lpwstr>
  </property>
  <property fmtid="{D5CDD505-2E9C-101B-9397-08002B2CF9AE}" pid="9" name="MSIP_Label_d899a617-f30e-4fb8-b81c-fb6d0b94ac5b_Tag">
    <vt:lpwstr>10, 3, 0, 1</vt:lpwstr>
  </property>
  <property fmtid="{D5CDD505-2E9C-101B-9397-08002B2CF9AE}" pid="10" name="ContentTypeId">
    <vt:lpwstr>0x0101000F4313D1CF002C4F82637C67FAD63337</vt:lpwstr>
  </property>
</Properties>
</file>