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93" r:id="rId2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8A3B"/>
    <a:srgbClr val="FF6600"/>
    <a:srgbClr val="FFAD75"/>
    <a:srgbClr val="FFF1E7"/>
    <a:srgbClr val="BDE4FF"/>
    <a:srgbClr val="E7F5FF"/>
    <a:srgbClr val="FFD2B3"/>
    <a:srgbClr val="00CC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3296810-A885-4BE3-A3E7-6D5BEEA58F35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1" autoAdjust="0"/>
    <p:restoredTop sz="96018" autoAdjust="0"/>
  </p:normalViewPr>
  <p:slideViewPr>
    <p:cSldViewPr snapToGrid="0">
      <p:cViewPr varScale="1">
        <p:scale>
          <a:sx n="66" d="100"/>
          <a:sy n="66" d="100"/>
        </p:scale>
        <p:origin x="32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7"/>
            <a:ext cx="2949787" cy="498693"/>
          </a:xfrm>
          <a:prstGeom prst="rect">
            <a:avLst/>
          </a:prstGeom>
        </p:spPr>
        <p:txBody>
          <a:bodyPr vert="horz" lIns="91466" tIns="45734" rIns="91466" bIns="4573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7"/>
            <a:ext cx="2949787" cy="498693"/>
          </a:xfrm>
          <a:prstGeom prst="rect">
            <a:avLst/>
          </a:prstGeom>
        </p:spPr>
        <p:txBody>
          <a:bodyPr vert="horz" lIns="91466" tIns="45734" rIns="91466" bIns="45734" rtlCol="0"/>
          <a:lstStyle>
            <a:lvl1pPr algn="r">
              <a:defRPr sz="1200"/>
            </a:lvl1pPr>
          </a:lstStyle>
          <a:p>
            <a:fld id="{781EFE70-B85B-4D55-9C45-777D736D05B1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6" tIns="45734" rIns="91466" bIns="4573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12"/>
            <a:ext cx="5445760" cy="3913614"/>
          </a:xfrm>
          <a:prstGeom prst="rect">
            <a:avLst/>
          </a:prstGeom>
        </p:spPr>
        <p:txBody>
          <a:bodyPr vert="horz" lIns="91466" tIns="45734" rIns="91466" bIns="4573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50"/>
            <a:ext cx="2949787" cy="498692"/>
          </a:xfrm>
          <a:prstGeom prst="rect">
            <a:avLst/>
          </a:prstGeom>
        </p:spPr>
        <p:txBody>
          <a:bodyPr vert="horz" lIns="91466" tIns="45734" rIns="91466" bIns="4573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50"/>
            <a:ext cx="2949787" cy="498692"/>
          </a:xfrm>
          <a:prstGeom prst="rect">
            <a:avLst/>
          </a:prstGeom>
        </p:spPr>
        <p:txBody>
          <a:bodyPr vert="horz" lIns="91466" tIns="45734" rIns="91466" bIns="45734" rtlCol="0" anchor="b"/>
          <a:lstStyle>
            <a:lvl1pPr algn="r">
              <a:defRPr sz="1200"/>
            </a:lvl1pPr>
          </a:lstStyle>
          <a:p>
            <a:fld id="{E40A4300-3366-4EE5-A8D5-EF2FFF32B5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771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E985DE-6A57-ADD4-2D9F-77428C577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26F1811-D4B2-2008-0BB6-A5BBB2EECC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BB12CD4-35E1-B844-F962-ED9D56C09B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3BA2AA5-E532-505E-1C3C-D37068B8D5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0A4300-3366-4EE5-A8D5-EF2FFF32B52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608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7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80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1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75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2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2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178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78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5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985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2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2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341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7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7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27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552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497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8" y="1539427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553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8" y="1539427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0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2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FA0AA-AAC9-49CF-AB69-725DB275BC5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81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852F0-DDCE-3EDC-927D-8B3F5CDEB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EDBC2162-ED34-C459-E10B-82CEB8D87924}"/>
              </a:ext>
            </a:extLst>
          </p:cNvPr>
          <p:cNvSpPr/>
          <p:nvPr/>
        </p:nvSpPr>
        <p:spPr>
          <a:xfrm>
            <a:off x="156202" y="1264581"/>
            <a:ext cx="7247271" cy="2855860"/>
          </a:xfrm>
          <a:prstGeom prst="rect">
            <a:avLst/>
          </a:prstGeom>
          <a:noFill/>
          <a:ln w="190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ｃ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26BBB03C-24A7-80CD-9FA0-C92CE7CCC3BA}"/>
              </a:ext>
            </a:extLst>
          </p:cNvPr>
          <p:cNvSpPr/>
          <p:nvPr/>
        </p:nvSpPr>
        <p:spPr>
          <a:xfrm>
            <a:off x="174986" y="4483981"/>
            <a:ext cx="7247272" cy="5097456"/>
          </a:xfrm>
          <a:prstGeom prst="rect">
            <a:avLst/>
          </a:prstGeom>
          <a:noFill/>
          <a:ln w="190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3271F3A-9248-9198-74AE-1B2DB1B4CFF0}"/>
              </a:ext>
            </a:extLst>
          </p:cNvPr>
          <p:cNvSpPr/>
          <p:nvPr/>
        </p:nvSpPr>
        <p:spPr>
          <a:xfrm>
            <a:off x="147097" y="72439"/>
            <a:ext cx="7265481" cy="796210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15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4" name="角丸四角形 1">
            <a:extLst>
              <a:ext uri="{FF2B5EF4-FFF2-40B4-BE49-F238E27FC236}">
                <a16:creationId xmlns:a16="http://schemas.microsoft.com/office/drawing/2014/main" id="{0A9A1776-DCD5-40E1-34C5-A5B48BFE3DBF}"/>
              </a:ext>
            </a:extLst>
          </p:cNvPr>
          <p:cNvSpPr/>
          <p:nvPr/>
        </p:nvSpPr>
        <p:spPr>
          <a:xfrm>
            <a:off x="100414" y="96186"/>
            <a:ext cx="7321211" cy="696038"/>
          </a:xfrm>
          <a:prstGeom prst="roundRect">
            <a:avLst>
              <a:gd name="adj" fmla="val 11906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36000" bIns="0" rtlCol="0" anchor="ctr">
            <a:spAutoFit/>
          </a:bodyPr>
          <a:lstStyle/>
          <a:p>
            <a:pPr algn="ctr"/>
            <a:r>
              <a:rPr kumimoji="1" lang="en-US" altLang="ja-JP" sz="20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Students not eligible for support under the</a:t>
            </a:r>
          </a:p>
          <a:p>
            <a:pPr algn="ctr"/>
            <a:r>
              <a:rPr kumimoji="1" lang="en-US" altLang="ja-JP" sz="20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 New High School Tuition Support Fund</a:t>
            </a:r>
            <a:endParaRPr kumimoji="1" lang="ja-JP" altLang="en-US" sz="5400" b="1" dirty="0">
              <a:solidFill>
                <a:schemeClr val="bg1"/>
              </a:solidFill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DD31E39-AEAD-BC9F-0D8C-89D15197DF72}"/>
              </a:ext>
            </a:extLst>
          </p:cNvPr>
          <p:cNvSpPr txBox="1"/>
          <p:nvPr/>
        </p:nvSpPr>
        <p:spPr>
          <a:xfrm>
            <a:off x="417277" y="5395224"/>
            <a:ext cx="3852648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85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Students from households with an annual income </a:t>
            </a:r>
            <a:r>
              <a:rPr lang="en-US" altLang="ja-JP" sz="850" b="1" dirty="0">
                <a:solidFill>
                  <a:srgbClr val="0099FF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of approx. less than ¥9.1 million, </a:t>
            </a:r>
            <a:r>
              <a:rPr lang="en-US" altLang="ja-JP" sz="85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are eligible for tuition support based on the </a:t>
            </a:r>
            <a:r>
              <a:rPr lang="en-US" altLang="ja-JP" sz="850" b="1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previous system of the High School Tuition Support Fund (transitional measure).</a:t>
            </a:r>
          </a:p>
          <a:p>
            <a:r>
              <a:rPr lang="en-US" altLang="ja-JP" sz="85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A grant of up to ¥</a:t>
            </a:r>
            <a:r>
              <a:rPr lang="en-US" altLang="ja-JP" sz="850" b="1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396,000 per year</a:t>
            </a:r>
            <a:r>
              <a:rPr lang="en-US" altLang="ja-JP" sz="85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, based on household income, is provided to cover tuition fees.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C819DF5-5B52-9472-675C-C217AAA43A33}"/>
              </a:ext>
            </a:extLst>
          </p:cNvPr>
          <p:cNvSpPr txBox="1"/>
          <p:nvPr/>
        </p:nvSpPr>
        <p:spPr>
          <a:xfrm>
            <a:off x="139325" y="1278740"/>
            <a:ext cx="7149517" cy="923330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/>
          <a:p>
            <a:pPr marL="174625" lvl="0" indent="-174625" algn="just" defTabSz="496026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　 </a:t>
            </a:r>
            <a:r>
              <a:rPr kumimoji="1" lang="en-US" altLang="ja-JP" sz="1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For </a:t>
            </a:r>
            <a:r>
              <a:rPr kumimoji="1" lang="en-US" altLang="ja-JP" sz="1000" kern="100" dirty="0">
                <a:solidFill>
                  <a:srgbClr val="000000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students newly enrolled from </a:t>
            </a:r>
            <a:r>
              <a:rPr kumimoji="1" lang="en-US" altLang="ja-JP" sz="1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April 2026, those from households with an annual income of </a:t>
            </a:r>
            <a:r>
              <a:rPr kumimoji="1" lang="en-US" altLang="ja-JP" sz="1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approximately ¥9.1 million</a:t>
            </a:r>
            <a:r>
              <a:rPr kumimoji="1" lang="en-US" altLang="ja-JP" sz="1000" b="1" kern="100" dirty="0">
                <a:solidFill>
                  <a:srgbClr val="000000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1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or less </a:t>
            </a:r>
            <a:r>
              <a:rPr kumimoji="1" lang="en-US" altLang="ja-JP" sz="1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who would have been deemed eligible to receive</a:t>
            </a:r>
            <a:r>
              <a:rPr kumimoji="1" lang="en-US" altLang="ja-JP" sz="1000" kern="100" dirty="0">
                <a:solidFill>
                  <a:srgbClr val="000000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 financial support under the </a:t>
            </a:r>
            <a:r>
              <a:rPr kumimoji="1" lang="en-US" altLang="ja-JP" sz="1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former H</a:t>
            </a:r>
            <a:r>
              <a:rPr kumimoji="1" lang="en-US" altLang="ja-JP" sz="1000" kern="100" dirty="0">
                <a:solidFill>
                  <a:srgbClr val="000000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igh School Tuition S</a:t>
            </a:r>
            <a:r>
              <a:rPr kumimoji="1" lang="en-US" altLang="ja-JP" sz="1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upport </a:t>
            </a:r>
            <a:r>
              <a:rPr kumimoji="1" lang="en-US" altLang="ja-JP" sz="1000" kern="100" dirty="0">
                <a:solidFill>
                  <a:srgbClr val="000000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F</a:t>
            </a:r>
            <a:r>
              <a:rPr kumimoji="1" lang="en-US" altLang="ja-JP" sz="1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und (</a:t>
            </a:r>
            <a:r>
              <a:rPr kumimoji="1" lang="en-US" altLang="ja-JP" sz="1000" kern="100" dirty="0">
                <a:solidFill>
                  <a:srgbClr val="000000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excluding individuals whose status of residence is “Student”), </a:t>
            </a:r>
            <a:r>
              <a:rPr kumimoji="1" lang="en-US" altLang="ja-JP" sz="1000" b="0" i="0" u="none" strike="noStrike" kern="100" cap="none" spc="0" normalizeH="0" baseline="0" noProof="0" dirty="0">
                <a:ln>
                  <a:noFill/>
                </a:ln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will receive financial support under the New High School Tuition Support </a:t>
            </a:r>
            <a:r>
              <a:rPr kumimoji="1" lang="en-US" altLang="ja-JP" sz="1000" kern="1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Program.</a:t>
            </a:r>
            <a:r>
              <a:rPr kumimoji="1" lang="en-US" altLang="ja-JP" sz="1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 A grant of </a:t>
            </a:r>
            <a:r>
              <a:rPr kumimoji="1" lang="en-US" altLang="ja-JP" sz="10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up to ¥396,000 per year</a:t>
            </a:r>
            <a:r>
              <a:rPr kumimoji="1" lang="en-US" altLang="ja-JP" sz="10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, based on household income, will be provided to cover tuition fees.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3710F0B3-8938-D9F0-420B-CB812C80D70E}"/>
              </a:ext>
            </a:extLst>
          </p:cNvPr>
          <p:cNvSpPr txBox="1"/>
          <p:nvPr/>
        </p:nvSpPr>
        <p:spPr>
          <a:xfrm>
            <a:off x="240015" y="6679760"/>
            <a:ext cx="4016479" cy="87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 lvl="0" indent="-174625" algn="just" defTabSz="496026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ja-JP" sz="85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      Students from households with an annual income of </a:t>
            </a:r>
            <a:r>
              <a:rPr kumimoji="1" lang="en-US" altLang="ja-JP" sz="850" b="1" i="0" u="none" strike="noStrike" kern="10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approx. more than ¥9.1 million </a:t>
            </a:r>
            <a:r>
              <a:rPr kumimoji="1" lang="en-US" altLang="ja-JP" sz="85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who were subject to income restrictions under the previous system’s tuition support fund are now eligible </a:t>
            </a:r>
            <a:r>
              <a:rPr kumimoji="1" lang="en-US" altLang="ja-JP" sz="850" b="1" kern="100" dirty="0">
                <a:solidFill>
                  <a:srgbClr val="000000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under</a:t>
            </a:r>
            <a:r>
              <a:rPr kumimoji="1" lang="en-US" altLang="ja-JP" sz="85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 the new tuition support program for high school students and others</a:t>
            </a:r>
            <a:r>
              <a:rPr kumimoji="1" lang="en-US" altLang="ja-JP" sz="85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. Regardless of income, a grant of </a:t>
            </a:r>
            <a:r>
              <a:rPr kumimoji="1" lang="en-US" altLang="ja-JP" sz="85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up to ¥118,800 per year </a:t>
            </a:r>
            <a:r>
              <a:rPr kumimoji="1" lang="en-US" altLang="ja-JP" sz="85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K" panose="02020400000000000000" pitchFamily="18" charset="-128"/>
                <a:ea typeface="UD デジタル 教科書体 NK" panose="02020400000000000000" pitchFamily="18" charset="-128"/>
                <a:cs typeface="Times New Roman" panose="02020603050405020304" pitchFamily="18" charset="0"/>
              </a:rPr>
              <a:t>will be provided to cover tuition fees.</a:t>
            </a:r>
          </a:p>
        </p:txBody>
      </p:sp>
      <p:graphicFrame>
        <p:nvGraphicFramePr>
          <p:cNvPr id="41" name="表 40">
            <a:extLst>
              <a:ext uri="{FF2B5EF4-FFF2-40B4-BE49-F238E27FC236}">
                <a16:creationId xmlns:a16="http://schemas.microsoft.com/office/drawing/2014/main" id="{0CEAC438-46BF-5AB4-710C-9DB72C1ABA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580790"/>
              </p:ext>
            </p:extLst>
          </p:nvPr>
        </p:nvGraphicFramePr>
        <p:xfrm>
          <a:off x="285133" y="2155307"/>
          <a:ext cx="4529899" cy="191616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77044">
                  <a:extLst>
                    <a:ext uri="{9D8B030D-6E8A-4147-A177-3AD203B41FA5}">
                      <a16:colId xmlns:a16="http://schemas.microsoft.com/office/drawing/2014/main" val="3923928593"/>
                    </a:ext>
                  </a:extLst>
                </a:gridCol>
                <a:gridCol w="1752855">
                  <a:extLst>
                    <a:ext uri="{9D8B030D-6E8A-4147-A177-3AD203B41FA5}">
                      <a16:colId xmlns:a16="http://schemas.microsoft.com/office/drawing/2014/main" val="1420503319"/>
                    </a:ext>
                  </a:extLst>
                </a:gridCol>
              </a:tblGrid>
              <a:tr h="28498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Requirements regarding nationality, residence status, etc.</a:t>
                      </a:r>
                      <a:endParaRPr kumimoji="1" lang="ja-JP" altLang="en-US" sz="100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Required documents</a:t>
                      </a:r>
                      <a:endParaRPr kumimoji="1" lang="ja-JP" altLang="en-US" sz="100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34795"/>
                  </a:ext>
                </a:extLst>
              </a:tr>
              <a:tr h="15199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85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Students newly enrolled after April 1, 2026, who are not eligible for financial support under </a:t>
                      </a:r>
                      <a:r>
                        <a:rPr kumimoji="1" lang="en-US" altLang="ja-JP" sz="850" b="1" kern="1200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the High School Tuition Support Fund [New Program] </a:t>
                      </a:r>
                      <a:r>
                        <a:rPr kumimoji="1" lang="en-US" altLang="ja-JP" sz="700" b="1" kern="1200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(excludes those whose status of residence is “Student”)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65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(examples)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65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① Individuals whose status of residence is “Long-term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65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   Resident” but do not intend to settle permanently in</a:t>
                      </a:r>
                      <a:r>
                        <a:rPr lang="ja-JP" altLang="en-US" sz="65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 </a:t>
                      </a:r>
                      <a:r>
                        <a:rPr lang="en-US" altLang="ja-JP" sz="65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Japan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65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② Individuals whose status of residence is “Dependent” but  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65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    have not graduated from an elementary and/or junior high  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65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    school in Japan, or do not intend to settle in Japan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65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③ Individuals enrolled in an international school (including 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65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    Japanese nationals)</a:t>
                      </a:r>
                      <a:r>
                        <a:rPr lang="ja-JP" altLang="en-US" sz="65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　</a:t>
                      </a:r>
                      <a:endParaRPr lang="en-US" altLang="ja-JP" sz="65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One of the following documents for student, etc.: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</a:t>
                      </a:r>
                      <a:r>
                        <a:rPr lang="en-US" altLang="ja-JP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Copy of </a:t>
                      </a:r>
                      <a:r>
                        <a:rPr kumimoji="1" lang="en-US" altLang="ja-JP" sz="800" kern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Certificate of 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kumimoji="1" lang="en-US" altLang="ja-JP" sz="800" kern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   Residence (original)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</a:t>
                      </a:r>
                      <a:r>
                        <a:rPr lang="en-US" altLang="ja-JP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Copy of Residence Card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endParaRPr lang="en-US" altLang="ja-JP" sz="85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endParaRPr lang="en-US" altLang="ja-JP" sz="7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 marL="0" algn="l" defTabSz="755934" rtl="0" eaLnBrk="1" latinLnBrk="0" hangingPunct="1">
                        <a:spcAft>
                          <a:spcPts val="0"/>
                        </a:spcAft>
                        <a:defRPr/>
                      </a:pPr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・</a:t>
                      </a:r>
                      <a:r>
                        <a:rPr kumimoji="1" lang="en-US" altLang="ja-JP" sz="800" kern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Taxation (Non-Taxation) </a:t>
                      </a:r>
                    </a:p>
                    <a:p>
                      <a:pPr marL="0" algn="l" defTabSz="755934" rtl="0" eaLnBrk="1" latinLnBrk="0" hangingPunct="1">
                        <a:spcAft>
                          <a:spcPts val="0"/>
                        </a:spcAft>
                        <a:defRPr/>
                      </a:pPr>
                      <a:r>
                        <a:rPr kumimoji="1" lang="en-US" altLang="ja-JP" sz="800" kern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    Certificate of Municipal </a:t>
                      </a:r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　　　</a:t>
                      </a:r>
                      <a:endParaRPr kumimoji="1" lang="en-US" altLang="ja-JP" sz="800" kern="12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  <a:cs typeface="+mn-cs"/>
                      </a:endParaRPr>
                    </a:p>
                    <a:p>
                      <a:pPr marL="0" algn="l" defTabSz="755934" rtl="0" eaLnBrk="1" latinLnBrk="0" hangingPunct="1">
                        <a:spcAft>
                          <a:spcPts val="0"/>
                        </a:spcAft>
                        <a:defRPr/>
                      </a:pPr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　 </a:t>
                      </a:r>
                      <a:r>
                        <a:rPr kumimoji="1" lang="en-US" altLang="ja-JP" sz="800" kern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Resident Tax for all parents</a:t>
                      </a:r>
                    </a:p>
                    <a:p>
                      <a:pPr marL="0" algn="l" defTabSz="755934" rtl="0" eaLnBrk="1" latinLnBrk="0" hangingPunct="1">
                        <a:spcAft>
                          <a:spcPts val="0"/>
                        </a:spcAft>
                        <a:defRPr/>
                      </a:pPr>
                      <a:r>
                        <a:rPr kumimoji="1" lang="ja-JP" altLang="en-US" sz="800" kern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　</a:t>
                      </a:r>
                      <a:r>
                        <a:rPr kumimoji="1" lang="en-US" altLang="ja-JP" sz="800" kern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 or guardians, etc. (original)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857451"/>
                  </a:ext>
                </a:extLst>
              </a:tr>
            </a:tbl>
          </a:graphicData>
        </a:graphic>
      </p:graphicFrame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BD0AED4D-BC7C-12A2-2AD4-CC2C67A1AC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1567812"/>
              </p:ext>
            </p:extLst>
          </p:nvPr>
        </p:nvGraphicFramePr>
        <p:xfrm>
          <a:off x="532075" y="7618116"/>
          <a:ext cx="6520588" cy="14534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287185">
                  <a:extLst>
                    <a:ext uri="{9D8B030D-6E8A-4147-A177-3AD203B41FA5}">
                      <a16:colId xmlns:a16="http://schemas.microsoft.com/office/drawing/2014/main" val="3923928593"/>
                    </a:ext>
                  </a:extLst>
                </a:gridCol>
                <a:gridCol w="2233403">
                  <a:extLst>
                    <a:ext uri="{9D8B030D-6E8A-4147-A177-3AD203B41FA5}">
                      <a16:colId xmlns:a16="http://schemas.microsoft.com/office/drawing/2014/main" val="1420503319"/>
                    </a:ext>
                  </a:extLst>
                </a:gridCol>
              </a:tblGrid>
              <a:tr h="249457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Requirements on nationality, residence status, etc.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Required documents</a:t>
                      </a:r>
                      <a:endParaRPr kumimoji="1" lang="ja-JP" altLang="en-US" sz="100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34795"/>
                  </a:ext>
                </a:extLst>
              </a:tr>
              <a:tr h="9640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9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Individuals not </a:t>
                      </a:r>
                      <a:r>
                        <a:rPr kumimoji="1" lang="en-US" altLang="ja-JP" sz="900" b="1" kern="1200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covered by the High School Tuition Support Fund [New Program], but </a:t>
                      </a:r>
                      <a:r>
                        <a:rPr lang="en-US" altLang="ja-JP" sz="9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are eligible to receive the high school tuition support grant as of March 31, 2026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70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（</a:t>
                      </a:r>
                      <a:r>
                        <a:rPr lang="en-US" altLang="ja-JP" sz="70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examples</a:t>
                      </a:r>
                      <a:r>
                        <a:rPr lang="ja-JP" altLang="en-US" sz="70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）</a:t>
                      </a:r>
                      <a:endParaRPr lang="en-US" altLang="ja-JP" sz="70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7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①</a:t>
                      </a:r>
                      <a:r>
                        <a:rPr lang="en-US" altLang="ja-JP" sz="7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 Individuals with a </a:t>
                      </a:r>
                      <a:r>
                        <a:rPr kumimoji="1" lang="en-US" altLang="ja-JP" sz="700" kern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“Long-term Resident” status </a:t>
                      </a:r>
                      <a:r>
                        <a:rPr lang="en-US" altLang="ja-JP" sz="7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who do not intend to reside permanently 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7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     </a:t>
                      </a:r>
                      <a:r>
                        <a:rPr kumimoji="1" lang="en-US" altLang="ja-JP" sz="700" kern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in Japan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kumimoji="1" lang="en-US" altLang="ja-JP" sz="700" kern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② </a:t>
                      </a:r>
                      <a:r>
                        <a:rPr kumimoji="1" lang="en-US" altLang="ja-JP" sz="700" kern="1200" noProof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Individuals whose status of residence is “Student”</a:t>
                      </a:r>
                      <a:endParaRPr kumimoji="1" lang="en-US" altLang="ja-JP" sz="700" kern="12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  <a:cs typeface="+mn-cs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7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③ Individuals enrolled in international school (including Japanese nationals)</a:t>
                      </a:r>
                      <a:r>
                        <a:rPr lang="ja-JP" altLang="en-US" sz="7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　　　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7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　　　　　</a:t>
                      </a:r>
                      <a:endParaRPr lang="en-US" altLang="ja-JP" sz="7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One of the following documents for students, etc.: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</a:t>
                      </a:r>
                      <a:r>
                        <a:rPr lang="en-US" altLang="ja-JP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Copy of the Residence Certificate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    (</a:t>
                      </a:r>
                      <a:r>
                        <a:rPr kumimoji="1" lang="en-US" altLang="ja-JP" sz="800" kern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  <a:cs typeface="+mn-cs"/>
                        </a:rPr>
                        <a:t>original)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</a:t>
                      </a:r>
                      <a:r>
                        <a:rPr lang="en-US" altLang="ja-JP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Copy of Residence Card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endParaRPr lang="en-US" altLang="ja-JP" sz="8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</a:t>
                      </a:r>
                      <a:r>
                        <a:rPr lang="en-US" altLang="ja-JP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Taxation (Non-Taxation) Certificate </a:t>
                      </a:r>
                      <a:r>
                        <a:rPr lang="ja-JP" altLang="en-US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　</a:t>
                      </a:r>
                      <a:endParaRPr lang="en-US" altLang="ja-JP" sz="8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　</a:t>
                      </a:r>
                      <a:r>
                        <a:rPr lang="en-US" altLang="ja-JP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of Municipal Resident Tax for all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   parents or </a:t>
                      </a:r>
                      <a:r>
                        <a:rPr lang="en-US" altLang="ja-JP" sz="9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guardians, </a:t>
                      </a:r>
                      <a:r>
                        <a:rPr lang="en-US" altLang="ja-JP" sz="8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etc. (original)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857451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0B2B8B8-4D43-259B-9A10-503B8316C255}"/>
              </a:ext>
            </a:extLst>
          </p:cNvPr>
          <p:cNvSpPr txBox="1"/>
          <p:nvPr/>
        </p:nvSpPr>
        <p:spPr>
          <a:xfrm>
            <a:off x="238898" y="4655706"/>
            <a:ext cx="7247272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50" b="1" dirty="0">
                <a:solidFill>
                  <a:schemeClr val="tx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〇</a:t>
            </a:r>
            <a:r>
              <a:rPr kumimoji="1" lang="en-US" altLang="ja-JP" sz="950" b="1" dirty="0">
                <a:solidFill>
                  <a:schemeClr val="tx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 </a:t>
            </a:r>
            <a:r>
              <a:rPr kumimoji="1" lang="en-US" altLang="ja-JP" sz="950" b="1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Students currently enrolled in a high schools or similar institutions※ prior to March 31, 2026, who are not eligible for the High School Tuition Support Fund [New System]</a:t>
            </a:r>
            <a:endParaRPr kumimoji="1" lang="ja-JP" altLang="en-US" sz="950" b="1" dirty="0">
              <a:solidFill>
                <a:schemeClr val="tx1"/>
              </a:solidFill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61B06DB-FED9-1ABE-00D0-AE200F898A1E}"/>
              </a:ext>
            </a:extLst>
          </p:cNvPr>
          <p:cNvSpPr txBox="1"/>
          <p:nvPr/>
        </p:nvSpPr>
        <p:spPr>
          <a:xfrm>
            <a:off x="238898" y="6294745"/>
            <a:ext cx="40164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000" b="1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② Students from households with an annual income of </a:t>
            </a:r>
            <a:endParaRPr kumimoji="1" lang="en-US" altLang="ja-JP" sz="1000" b="1" dirty="0">
              <a:solidFill>
                <a:srgbClr val="0099FF"/>
              </a:solidFill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  <a:p>
            <a:r>
              <a:rPr kumimoji="1" lang="en-US" altLang="ja-JP" sz="1000" b="1" dirty="0">
                <a:solidFill>
                  <a:srgbClr val="0099FF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    </a:t>
            </a:r>
            <a:r>
              <a:rPr kumimoji="1" lang="en-US" altLang="ja-JP" sz="1000" b="1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approx. </a:t>
            </a:r>
            <a:r>
              <a:rPr kumimoji="1" lang="en-US" altLang="ja-JP" sz="1000" b="1" dirty="0">
                <a:solidFill>
                  <a:srgbClr val="0099FF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more than </a:t>
            </a:r>
            <a:r>
              <a:rPr kumimoji="1" lang="en-US" altLang="ja-JP" sz="1000" b="1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¥9.1 million </a:t>
            </a:r>
            <a:endParaRPr lang="ja-JP" altLang="en-US" sz="1000" dirty="0">
              <a:solidFill>
                <a:srgbClr val="0099FF"/>
              </a:solidFill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04D9AAA-CAFD-6533-CEEE-64928569DEE4}"/>
              </a:ext>
            </a:extLst>
          </p:cNvPr>
          <p:cNvSpPr txBox="1"/>
          <p:nvPr/>
        </p:nvSpPr>
        <p:spPr>
          <a:xfrm>
            <a:off x="339746" y="9062970"/>
            <a:ext cx="70818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altLang="ja-JP" sz="7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※</a:t>
            </a:r>
            <a:r>
              <a:rPr lang="ja-JP" altLang="en-US" sz="7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</a:t>
            </a:r>
            <a:r>
              <a:rPr lang="en-US" altLang="ja-JP" sz="7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 High schools or similar institutions refers to High schools (full-time, part-time, and correspondence), Secondary Education Schools (upper division) , </a:t>
            </a:r>
          </a:p>
          <a:p>
            <a:pPr>
              <a:spcBef>
                <a:spcPts val="0"/>
              </a:spcBef>
              <a:defRPr/>
            </a:pPr>
            <a:r>
              <a:rPr lang="en-US" altLang="ja-JP" sz="7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   Special Needs Education Schools (upper secondary department), Colleges of Technology (years 1-3), Specialized Training College Upper Secondary Course, </a:t>
            </a:r>
          </a:p>
          <a:p>
            <a:pPr>
              <a:spcBef>
                <a:spcPts val="0"/>
              </a:spcBef>
              <a:defRPr/>
            </a:pPr>
            <a:r>
              <a:rPr lang="en-US" altLang="ja-JP" sz="7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   Specialized Training College General Course, Schools that offer training programs for national qualifications (those that require junior high school </a:t>
            </a:r>
          </a:p>
          <a:p>
            <a:pPr>
              <a:spcBef>
                <a:spcPts val="0"/>
              </a:spcBef>
              <a:defRPr/>
            </a:pPr>
            <a:r>
              <a:rPr lang="en-US" altLang="ja-JP" sz="700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   graduation for admission), Colleges of Maritime Technology, and Schools for foreign students.</a:t>
            </a:r>
            <a:endParaRPr lang="ja-JP" altLang="en-US" sz="700" dirty="0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079D214-4748-A717-B6E7-71E972744CDA}"/>
              </a:ext>
            </a:extLst>
          </p:cNvPr>
          <p:cNvSpPr txBox="1"/>
          <p:nvPr/>
        </p:nvSpPr>
        <p:spPr>
          <a:xfrm>
            <a:off x="232354" y="5029798"/>
            <a:ext cx="40576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000" b="1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① Students from households with an annual income of </a:t>
            </a:r>
            <a:r>
              <a:rPr kumimoji="1" lang="en-US" altLang="ja-JP" sz="1000" b="1" dirty="0">
                <a:solidFill>
                  <a:srgbClr val="0099FF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  </a:t>
            </a:r>
          </a:p>
          <a:p>
            <a:r>
              <a:rPr kumimoji="1" lang="en-US" altLang="ja-JP" sz="1000" b="1" dirty="0">
                <a:solidFill>
                  <a:srgbClr val="0099FF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    </a:t>
            </a:r>
            <a:r>
              <a:rPr kumimoji="1" lang="en-US" altLang="ja-JP" sz="1000" b="1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approximately </a:t>
            </a:r>
            <a:r>
              <a:rPr kumimoji="1" lang="en-US" altLang="ja-JP" sz="1000" b="1" dirty="0">
                <a:solidFill>
                  <a:srgbClr val="0099FF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less than </a:t>
            </a:r>
            <a:r>
              <a:rPr kumimoji="1" lang="en-US" altLang="ja-JP" sz="1000" b="1" dirty="0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¥9.1 million</a:t>
            </a:r>
            <a:endParaRPr lang="ja-JP" altLang="en-US" sz="1000">
              <a:solidFill>
                <a:srgbClr val="0099FF"/>
              </a:solidFill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F8C4936B-7D18-186F-D743-FA625C1BE09F}"/>
              </a:ext>
            </a:extLst>
          </p:cNvPr>
          <p:cNvSpPr/>
          <p:nvPr/>
        </p:nvSpPr>
        <p:spPr>
          <a:xfrm>
            <a:off x="156143" y="9649559"/>
            <a:ext cx="7265481" cy="360000"/>
          </a:xfrm>
          <a:prstGeom prst="roundRect">
            <a:avLst>
              <a:gd name="adj" fmla="val 0"/>
            </a:avLst>
          </a:prstGeom>
          <a:solidFill>
            <a:srgbClr val="0099FF"/>
          </a:solidFill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36000" rtlCol="0" anchor="ctr"/>
          <a:lstStyle/>
          <a:p>
            <a:pPr lvl="0" algn="ctr">
              <a:defRPr/>
            </a:pPr>
            <a:r>
              <a:rPr kumimoji="1" lang="ja-JP" altLang="en-US" sz="14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　</a:t>
            </a:r>
            <a:r>
              <a:rPr kumimoji="1" lang="en-US" altLang="ja-JP" sz="14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Application Procedure</a:t>
            </a:r>
            <a:endParaRPr kumimoji="1" lang="ja-JP" altLang="en-US" sz="1400" b="1" dirty="0">
              <a:solidFill>
                <a:schemeClr val="bg1"/>
              </a:solidFill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499F988-5822-93B3-90C2-E10AE58FC098}"/>
              </a:ext>
            </a:extLst>
          </p:cNvPr>
          <p:cNvSpPr/>
          <p:nvPr/>
        </p:nvSpPr>
        <p:spPr>
          <a:xfrm>
            <a:off x="166574" y="9711957"/>
            <a:ext cx="7255051" cy="896549"/>
          </a:xfrm>
          <a:prstGeom prst="rect">
            <a:avLst/>
          </a:prstGeom>
          <a:noFill/>
          <a:ln w="190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379A21EA-DCE9-715F-0C7D-CBFCF514580F}"/>
              </a:ext>
            </a:extLst>
          </p:cNvPr>
          <p:cNvSpPr/>
          <p:nvPr/>
        </p:nvSpPr>
        <p:spPr>
          <a:xfrm>
            <a:off x="156144" y="4158513"/>
            <a:ext cx="7265480" cy="516417"/>
          </a:xfrm>
          <a:prstGeom prst="roundRect">
            <a:avLst>
              <a:gd name="adj" fmla="val 0"/>
            </a:avLst>
          </a:prstGeom>
          <a:solidFill>
            <a:srgbClr val="0099FF"/>
          </a:solidFill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36000" rtlCol="0" anchor="ctr"/>
          <a:lstStyle/>
          <a:p>
            <a:pPr algn="ctr"/>
            <a:r>
              <a:rPr lang="en-US" altLang="ja-JP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Currently enrolled students</a:t>
            </a:r>
          </a:p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（</a:t>
            </a:r>
            <a:r>
              <a:rPr lang="en-US" altLang="ja-JP" sz="16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includes individuals with “Student” visa</a:t>
            </a:r>
            <a:r>
              <a:rPr lang="ja-JP" altLang="en-US" sz="16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）</a:t>
            </a: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522F2EE7-4F98-A064-045B-118435258FB1}"/>
              </a:ext>
            </a:extLst>
          </p:cNvPr>
          <p:cNvSpPr/>
          <p:nvPr/>
        </p:nvSpPr>
        <p:spPr>
          <a:xfrm>
            <a:off x="147097" y="929663"/>
            <a:ext cx="7265481" cy="385565"/>
          </a:xfrm>
          <a:prstGeom prst="roundRect">
            <a:avLst>
              <a:gd name="adj" fmla="val 0"/>
            </a:avLst>
          </a:prstGeom>
          <a:solidFill>
            <a:srgbClr val="0099FF"/>
          </a:solidFill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36000" rtlCol="0" anchor="ctr"/>
          <a:lstStyle/>
          <a:p>
            <a:pPr algn="ctr"/>
            <a:r>
              <a:rPr lang="en-US" altLang="ja-JP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New students</a:t>
            </a:r>
            <a:r>
              <a:rPr lang="ja-JP" altLang="en-US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（</a:t>
            </a:r>
            <a:r>
              <a:rPr lang="en-US" altLang="ja-JP" sz="16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excluding individuals with “Student” visa</a:t>
            </a:r>
            <a:r>
              <a:rPr lang="ja-JP" altLang="en-US" sz="1600" b="1" dirty="0">
                <a:solidFill>
                  <a:schemeClr val="bg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）</a:t>
            </a:r>
          </a:p>
        </p:txBody>
      </p:sp>
      <p:pic>
        <p:nvPicPr>
          <p:cNvPr id="3" name="グラフィックス 2" descr="チェックリスト 単色塗りつぶし">
            <a:extLst>
              <a:ext uri="{FF2B5EF4-FFF2-40B4-BE49-F238E27FC236}">
                <a16:creationId xmlns:a16="http://schemas.microsoft.com/office/drawing/2014/main" id="{1714D8AC-3CBE-89DF-E5A7-FB6CD44A7D4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361427" y="9645267"/>
            <a:ext cx="377310" cy="377310"/>
          </a:xfrm>
          <a:prstGeom prst="rect">
            <a:avLst/>
          </a:prstGeom>
        </p:spPr>
      </p:pic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BEA8BE7B-6AE9-9DDB-64BC-B452DDFB6FF2}"/>
              </a:ext>
            </a:extLst>
          </p:cNvPr>
          <p:cNvGrpSpPr/>
          <p:nvPr/>
        </p:nvGrpSpPr>
        <p:grpSpPr>
          <a:xfrm>
            <a:off x="4768266" y="2099393"/>
            <a:ext cx="2892226" cy="1902676"/>
            <a:chOff x="4815032" y="2070739"/>
            <a:chExt cx="2892226" cy="1902676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E68391C-3500-0208-206D-97216525423D}"/>
                </a:ext>
              </a:extLst>
            </p:cNvPr>
            <p:cNvSpPr/>
            <p:nvPr/>
          </p:nvSpPr>
          <p:spPr>
            <a:xfrm>
              <a:off x="5501902" y="3392499"/>
              <a:ext cx="1347581" cy="390875"/>
            </a:xfrm>
            <a:prstGeom prst="rect">
              <a:avLst/>
            </a:prstGeom>
            <a:solidFill>
              <a:srgbClr val="B9E1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C239BDD1-C577-B1DF-4760-BC3B1B4F9F24}"/>
                </a:ext>
              </a:extLst>
            </p:cNvPr>
            <p:cNvSpPr/>
            <p:nvPr/>
          </p:nvSpPr>
          <p:spPr>
            <a:xfrm>
              <a:off x="5501901" y="2621805"/>
              <a:ext cx="732679" cy="767198"/>
            </a:xfrm>
            <a:prstGeom prst="rect">
              <a:avLst/>
            </a:prstGeom>
            <a:solidFill>
              <a:srgbClr val="E5F4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1200" b="1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E90807C2-FC14-B932-4613-78CD0BA29974}"/>
                </a:ext>
              </a:extLst>
            </p:cNvPr>
            <p:cNvSpPr/>
            <p:nvPr/>
          </p:nvSpPr>
          <p:spPr>
            <a:xfrm>
              <a:off x="5505995" y="2143297"/>
              <a:ext cx="1593434" cy="1644377"/>
            </a:xfrm>
            <a:custGeom>
              <a:avLst/>
              <a:gdLst>
                <a:gd name="connsiteX0" fmla="*/ 0 w 5626100"/>
                <a:gd name="connsiteY0" fmla="*/ 0 h 2501900"/>
                <a:gd name="connsiteX1" fmla="*/ 0 w 5626100"/>
                <a:gd name="connsiteY1" fmla="*/ 2501900 h 2501900"/>
                <a:gd name="connsiteX2" fmla="*/ 5626100 w 5626100"/>
                <a:gd name="connsiteY2" fmla="*/ 2501900 h 250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26100" h="2501900">
                  <a:moveTo>
                    <a:pt x="0" y="0"/>
                  </a:moveTo>
                  <a:lnTo>
                    <a:pt x="0" y="2501900"/>
                  </a:lnTo>
                  <a:lnTo>
                    <a:pt x="5626100" y="2501900"/>
                  </a:lnTo>
                </a:path>
              </a:pathLst>
            </a:custGeom>
            <a:noFill/>
            <a:ln w="19050">
              <a:headEnd type="triangle" w="med" len="med"/>
              <a:tailEnd type="triangle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22" name="角丸四角形 31">
              <a:extLst>
                <a:ext uri="{FF2B5EF4-FFF2-40B4-BE49-F238E27FC236}">
                  <a16:creationId xmlns:a16="http://schemas.microsoft.com/office/drawing/2014/main" id="{1D01F6D1-704A-AADE-09A3-9C28F1B694A9}"/>
                </a:ext>
              </a:extLst>
            </p:cNvPr>
            <p:cNvSpPr/>
            <p:nvPr/>
          </p:nvSpPr>
          <p:spPr>
            <a:xfrm>
              <a:off x="4831896" y="2070739"/>
              <a:ext cx="837125" cy="90237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lang="en-US" altLang="ja-JP" sz="5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Max. amount of payment</a:t>
              </a:r>
            </a:p>
          </p:txBody>
        </p:sp>
        <p:sp>
          <p:nvSpPr>
            <p:cNvPr id="23" name="角丸四角形 31">
              <a:extLst>
                <a:ext uri="{FF2B5EF4-FFF2-40B4-BE49-F238E27FC236}">
                  <a16:creationId xmlns:a16="http://schemas.microsoft.com/office/drawing/2014/main" id="{354CB77C-9401-D976-0B00-262F7D739423}"/>
                </a:ext>
              </a:extLst>
            </p:cNvPr>
            <p:cNvSpPr/>
            <p:nvPr/>
          </p:nvSpPr>
          <p:spPr>
            <a:xfrm>
              <a:off x="6458332" y="3551196"/>
              <a:ext cx="1248926" cy="220628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Estimated </a:t>
              </a:r>
            </a:p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household income</a:t>
              </a:r>
              <a:endParaRPr lang="en-US" altLang="ja-JP" sz="6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24" name="角丸四角形 31">
              <a:extLst>
                <a:ext uri="{FF2B5EF4-FFF2-40B4-BE49-F238E27FC236}">
                  <a16:creationId xmlns:a16="http://schemas.microsoft.com/office/drawing/2014/main" id="{3FC81A8D-563C-6988-0322-3126B9A82B67}"/>
                </a:ext>
              </a:extLst>
            </p:cNvPr>
            <p:cNvSpPr/>
            <p:nvPr/>
          </p:nvSpPr>
          <p:spPr>
            <a:xfrm>
              <a:off x="4815032" y="2557580"/>
              <a:ext cx="761292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rgbClr val="0099FF"/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¥396,000</a:t>
              </a:r>
              <a:r>
                <a:rPr kumimoji="1" lang="en-US" altLang="ja-JP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 </a:t>
              </a:r>
              <a:endParaRPr lang="en-US" altLang="ja-JP" sz="5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25" name="角丸四角形 31">
              <a:extLst>
                <a:ext uri="{FF2B5EF4-FFF2-40B4-BE49-F238E27FC236}">
                  <a16:creationId xmlns:a16="http://schemas.microsoft.com/office/drawing/2014/main" id="{B0E334A0-D8BF-AF68-1033-BF895D283487}"/>
                </a:ext>
              </a:extLst>
            </p:cNvPr>
            <p:cNvSpPr/>
            <p:nvPr/>
          </p:nvSpPr>
          <p:spPr>
            <a:xfrm>
              <a:off x="4815032" y="3317966"/>
              <a:ext cx="761292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rgbClr val="0099FF"/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¥118,800</a:t>
              </a:r>
              <a:r>
                <a:rPr kumimoji="1" lang="en-US" altLang="ja-JP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 </a:t>
              </a:r>
              <a:endParaRPr lang="en-US" altLang="ja-JP" sz="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E8C551CA-4317-AA36-594F-73ADA6B10586}"/>
                </a:ext>
              </a:extLst>
            </p:cNvPr>
            <p:cNvCxnSpPr>
              <a:cxnSpLocks/>
            </p:cNvCxnSpPr>
            <p:nvPr/>
          </p:nvCxnSpPr>
          <p:spPr>
            <a:xfrm>
              <a:off x="5161661" y="3389003"/>
              <a:ext cx="16878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角丸四角形 31">
              <a:extLst>
                <a:ext uri="{FF2B5EF4-FFF2-40B4-BE49-F238E27FC236}">
                  <a16:creationId xmlns:a16="http://schemas.microsoft.com/office/drawing/2014/main" id="{9156DD21-0A9B-AB17-1274-695F0C19C6F6}"/>
                </a:ext>
              </a:extLst>
            </p:cNvPr>
            <p:cNvSpPr/>
            <p:nvPr/>
          </p:nvSpPr>
          <p:spPr>
            <a:xfrm>
              <a:off x="5916630" y="3820449"/>
              <a:ext cx="613645" cy="144011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¥5.9 </a:t>
              </a:r>
              <a:r>
                <a:rPr kumimoji="1" lang="en-US" altLang="ja-JP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million</a:t>
              </a:r>
              <a:endParaRPr lang="en-US" altLang="ja-JP" sz="5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30" name="角丸四角形 31">
              <a:extLst>
                <a:ext uri="{FF2B5EF4-FFF2-40B4-BE49-F238E27FC236}">
                  <a16:creationId xmlns:a16="http://schemas.microsoft.com/office/drawing/2014/main" id="{4C332C5D-7CB7-68EE-7044-4A2B3C842667}"/>
                </a:ext>
              </a:extLst>
            </p:cNvPr>
            <p:cNvSpPr/>
            <p:nvPr/>
          </p:nvSpPr>
          <p:spPr>
            <a:xfrm>
              <a:off x="6559033" y="3829404"/>
              <a:ext cx="613645" cy="144011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¥9.1 </a:t>
              </a:r>
              <a:r>
                <a:rPr kumimoji="1" lang="en-US" altLang="ja-JP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million</a:t>
              </a:r>
              <a:endParaRPr lang="en-US" altLang="ja-JP" sz="5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cxnSp>
          <p:nvCxnSpPr>
            <p:cNvPr id="32" name="直線コネクタ 31">
              <a:extLst>
                <a:ext uri="{FF2B5EF4-FFF2-40B4-BE49-F238E27FC236}">
                  <a16:creationId xmlns:a16="http://schemas.microsoft.com/office/drawing/2014/main" id="{F9071A2F-5A3D-0481-9DD3-348C961174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234580" y="2660012"/>
              <a:ext cx="0" cy="1160437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コネクタ 33">
              <a:extLst>
                <a:ext uri="{FF2B5EF4-FFF2-40B4-BE49-F238E27FC236}">
                  <a16:creationId xmlns:a16="http://schemas.microsoft.com/office/drawing/2014/main" id="{479DA1D5-A651-D77D-6558-E76024CB1B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49981" y="2621805"/>
              <a:ext cx="0" cy="1160437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左大かっこ 35">
              <a:extLst>
                <a:ext uri="{FF2B5EF4-FFF2-40B4-BE49-F238E27FC236}">
                  <a16:creationId xmlns:a16="http://schemas.microsoft.com/office/drawing/2014/main" id="{CE3C969E-D2DB-28B7-03E1-8DAF536D1854}"/>
                </a:ext>
              </a:extLst>
            </p:cNvPr>
            <p:cNvSpPr/>
            <p:nvPr/>
          </p:nvSpPr>
          <p:spPr>
            <a:xfrm rot="5400000">
              <a:off x="6135668" y="1842637"/>
              <a:ext cx="140943" cy="1286678"/>
            </a:xfrm>
            <a:prstGeom prst="leftBracket">
              <a:avLst>
                <a:gd name="adj" fmla="val 8587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37" name="角丸四角形 31">
              <a:extLst>
                <a:ext uri="{FF2B5EF4-FFF2-40B4-BE49-F238E27FC236}">
                  <a16:creationId xmlns:a16="http://schemas.microsoft.com/office/drawing/2014/main" id="{4C307CB0-7E42-1B0F-455B-13D07E29FBA5}"/>
                </a:ext>
              </a:extLst>
            </p:cNvPr>
            <p:cNvSpPr/>
            <p:nvPr/>
          </p:nvSpPr>
          <p:spPr>
            <a:xfrm>
              <a:off x="5736304" y="2330461"/>
              <a:ext cx="939670" cy="275466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750" b="1" dirty="0">
                  <a:solidFill>
                    <a:srgbClr val="0099FF"/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Support under new program</a:t>
              </a:r>
            </a:p>
          </p:txBody>
        </p:sp>
      </p:grpSp>
      <p:grpSp>
        <p:nvGrpSpPr>
          <p:cNvPr id="92" name="グループ化 91">
            <a:extLst>
              <a:ext uri="{FF2B5EF4-FFF2-40B4-BE49-F238E27FC236}">
                <a16:creationId xmlns:a16="http://schemas.microsoft.com/office/drawing/2014/main" id="{44DFC4E0-7934-EE64-4DB5-0E818C4A64BB}"/>
              </a:ext>
            </a:extLst>
          </p:cNvPr>
          <p:cNvGrpSpPr/>
          <p:nvPr/>
        </p:nvGrpSpPr>
        <p:grpSpPr>
          <a:xfrm>
            <a:off x="4102191" y="5010801"/>
            <a:ext cx="3348366" cy="1305235"/>
            <a:chOff x="4172171" y="5110930"/>
            <a:chExt cx="3348366" cy="1305235"/>
          </a:xfrm>
        </p:grpSpPr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00D5A804-139E-3D66-6BED-1A4AE05B2398}"/>
                </a:ext>
              </a:extLst>
            </p:cNvPr>
            <p:cNvSpPr/>
            <p:nvPr/>
          </p:nvSpPr>
          <p:spPr>
            <a:xfrm>
              <a:off x="5003168" y="5944503"/>
              <a:ext cx="2036470" cy="320911"/>
            </a:xfrm>
            <a:prstGeom prst="rect">
              <a:avLst/>
            </a:prstGeom>
            <a:solidFill>
              <a:srgbClr val="B9E1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700" b="1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79179C97-FE6B-52CC-3FB2-08844A8138A9}"/>
                </a:ext>
              </a:extLst>
            </p:cNvPr>
            <p:cNvSpPr/>
            <p:nvPr/>
          </p:nvSpPr>
          <p:spPr>
            <a:xfrm>
              <a:off x="4998669" y="5624391"/>
              <a:ext cx="1107227" cy="320911"/>
            </a:xfrm>
            <a:prstGeom prst="rect">
              <a:avLst/>
            </a:prstGeom>
            <a:solidFill>
              <a:srgbClr val="E5F4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Private high schools, etc., will receive the same additional amount based on the previous system</a:t>
              </a:r>
              <a:endParaRPr kumimoji="1" lang="ja-JP" altLang="en-US" sz="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52" name="フリーフォーム: 図形 51">
              <a:extLst>
                <a:ext uri="{FF2B5EF4-FFF2-40B4-BE49-F238E27FC236}">
                  <a16:creationId xmlns:a16="http://schemas.microsoft.com/office/drawing/2014/main" id="{30385832-392D-BA98-731F-41CB5D9AA04D}"/>
                </a:ext>
              </a:extLst>
            </p:cNvPr>
            <p:cNvSpPr/>
            <p:nvPr/>
          </p:nvSpPr>
          <p:spPr>
            <a:xfrm>
              <a:off x="4988616" y="5462569"/>
              <a:ext cx="2325625" cy="803726"/>
            </a:xfrm>
            <a:custGeom>
              <a:avLst/>
              <a:gdLst>
                <a:gd name="connsiteX0" fmla="*/ 0 w 5626100"/>
                <a:gd name="connsiteY0" fmla="*/ 0 h 2501900"/>
                <a:gd name="connsiteX1" fmla="*/ 0 w 5626100"/>
                <a:gd name="connsiteY1" fmla="*/ 2501900 h 2501900"/>
                <a:gd name="connsiteX2" fmla="*/ 5626100 w 5626100"/>
                <a:gd name="connsiteY2" fmla="*/ 2501900 h 250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26100" h="2501900">
                  <a:moveTo>
                    <a:pt x="0" y="0"/>
                  </a:moveTo>
                  <a:lnTo>
                    <a:pt x="0" y="2501900"/>
                  </a:lnTo>
                  <a:lnTo>
                    <a:pt x="5626100" y="2501900"/>
                  </a:lnTo>
                </a:path>
              </a:pathLst>
            </a:custGeom>
            <a:noFill/>
            <a:ln w="19050">
              <a:headEnd type="triangle" w="med" len="med"/>
              <a:tailEnd type="triangle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53" name="角丸四角形 31">
              <a:extLst>
                <a:ext uri="{FF2B5EF4-FFF2-40B4-BE49-F238E27FC236}">
                  <a16:creationId xmlns:a16="http://schemas.microsoft.com/office/drawing/2014/main" id="{C4CC277C-01A0-C7E0-CC05-D30B6EDA44DA}"/>
                </a:ext>
              </a:extLst>
            </p:cNvPr>
            <p:cNvSpPr/>
            <p:nvPr/>
          </p:nvSpPr>
          <p:spPr>
            <a:xfrm>
              <a:off x="4198873" y="5391808"/>
              <a:ext cx="860996" cy="90237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lang="en-US" altLang="ja-JP" sz="5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Max. amount of payment</a:t>
              </a:r>
            </a:p>
          </p:txBody>
        </p:sp>
        <p:sp>
          <p:nvSpPr>
            <p:cNvPr id="54" name="角丸四角形 31">
              <a:extLst>
                <a:ext uri="{FF2B5EF4-FFF2-40B4-BE49-F238E27FC236}">
                  <a16:creationId xmlns:a16="http://schemas.microsoft.com/office/drawing/2014/main" id="{C03E5F76-3A95-588A-6EF7-28B0AA890D12}"/>
                </a:ext>
              </a:extLst>
            </p:cNvPr>
            <p:cNvSpPr/>
            <p:nvPr/>
          </p:nvSpPr>
          <p:spPr>
            <a:xfrm>
              <a:off x="6729849" y="6031320"/>
              <a:ext cx="790688" cy="220628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Estimated </a:t>
              </a:r>
            </a:p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household income</a:t>
              </a:r>
              <a:endParaRPr lang="en-US" altLang="ja-JP" sz="6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55" name="角丸四角形 31">
              <a:extLst>
                <a:ext uri="{FF2B5EF4-FFF2-40B4-BE49-F238E27FC236}">
                  <a16:creationId xmlns:a16="http://schemas.microsoft.com/office/drawing/2014/main" id="{4BC14C19-192B-5AC4-4C70-1E6048B9A4AF}"/>
                </a:ext>
              </a:extLst>
            </p:cNvPr>
            <p:cNvSpPr/>
            <p:nvPr/>
          </p:nvSpPr>
          <p:spPr>
            <a:xfrm>
              <a:off x="4261967" y="5563764"/>
              <a:ext cx="860996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rgbClr val="0099FF"/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¥396,000</a:t>
              </a:r>
              <a:r>
                <a:rPr kumimoji="1" lang="en-US" altLang="ja-JP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 </a:t>
              </a:r>
              <a:endParaRPr lang="en-US" altLang="ja-JP" sz="5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56" name="角丸四角形 31">
              <a:extLst>
                <a:ext uri="{FF2B5EF4-FFF2-40B4-BE49-F238E27FC236}">
                  <a16:creationId xmlns:a16="http://schemas.microsoft.com/office/drawing/2014/main" id="{89A46D05-ACDC-E98A-6682-7D161AA28DF1}"/>
                </a:ext>
              </a:extLst>
            </p:cNvPr>
            <p:cNvSpPr/>
            <p:nvPr/>
          </p:nvSpPr>
          <p:spPr>
            <a:xfrm>
              <a:off x="4256494" y="5880422"/>
              <a:ext cx="860996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rgbClr val="0099FF"/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¥118,800</a:t>
              </a:r>
              <a:r>
                <a:rPr kumimoji="1" lang="en-US" altLang="ja-JP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 </a:t>
              </a:r>
              <a:endParaRPr lang="en-US" altLang="ja-JP" sz="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D1E64A43-6933-65AC-EB0F-8BC5235B0A46}"/>
                </a:ext>
              </a:extLst>
            </p:cNvPr>
            <p:cNvCxnSpPr>
              <a:cxnSpLocks/>
            </p:cNvCxnSpPr>
            <p:nvPr/>
          </p:nvCxnSpPr>
          <p:spPr>
            <a:xfrm>
              <a:off x="5011126" y="5938690"/>
              <a:ext cx="204885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角丸四角形 31">
              <a:extLst>
                <a:ext uri="{FF2B5EF4-FFF2-40B4-BE49-F238E27FC236}">
                  <a16:creationId xmlns:a16="http://schemas.microsoft.com/office/drawing/2014/main" id="{33FA2851-E6F0-263A-1638-30901F754072}"/>
                </a:ext>
              </a:extLst>
            </p:cNvPr>
            <p:cNvSpPr/>
            <p:nvPr/>
          </p:nvSpPr>
          <p:spPr>
            <a:xfrm>
              <a:off x="5619495" y="6272154"/>
              <a:ext cx="860996" cy="144011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¥5.9 </a:t>
              </a:r>
              <a:r>
                <a:rPr kumimoji="1" lang="en-US" altLang="ja-JP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million</a:t>
              </a:r>
              <a:endParaRPr lang="en-US" altLang="ja-JP" sz="5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60" name="角丸四角形 31">
              <a:extLst>
                <a:ext uri="{FF2B5EF4-FFF2-40B4-BE49-F238E27FC236}">
                  <a16:creationId xmlns:a16="http://schemas.microsoft.com/office/drawing/2014/main" id="{9B28DD86-0D5B-0E73-C016-7D0C4DC0B437}"/>
                </a:ext>
              </a:extLst>
            </p:cNvPr>
            <p:cNvSpPr/>
            <p:nvPr/>
          </p:nvSpPr>
          <p:spPr>
            <a:xfrm>
              <a:off x="6542477" y="6272154"/>
              <a:ext cx="860996" cy="144011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¥9.1 </a:t>
              </a:r>
              <a:r>
                <a:rPr kumimoji="1" lang="en-US" altLang="ja-JP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million</a:t>
              </a:r>
              <a:endParaRPr lang="en-US" altLang="ja-JP" sz="5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3287398A-A025-8713-5487-E215CA50FB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88575" y="5476048"/>
              <a:ext cx="0" cy="782627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7779FAA5-E243-F395-6914-CFA5B2D04A8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29504" y="5476048"/>
              <a:ext cx="0" cy="790247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左大かっこ 62">
              <a:extLst>
                <a:ext uri="{FF2B5EF4-FFF2-40B4-BE49-F238E27FC236}">
                  <a16:creationId xmlns:a16="http://schemas.microsoft.com/office/drawing/2014/main" id="{39BEF535-20C6-A5E7-EB37-CAD44FA1BF54}"/>
                </a:ext>
              </a:extLst>
            </p:cNvPr>
            <p:cNvSpPr/>
            <p:nvPr/>
          </p:nvSpPr>
          <p:spPr>
            <a:xfrm rot="5400000">
              <a:off x="5920343" y="4506539"/>
              <a:ext cx="186058" cy="2011943"/>
            </a:xfrm>
            <a:prstGeom prst="leftBracket">
              <a:avLst>
                <a:gd name="adj" fmla="val 8587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64" name="角丸四角形 31">
              <a:extLst>
                <a:ext uri="{FF2B5EF4-FFF2-40B4-BE49-F238E27FC236}">
                  <a16:creationId xmlns:a16="http://schemas.microsoft.com/office/drawing/2014/main" id="{3865C148-7494-4D99-4D4F-9A8C904511F8}"/>
                </a:ext>
              </a:extLst>
            </p:cNvPr>
            <p:cNvSpPr/>
            <p:nvPr/>
          </p:nvSpPr>
          <p:spPr>
            <a:xfrm>
              <a:off x="5433985" y="5364404"/>
              <a:ext cx="1255030" cy="238718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650" b="1" dirty="0">
                  <a:solidFill>
                    <a:srgbClr val="0099FF"/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High School Tuition Support Fund</a:t>
              </a:r>
              <a:r>
                <a:rPr kumimoji="1" lang="ja-JP" altLang="en-US" sz="5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（</a:t>
              </a:r>
              <a:r>
                <a:rPr kumimoji="1" lang="en-US" altLang="ja-JP" sz="5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transitional measure</a:t>
              </a:r>
              <a:r>
                <a:rPr kumimoji="1" lang="ja-JP" altLang="en-US" sz="50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）</a:t>
              </a:r>
              <a:endParaRPr lang="en-US" altLang="ja-JP" sz="5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66" name="角丸四角形 31">
              <a:extLst>
                <a:ext uri="{FF2B5EF4-FFF2-40B4-BE49-F238E27FC236}">
                  <a16:creationId xmlns:a16="http://schemas.microsoft.com/office/drawing/2014/main" id="{7F71C347-4375-2876-4E3C-7D29BFC66F6B}"/>
                </a:ext>
              </a:extLst>
            </p:cNvPr>
            <p:cNvSpPr/>
            <p:nvPr/>
          </p:nvSpPr>
          <p:spPr>
            <a:xfrm>
              <a:off x="4172171" y="5110930"/>
              <a:ext cx="3257466" cy="257305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700" b="1" dirty="0">
                  <a:solidFill>
                    <a:schemeClr val="tx1"/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[Transitional Measure] Applies to enrolled students (including international students) who are not eligible under the new system</a:t>
              </a:r>
              <a:endParaRPr lang="en-US" altLang="ja-JP" sz="700" dirty="0">
                <a:solidFill>
                  <a:schemeClr val="tx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91" name="正方形/長方形 90">
              <a:extLst>
                <a:ext uri="{FF2B5EF4-FFF2-40B4-BE49-F238E27FC236}">
                  <a16:creationId xmlns:a16="http://schemas.microsoft.com/office/drawing/2014/main" id="{7E4A6B3D-A393-7AEA-B380-9652A01A9F2E}"/>
                </a:ext>
              </a:extLst>
            </p:cNvPr>
            <p:cNvSpPr/>
            <p:nvPr/>
          </p:nvSpPr>
          <p:spPr>
            <a:xfrm>
              <a:off x="5060947" y="5943622"/>
              <a:ext cx="1018235" cy="3094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(Applies to national, public, and private</a:t>
              </a:r>
              <a:r>
                <a:rPr kumimoji="1" lang="ja-JP" altLang="en-US" sz="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　</a:t>
              </a:r>
              <a:r>
                <a:rPr kumimoji="1" lang="en-US" altLang="ja-JP" sz="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schools)</a:t>
              </a:r>
            </a:p>
            <a:p>
              <a:pPr algn="ctr"/>
              <a:r>
                <a:rPr kumimoji="1" lang="en-US" altLang="ja-JP" sz="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Support similar to that under the previous system</a:t>
              </a:r>
            </a:p>
          </p:txBody>
        </p:sp>
      </p:grp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C739F10F-AEE5-B7BF-9E0F-8F39C84EC178}"/>
              </a:ext>
            </a:extLst>
          </p:cNvPr>
          <p:cNvCxnSpPr>
            <a:cxnSpLocks/>
          </p:cNvCxnSpPr>
          <p:nvPr/>
        </p:nvCxnSpPr>
        <p:spPr>
          <a:xfrm>
            <a:off x="285133" y="5395460"/>
            <a:ext cx="3121200" cy="0"/>
          </a:xfrm>
          <a:prstGeom prst="line">
            <a:avLst/>
          </a:prstGeom>
          <a:ln w="381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BD36AD6D-BB34-66B2-7B10-8CFE17D8FFA0}"/>
              </a:ext>
            </a:extLst>
          </p:cNvPr>
          <p:cNvCxnSpPr>
            <a:cxnSpLocks/>
          </p:cNvCxnSpPr>
          <p:nvPr/>
        </p:nvCxnSpPr>
        <p:spPr>
          <a:xfrm>
            <a:off x="316956" y="6648828"/>
            <a:ext cx="3089377" cy="0"/>
          </a:xfrm>
          <a:prstGeom prst="line">
            <a:avLst/>
          </a:prstGeom>
          <a:ln w="381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1" name="グループ化 120">
            <a:extLst>
              <a:ext uri="{FF2B5EF4-FFF2-40B4-BE49-F238E27FC236}">
                <a16:creationId xmlns:a16="http://schemas.microsoft.com/office/drawing/2014/main" id="{9B86D928-A0D6-97CD-8F97-DF0DF76F1CA3}"/>
              </a:ext>
            </a:extLst>
          </p:cNvPr>
          <p:cNvGrpSpPr/>
          <p:nvPr/>
        </p:nvGrpSpPr>
        <p:grpSpPr>
          <a:xfrm>
            <a:off x="4139882" y="6433267"/>
            <a:ext cx="3276978" cy="1041996"/>
            <a:chOff x="4139882" y="6369469"/>
            <a:chExt cx="3276978" cy="1041996"/>
          </a:xfrm>
        </p:grpSpPr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81520596-8F90-F135-58D0-5684A3F59846}"/>
                </a:ext>
              </a:extLst>
            </p:cNvPr>
            <p:cNvSpPr/>
            <p:nvPr/>
          </p:nvSpPr>
          <p:spPr>
            <a:xfrm>
              <a:off x="6044187" y="6927753"/>
              <a:ext cx="933363" cy="318052"/>
            </a:xfrm>
            <a:prstGeom prst="rect">
              <a:avLst/>
            </a:prstGeom>
            <a:gradFill flip="none" rotWithShape="1">
              <a:gsLst>
                <a:gs pos="0">
                  <a:srgbClr val="FF3300"/>
                </a:gs>
                <a:gs pos="100000">
                  <a:srgbClr val="FF7C5D">
                    <a:alpha val="10000"/>
                  </a:srgbClr>
                </a:gs>
                <a:gs pos="64000">
                  <a:srgbClr val="FF7C5D"/>
                </a:gs>
              </a:gsLst>
              <a:lin ang="0" scaled="1"/>
              <a:tileRect/>
            </a:gradFill>
            <a:ln w="22225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1600" b="1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04212A43-20DF-98CC-556C-AC05F5AE78A6}"/>
                </a:ext>
              </a:extLst>
            </p:cNvPr>
            <p:cNvSpPr/>
            <p:nvPr/>
          </p:nvSpPr>
          <p:spPr>
            <a:xfrm>
              <a:off x="4956445" y="6927311"/>
              <a:ext cx="1085665" cy="320911"/>
            </a:xfrm>
            <a:prstGeom prst="rect">
              <a:avLst/>
            </a:prstGeom>
            <a:solidFill>
              <a:srgbClr val="B9E1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700" b="1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63BF59CB-F52A-C11F-93E5-A4F54B09EF68}"/>
                </a:ext>
              </a:extLst>
            </p:cNvPr>
            <p:cNvSpPr/>
            <p:nvPr/>
          </p:nvSpPr>
          <p:spPr>
            <a:xfrm>
              <a:off x="4955578" y="6601328"/>
              <a:ext cx="590275" cy="320911"/>
            </a:xfrm>
            <a:prstGeom prst="rect">
              <a:avLst/>
            </a:prstGeom>
            <a:solidFill>
              <a:srgbClr val="E5F4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700" b="1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103" name="フリーフォーム: 図形 102">
              <a:extLst>
                <a:ext uri="{FF2B5EF4-FFF2-40B4-BE49-F238E27FC236}">
                  <a16:creationId xmlns:a16="http://schemas.microsoft.com/office/drawing/2014/main" id="{E3428408-A5EB-E787-7943-DB6DC293651C}"/>
                </a:ext>
              </a:extLst>
            </p:cNvPr>
            <p:cNvSpPr/>
            <p:nvPr/>
          </p:nvSpPr>
          <p:spPr>
            <a:xfrm>
              <a:off x="4945525" y="6449765"/>
              <a:ext cx="2325625" cy="803726"/>
            </a:xfrm>
            <a:custGeom>
              <a:avLst/>
              <a:gdLst>
                <a:gd name="connsiteX0" fmla="*/ 0 w 5626100"/>
                <a:gd name="connsiteY0" fmla="*/ 0 h 2501900"/>
                <a:gd name="connsiteX1" fmla="*/ 0 w 5626100"/>
                <a:gd name="connsiteY1" fmla="*/ 2501900 h 2501900"/>
                <a:gd name="connsiteX2" fmla="*/ 5626100 w 5626100"/>
                <a:gd name="connsiteY2" fmla="*/ 2501900 h 250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626100" h="2501900">
                  <a:moveTo>
                    <a:pt x="0" y="0"/>
                  </a:moveTo>
                  <a:lnTo>
                    <a:pt x="0" y="2501900"/>
                  </a:lnTo>
                  <a:lnTo>
                    <a:pt x="5626100" y="2501900"/>
                  </a:lnTo>
                </a:path>
              </a:pathLst>
            </a:custGeom>
            <a:noFill/>
            <a:ln w="19050">
              <a:headEnd type="triangle" w="med" len="med"/>
              <a:tailEnd type="triangle" w="med" len="med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104" name="角丸四角形 31">
              <a:extLst>
                <a:ext uri="{FF2B5EF4-FFF2-40B4-BE49-F238E27FC236}">
                  <a16:creationId xmlns:a16="http://schemas.microsoft.com/office/drawing/2014/main" id="{8E70F39B-692C-8DEB-C270-22172316CAB7}"/>
                </a:ext>
              </a:extLst>
            </p:cNvPr>
            <p:cNvSpPr/>
            <p:nvPr/>
          </p:nvSpPr>
          <p:spPr>
            <a:xfrm>
              <a:off x="4139882" y="6369469"/>
              <a:ext cx="860996" cy="90237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5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Max. amount of payment</a:t>
              </a:r>
              <a:endParaRPr lang="en-US" altLang="ja-JP" sz="5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105" name="角丸四角形 31">
              <a:extLst>
                <a:ext uri="{FF2B5EF4-FFF2-40B4-BE49-F238E27FC236}">
                  <a16:creationId xmlns:a16="http://schemas.microsoft.com/office/drawing/2014/main" id="{01993896-8AAC-D6B1-BDEB-A5A55EE74ABC}"/>
                </a:ext>
              </a:extLst>
            </p:cNvPr>
            <p:cNvSpPr/>
            <p:nvPr/>
          </p:nvSpPr>
          <p:spPr>
            <a:xfrm>
              <a:off x="6636113" y="7016675"/>
              <a:ext cx="780747" cy="220628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Estimated </a:t>
              </a:r>
            </a:p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household income</a:t>
              </a:r>
              <a:endParaRPr lang="en-US" altLang="ja-JP" sz="600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106" name="角丸四角形 31">
              <a:extLst>
                <a:ext uri="{FF2B5EF4-FFF2-40B4-BE49-F238E27FC236}">
                  <a16:creationId xmlns:a16="http://schemas.microsoft.com/office/drawing/2014/main" id="{1B35A250-7444-8C0B-E316-8522F85C4A5E}"/>
                </a:ext>
              </a:extLst>
            </p:cNvPr>
            <p:cNvSpPr/>
            <p:nvPr/>
          </p:nvSpPr>
          <p:spPr>
            <a:xfrm>
              <a:off x="4218876" y="6550960"/>
              <a:ext cx="860996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rgbClr val="0099FF"/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¥396,000</a:t>
              </a:r>
              <a:r>
                <a:rPr kumimoji="1" lang="en-US" altLang="ja-JP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 </a:t>
              </a:r>
              <a:endParaRPr lang="en-US" altLang="ja-JP" sz="5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107" name="角丸四角形 31">
              <a:extLst>
                <a:ext uri="{FF2B5EF4-FFF2-40B4-BE49-F238E27FC236}">
                  <a16:creationId xmlns:a16="http://schemas.microsoft.com/office/drawing/2014/main" id="{03C89568-8557-2089-942F-80B0582AD189}"/>
                </a:ext>
              </a:extLst>
            </p:cNvPr>
            <p:cNvSpPr/>
            <p:nvPr/>
          </p:nvSpPr>
          <p:spPr>
            <a:xfrm>
              <a:off x="4213403" y="6867618"/>
              <a:ext cx="860996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rgbClr val="0099FF"/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¥118,800</a:t>
              </a:r>
              <a:r>
                <a:rPr kumimoji="1" lang="en-US" altLang="ja-JP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 </a:t>
              </a:r>
              <a:endParaRPr lang="en-US" altLang="ja-JP" sz="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cxnSp>
          <p:nvCxnSpPr>
            <p:cNvPr id="108" name="直線コネクタ 107">
              <a:extLst>
                <a:ext uri="{FF2B5EF4-FFF2-40B4-BE49-F238E27FC236}">
                  <a16:creationId xmlns:a16="http://schemas.microsoft.com/office/drawing/2014/main" id="{A1679951-4AE5-A651-8F07-E69E3D564451}"/>
                </a:ext>
              </a:extLst>
            </p:cNvPr>
            <p:cNvCxnSpPr>
              <a:cxnSpLocks/>
            </p:cNvCxnSpPr>
            <p:nvPr/>
          </p:nvCxnSpPr>
          <p:spPr>
            <a:xfrm>
              <a:off x="4951922" y="6924356"/>
              <a:ext cx="204885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角丸四角形 31">
              <a:extLst>
                <a:ext uri="{FF2B5EF4-FFF2-40B4-BE49-F238E27FC236}">
                  <a16:creationId xmlns:a16="http://schemas.microsoft.com/office/drawing/2014/main" id="{BF7B3914-A50D-3F72-E9A0-398A2FA97501}"/>
                </a:ext>
              </a:extLst>
            </p:cNvPr>
            <p:cNvSpPr/>
            <p:nvPr/>
          </p:nvSpPr>
          <p:spPr>
            <a:xfrm>
              <a:off x="5115355" y="7259350"/>
              <a:ext cx="860996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¥5.9</a:t>
              </a:r>
              <a:r>
                <a:rPr kumimoji="1" lang="en-US" altLang="ja-JP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 million</a:t>
              </a:r>
              <a:endParaRPr lang="en-US" altLang="ja-JP" sz="5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110" name="角丸四角形 31">
              <a:extLst>
                <a:ext uri="{FF2B5EF4-FFF2-40B4-BE49-F238E27FC236}">
                  <a16:creationId xmlns:a16="http://schemas.microsoft.com/office/drawing/2014/main" id="{0133EAE3-C04B-882C-DA46-8829B1E4FD89}"/>
                </a:ext>
              </a:extLst>
            </p:cNvPr>
            <p:cNvSpPr/>
            <p:nvPr/>
          </p:nvSpPr>
          <p:spPr>
            <a:xfrm>
              <a:off x="5715683" y="7266461"/>
              <a:ext cx="860996" cy="145004"/>
            </a:xfrm>
            <a:prstGeom prst="roundRect">
              <a:avLst/>
            </a:prstGeom>
            <a:noFill/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8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¥9.1</a:t>
              </a:r>
              <a:r>
                <a:rPr kumimoji="1" lang="en-US" altLang="ja-JP" sz="5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 million</a:t>
              </a:r>
              <a:endParaRPr lang="en-US" altLang="ja-JP" sz="500" b="1" baseline="30000" dirty="0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cxnSp>
          <p:nvCxnSpPr>
            <p:cNvPr id="111" name="直線コネクタ 110">
              <a:extLst>
                <a:ext uri="{FF2B5EF4-FFF2-40B4-BE49-F238E27FC236}">
                  <a16:creationId xmlns:a16="http://schemas.microsoft.com/office/drawing/2014/main" id="{F6F79B06-95E3-33AE-580D-563DD264F0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45484" y="6578314"/>
              <a:ext cx="0" cy="667557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左大かっこ 112">
              <a:extLst>
                <a:ext uri="{FF2B5EF4-FFF2-40B4-BE49-F238E27FC236}">
                  <a16:creationId xmlns:a16="http://schemas.microsoft.com/office/drawing/2014/main" id="{F9ECDE66-7395-8D43-9D95-2C16046A7F5F}"/>
                </a:ext>
              </a:extLst>
            </p:cNvPr>
            <p:cNvSpPr/>
            <p:nvPr/>
          </p:nvSpPr>
          <p:spPr>
            <a:xfrm rot="5400000">
              <a:off x="5460057" y="5960772"/>
              <a:ext cx="88383" cy="1079877"/>
            </a:xfrm>
            <a:prstGeom prst="leftBracket">
              <a:avLst>
                <a:gd name="adj" fmla="val 85871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115" name="角丸四角形 31">
              <a:extLst>
                <a:ext uri="{FF2B5EF4-FFF2-40B4-BE49-F238E27FC236}">
                  <a16:creationId xmlns:a16="http://schemas.microsoft.com/office/drawing/2014/main" id="{CD44642A-6FF3-AEB9-7495-D5924761325F}"/>
                </a:ext>
              </a:extLst>
            </p:cNvPr>
            <p:cNvSpPr/>
            <p:nvPr/>
          </p:nvSpPr>
          <p:spPr>
            <a:xfrm>
              <a:off x="5046177" y="6429132"/>
              <a:ext cx="897153" cy="275395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80000"/>
                </a:lnSpc>
              </a:pPr>
              <a:r>
                <a:rPr kumimoji="1" lang="en-US" altLang="ja-JP" sz="500" b="1" dirty="0">
                  <a:solidFill>
                    <a:srgbClr val="0099FF"/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Support provided under </a:t>
              </a:r>
            </a:p>
            <a:p>
              <a:pPr marL="177800" indent="-177800" algn="ctr">
                <a:lnSpc>
                  <a:spcPct val="80000"/>
                </a:lnSpc>
              </a:pPr>
              <a:r>
                <a:rPr kumimoji="1" lang="en-US" altLang="ja-JP" sz="500" b="1" dirty="0">
                  <a:solidFill>
                    <a:srgbClr val="0099FF"/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High School Tuition Support Fund</a:t>
              </a:r>
            </a:p>
            <a:p>
              <a:pPr marL="177800" indent="-177800" algn="ctr">
                <a:lnSpc>
                  <a:spcPct val="80000"/>
                </a:lnSpc>
              </a:pPr>
              <a:r>
                <a:rPr kumimoji="1" lang="en-US" altLang="ja-JP" sz="500" dirty="0">
                  <a:solidFill>
                    <a:schemeClr val="tx1"/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(transitional measure)</a:t>
              </a:r>
              <a:endParaRPr lang="en-US" altLang="ja-JP" sz="500" dirty="0">
                <a:solidFill>
                  <a:schemeClr val="tx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116" name="正方形/長方形 115">
              <a:extLst>
                <a:ext uri="{FF2B5EF4-FFF2-40B4-BE49-F238E27FC236}">
                  <a16:creationId xmlns:a16="http://schemas.microsoft.com/office/drawing/2014/main" id="{4C163B98-31BE-DF6E-CC00-8AC643201918}"/>
                </a:ext>
              </a:extLst>
            </p:cNvPr>
            <p:cNvSpPr/>
            <p:nvPr/>
          </p:nvSpPr>
          <p:spPr>
            <a:xfrm>
              <a:off x="5017856" y="6930818"/>
              <a:ext cx="1018235" cy="30942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 sz="700" b="1">
                <a:solidFill>
                  <a:schemeClr val="tx1">
                    <a:lumMod val="75000"/>
                    <a:lumOff val="25000"/>
                  </a:schemeClr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117" name="左大かっこ 116">
              <a:extLst>
                <a:ext uri="{FF2B5EF4-FFF2-40B4-BE49-F238E27FC236}">
                  <a16:creationId xmlns:a16="http://schemas.microsoft.com/office/drawing/2014/main" id="{0EB98115-9429-5A05-54FC-3E6AACFEB470}"/>
                </a:ext>
              </a:extLst>
            </p:cNvPr>
            <p:cNvSpPr/>
            <p:nvPr/>
          </p:nvSpPr>
          <p:spPr>
            <a:xfrm rot="5400000">
              <a:off x="6479512" y="6282383"/>
              <a:ext cx="77113" cy="918942"/>
            </a:xfrm>
            <a:prstGeom prst="leftBracket">
              <a:avLst>
                <a:gd name="adj" fmla="val 85871"/>
              </a:avLst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ja-JP" altLang="en-US"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sp>
          <p:nvSpPr>
            <p:cNvPr id="114" name="角丸四角形 31">
              <a:extLst>
                <a:ext uri="{FF2B5EF4-FFF2-40B4-BE49-F238E27FC236}">
                  <a16:creationId xmlns:a16="http://schemas.microsoft.com/office/drawing/2014/main" id="{67115549-EDEE-695C-7BF3-13ADDB4E7E77}"/>
                </a:ext>
              </a:extLst>
            </p:cNvPr>
            <p:cNvSpPr/>
            <p:nvPr/>
          </p:nvSpPr>
          <p:spPr>
            <a:xfrm>
              <a:off x="6131210" y="6559517"/>
              <a:ext cx="747346" cy="416142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0" bIns="0" rtlCol="0" anchor="t" anchorCtr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77800" indent="-177800" algn="ctr">
                <a:lnSpc>
                  <a:spcPct val="110000"/>
                </a:lnSpc>
              </a:pPr>
              <a:r>
                <a:rPr kumimoji="1" lang="en-US" altLang="ja-JP" sz="750" b="1" dirty="0">
                  <a:solidFill>
                    <a:srgbClr val="FF6600"/>
                  </a:solidFill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Support under new program</a:t>
              </a:r>
              <a:endParaRPr lang="en-US" altLang="ja-JP" sz="750" dirty="0">
                <a:solidFill>
                  <a:srgbClr val="FF6600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  <p:cxnSp>
          <p:nvCxnSpPr>
            <p:cNvPr id="112" name="直線コネクタ 111">
              <a:extLst>
                <a:ext uri="{FF2B5EF4-FFF2-40B4-BE49-F238E27FC236}">
                  <a16:creationId xmlns:a16="http://schemas.microsoft.com/office/drawing/2014/main" id="{BACC8379-8AD6-497D-AB02-3875393ECA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43393" y="6601328"/>
              <a:ext cx="0" cy="638684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加算記号 47">
            <a:extLst>
              <a:ext uri="{FF2B5EF4-FFF2-40B4-BE49-F238E27FC236}">
                <a16:creationId xmlns:a16="http://schemas.microsoft.com/office/drawing/2014/main" id="{9BB64D1A-D90F-D50A-10D3-CA37D7DC06D3}"/>
              </a:ext>
            </a:extLst>
          </p:cNvPr>
          <p:cNvSpPr/>
          <p:nvPr/>
        </p:nvSpPr>
        <p:spPr>
          <a:xfrm>
            <a:off x="3771059" y="3245635"/>
            <a:ext cx="189984" cy="158446"/>
          </a:xfrm>
          <a:prstGeom prst="mathPlus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7D9F5BF8-A478-98D5-DE7B-1EFA8268F03D}"/>
              </a:ext>
            </a:extLst>
          </p:cNvPr>
          <p:cNvCxnSpPr>
            <a:cxnSpLocks/>
          </p:cNvCxnSpPr>
          <p:nvPr/>
        </p:nvCxnSpPr>
        <p:spPr>
          <a:xfrm>
            <a:off x="3064551" y="3221411"/>
            <a:ext cx="1768389" cy="0"/>
          </a:xfrm>
          <a:prstGeom prst="line">
            <a:avLst/>
          </a:prstGeom>
          <a:ln>
            <a:solidFill>
              <a:srgbClr val="FF8A3B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DB750AE6-7435-2A68-41D6-2AFA4E30252E}"/>
              </a:ext>
            </a:extLst>
          </p:cNvPr>
          <p:cNvCxnSpPr>
            <a:cxnSpLocks/>
          </p:cNvCxnSpPr>
          <p:nvPr/>
        </p:nvCxnSpPr>
        <p:spPr>
          <a:xfrm>
            <a:off x="4832940" y="8515873"/>
            <a:ext cx="2219723" cy="0"/>
          </a:xfrm>
          <a:prstGeom prst="line">
            <a:avLst/>
          </a:prstGeom>
          <a:ln>
            <a:solidFill>
              <a:srgbClr val="FF8A3B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加算記号 71">
            <a:extLst>
              <a:ext uri="{FF2B5EF4-FFF2-40B4-BE49-F238E27FC236}">
                <a16:creationId xmlns:a16="http://schemas.microsoft.com/office/drawing/2014/main" id="{9261FF15-FF44-DADF-B91D-1662C91E7758}"/>
              </a:ext>
            </a:extLst>
          </p:cNvPr>
          <p:cNvSpPr/>
          <p:nvPr/>
        </p:nvSpPr>
        <p:spPr>
          <a:xfrm>
            <a:off x="5730924" y="8495796"/>
            <a:ext cx="189984" cy="158446"/>
          </a:xfrm>
          <a:prstGeom prst="mathPlus">
            <a:avLst/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5E5C786-FCD4-DD75-A144-A61B9921F95A}"/>
              </a:ext>
            </a:extLst>
          </p:cNvPr>
          <p:cNvSpPr txBox="1"/>
          <p:nvPr/>
        </p:nvSpPr>
        <p:spPr>
          <a:xfrm>
            <a:off x="251176" y="10043825"/>
            <a:ext cx="7116851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kumimoji="1" lang="en-US" altLang="ja-JP" sz="1100" u="sng" dirty="0">
                <a:solidFill>
                  <a:srgbClr val="FF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※Online applications are available via the </a:t>
            </a:r>
            <a:r>
              <a:rPr kumimoji="1" lang="en-US" altLang="ja-JP" sz="1100" u="sng" dirty="0" err="1">
                <a:solidFill>
                  <a:srgbClr val="FF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LoGo</a:t>
            </a:r>
            <a:r>
              <a:rPr kumimoji="1" lang="en-US" altLang="ja-JP" sz="1100" u="sng" dirty="0">
                <a:solidFill>
                  <a:srgbClr val="FF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 Form for students attending private high schools in Tokyo. For details, please visit the Tokyo Metropolitan Government website.</a:t>
            </a:r>
          </a:p>
          <a:p>
            <a:pPr>
              <a:spcBef>
                <a:spcPts val="0"/>
              </a:spcBef>
              <a:defRPr/>
            </a:pPr>
            <a:r>
              <a:rPr kumimoji="1" lang="en-US" altLang="ja-JP" sz="1100" u="sng" dirty="0">
                <a:solidFill>
                  <a:srgbClr val="FF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https://www.seikatubunka.metro.tokyo.lg.jp/shigaku/hogosha/seido/highschool/0000000076/000000639</a:t>
            </a:r>
          </a:p>
        </p:txBody>
      </p:sp>
    </p:spTree>
    <p:extLst>
      <p:ext uri="{BB962C8B-B14F-4D97-AF65-F5344CB8AC3E}">
        <p14:creationId xmlns:p14="http://schemas.microsoft.com/office/powerpoint/2010/main" val="510935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907</Words>
  <Application>Microsoft Office PowerPoint</Application>
  <PresentationFormat>ユーザー設定</PresentationFormat>
  <Paragraphs>92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UD デジタル 教科書体 NK</vt:lpstr>
      <vt:lpstr>UD デジタル 教科書体 NP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2026-05-08T05:14:47Z</dcterms:created>
  <dcterms:modified xsi:type="dcterms:W3CDTF">2026-05-19T03:54:53Z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2026-05-08T05:14:50Z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12bbfc85-bfbf-4b5b-92d0-5f234c20359c</vt:lpwstr>
  </property>
  <property fmtid="{D5CDD505-2E9C-101B-9397-08002B2CF9AE}" pid="8" name="MSIP_Label_d899a617-f30e-4fb8-b81c-fb6d0b94ac5b_ContentBits">
    <vt:lpwstr>0</vt:lpwstr>
  </property>
  <property fmtid="{D5CDD505-2E9C-101B-9397-08002B2CF9AE}" pid="9" name="MSIP_Label_d899a617-f30e-4fb8-b81c-fb6d0b94ac5b_Tag">
    <vt:lpwstr>10, 3, 0, 1</vt:lpwstr>
  </property>
</Properties>
</file>