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8"/>
  </p:notesMasterIdLst>
  <p:sldIdLst>
    <p:sldId id="282" r:id="rId2"/>
    <p:sldId id="283" r:id="rId3"/>
    <p:sldId id="293" r:id="rId4"/>
    <p:sldId id="294" r:id="rId5"/>
    <p:sldId id="286" r:id="rId6"/>
    <p:sldId id="295" r:id="rId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0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965329-FC23-4E4C-8C1D-0BD4FEF777CB}" v="41" dt="2025-12-16T10:18:52.84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26" autoAdjust="0"/>
    <p:restoredTop sz="94660"/>
  </p:normalViewPr>
  <p:slideViewPr>
    <p:cSldViewPr>
      <p:cViewPr>
        <p:scale>
          <a:sx n="90" d="100"/>
          <a:sy n="90" d="100"/>
        </p:scale>
        <p:origin x="96" y="2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786" cy="496967"/>
          </a:xfrm>
          <a:prstGeom prst="rect">
            <a:avLst/>
          </a:prstGeom>
        </p:spPr>
        <p:txBody>
          <a:bodyPr vert="horz" lIns="91559" tIns="45779" rIns="91559" bIns="45779" rtlCol="0"/>
          <a:lstStyle>
            <a:lvl1pPr algn="l">
              <a:defRPr sz="1200"/>
            </a:lvl1pPr>
          </a:lstStyle>
          <a:p>
            <a:endParaRPr lang="en-US"/>
          </a:p>
        </p:txBody>
      </p:sp>
      <p:sp>
        <p:nvSpPr>
          <p:cNvPr id="3" name="Date Placeholder 2"/>
          <p:cNvSpPr>
            <a:spLocks noGrp="1"/>
          </p:cNvSpPr>
          <p:nvPr>
            <p:ph type="dt" idx="1"/>
          </p:nvPr>
        </p:nvSpPr>
        <p:spPr>
          <a:xfrm>
            <a:off x="3855839" y="0"/>
            <a:ext cx="2949786" cy="496967"/>
          </a:xfrm>
          <a:prstGeom prst="rect">
            <a:avLst/>
          </a:prstGeom>
        </p:spPr>
        <p:txBody>
          <a:bodyPr vert="horz" lIns="91559" tIns="45779" rIns="91559" bIns="45779" rtlCol="0"/>
          <a:lstStyle>
            <a:lvl1pPr algn="r">
              <a:defRPr sz="1200"/>
            </a:lvl1pPr>
          </a:lstStyle>
          <a:p>
            <a:fld id="{D0FE861C-486B-4E18-A0E9-A790238A915C}" type="datetimeFigureOut">
              <a:rPr lang="en-US" smtClean="0"/>
              <a:t>1/15/2026</a:t>
            </a:fld>
            <a:endParaRPr lang="en-US"/>
          </a:p>
        </p:txBody>
      </p:sp>
      <p:sp>
        <p:nvSpPr>
          <p:cNvPr id="4" name="Slide Image Placeholder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en-US"/>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91559" tIns="45779" rIns="91559" bIns="457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40646"/>
            <a:ext cx="2949786" cy="496967"/>
          </a:xfrm>
          <a:prstGeom prst="rect">
            <a:avLst/>
          </a:prstGeom>
        </p:spPr>
        <p:txBody>
          <a:bodyPr vert="horz" lIns="91559" tIns="45779" rIns="91559" bIns="45779" rtlCol="0" anchor="b"/>
          <a:lstStyle>
            <a:lvl1pPr algn="l">
              <a:defRPr sz="1200"/>
            </a:lvl1pPr>
          </a:lstStyle>
          <a:p>
            <a:endParaRPr lang="en-US"/>
          </a:p>
        </p:txBody>
      </p:sp>
      <p:sp>
        <p:nvSpPr>
          <p:cNvPr id="7" name="Slide Number Placeholder 6"/>
          <p:cNvSpPr>
            <a:spLocks noGrp="1"/>
          </p:cNvSpPr>
          <p:nvPr>
            <p:ph type="sldNum" sz="quarter" idx="5"/>
          </p:nvPr>
        </p:nvSpPr>
        <p:spPr>
          <a:xfrm>
            <a:off x="3855839" y="9440646"/>
            <a:ext cx="2949786" cy="496967"/>
          </a:xfrm>
          <a:prstGeom prst="rect">
            <a:avLst/>
          </a:prstGeom>
        </p:spPr>
        <p:txBody>
          <a:bodyPr vert="horz" lIns="91559" tIns="45779" rIns="91559" bIns="45779" rtlCol="0" anchor="b"/>
          <a:lstStyle>
            <a:lvl1pPr algn="r">
              <a:defRPr sz="1200"/>
            </a:lvl1pPr>
          </a:lstStyle>
          <a:p>
            <a:fld id="{DF811066-0135-4CAA-8AD4-89A97190AC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F811066-0135-4CAA-8AD4-89A97190AC00}" type="slidenum">
              <a:rPr lang="en-US" smtClean="0"/>
              <a:t>1</a:t>
            </a:fld>
            <a:endParaRPr lang="en-US"/>
          </a:p>
        </p:txBody>
      </p:sp>
    </p:spTree>
    <p:extLst>
      <p:ext uri="{BB962C8B-B14F-4D97-AF65-F5344CB8AC3E}">
        <p14:creationId xmlns:p14="http://schemas.microsoft.com/office/powerpoint/2010/main" val="3646096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11066-0135-4CAA-8AD4-89A97190AC00}" type="slidenum">
              <a:rPr lang="en-US" smtClean="0"/>
              <a:t>2</a:t>
            </a:fld>
            <a:endParaRPr lang="en-US"/>
          </a:p>
        </p:txBody>
      </p:sp>
    </p:spTree>
    <p:extLst>
      <p:ext uri="{BB962C8B-B14F-4D97-AF65-F5344CB8AC3E}">
        <p14:creationId xmlns:p14="http://schemas.microsoft.com/office/powerpoint/2010/main" val="347011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313DA-30DC-C143-F67A-90236A6450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722B9C-E0AC-1AA0-A1B7-F2DB2F3384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51423C-D8F0-4CEE-CDFC-F3D5A9E6F276}"/>
              </a:ext>
            </a:extLst>
          </p:cNvPr>
          <p:cNvSpPr>
            <a:spLocks noGrp="1"/>
          </p:cNvSpPr>
          <p:nvPr>
            <p:ph type="body" idx="1"/>
          </p:nvPr>
        </p:nvSpPr>
        <p:spPr/>
        <p:txBody>
          <a:bodyPr>
            <a:normAutofit/>
          </a:bodyPr>
          <a:lstStyle/>
          <a:p>
            <a:endParaRPr lang="en-US"/>
          </a:p>
        </p:txBody>
      </p:sp>
      <p:sp>
        <p:nvSpPr>
          <p:cNvPr id="4" name="Slide Number Placeholder 3">
            <a:extLst>
              <a:ext uri="{FF2B5EF4-FFF2-40B4-BE49-F238E27FC236}">
                <a16:creationId xmlns:a16="http://schemas.microsoft.com/office/drawing/2014/main" id="{EE93165F-06F3-5536-BD0E-44343A0332D1}"/>
              </a:ext>
            </a:extLst>
          </p:cNvPr>
          <p:cNvSpPr>
            <a:spLocks noGrp="1"/>
          </p:cNvSpPr>
          <p:nvPr>
            <p:ph type="sldNum" sz="quarter" idx="10"/>
          </p:nvPr>
        </p:nvSpPr>
        <p:spPr/>
        <p:txBody>
          <a:bodyPr/>
          <a:lstStyle/>
          <a:p>
            <a:fld id="{DF811066-0135-4CAA-8AD4-89A97190AC00}" type="slidenum">
              <a:rPr lang="en-US" smtClean="0"/>
              <a:t>3</a:t>
            </a:fld>
            <a:endParaRPr lang="en-US"/>
          </a:p>
        </p:txBody>
      </p:sp>
    </p:spTree>
    <p:extLst>
      <p:ext uri="{BB962C8B-B14F-4D97-AF65-F5344CB8AC3E}">
        <p14:creationId xmlns:p14="http://schemas.microsoft.com/office/powerpoint/2010/main" val="2387947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41028-3926-5FC9-A1A0-EE31E87A0C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F7F4D1-E11B-FCF4-C436-5E3E0F5A2B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8CCC90-862A-7DE9-A76F-139CCBDBC603}"/>
              </a:ext>
            </a:extLst>
          </p:cNvPr>
          <p:cNvSpPr>
            <a:spLocks noGrp="1"/>
          </p:cNvSpPr>
          <p:nvPr>
            <p:ph type="body" idx="1"/>
          </p:nvPr>
        </p:nvSpPr>
        <p:spPr/>
        <p:txBody>
          <a:bodyPr>
            <a:normAutofit/>
          </a:bodyPr>
          <a:lstStyle/>
          <a:p>
            <a:endParaRPr lang="en-US"/>
          </a:p>
        </p:txBody>
      </p:sp>
      <p:sp>
        <p:nvSpPr>
          <p:cNvPr id="4" name="Slide Number Placeholder 3">
            <a:extLst>
              <a:ext uri="{FF2B5EF4-FFF2-40B4-BE49-F238E27FC236}">
                <a16:creationId xmlns:a16="http://schemas.microsoft.com/office/drawing/2014/main" id="{5A6348B9-53AB-EB5B-201D-143FA940EFFC}"/>
              </a:ext>
            </a:extLst>
          </p:cNvPr>
          <p:cNvSpPr>
            <a:spLocks noGrp="1"/>
          </p:cNvSpPr>
          <p:nvPr>
            <p:ph type="sldNum" sz="quarter" idx="10"/>
          </p:nvPr>
        </p:nvSpPr>
        <p:spPr/>
        <p:txBody>
          <a:bodyPr/>
          <a:lstStyle/>
          <a:p>
            <a:fld id="{DF811066-0135-4CAA-8AD4-89A97190AC00}" type="slidenum">
              <a:rPr lang="en-US" smtClean="0"/>
              <a:t>4</a:t>
            </a:fld>
            <a:endParaRPr lang="en-US"/>
          </a:p>
        </p:txBody>
      </p:sp>
    </p:spTree>
    <p:extLst>
      <p:ext uri="{BB962C8B-B14F-4D97-AF65-F5344CB8AC3E}">
        <p14:creationId xmlns:p14="http://schemas.microsoft.com/office/powerpoint/2010/main" val="1789030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02BAB4-8B8D-41DD-85C7-81A0CA962007}" type="datetimeFigureOut">
              <a:rPr lang="en-US" smtClean="0"/>
              <a:t>1/15/2026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02BAB4-8B8D-41DD-85C7-81A0CA962007}" type="datetimeFigureOut">
              <a:rPr lang="en-US" smtClean="0"/>
              <a:t>1/15/2026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BAB4-8B8D-41DD-85C7-81A0CA962007}" type="datetimeFigureOut">
              <a:rPr lang="en-US" smtClean="0"/>
              <a:t>1/15/2026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2BAB4-8B8D-41DD-85C7-81A0CA962007}" type="datetimeFigureOut">
              <a:rPr lang="en-US" smtClean="0"/>
              <a:t>1/15/2026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44824F-EBE0-443F-8A8F-F64816AF04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9" Type="http://schemas.openxmlformats.org/officeDocument/2006/relationships/hyperlink" Target="https://www.mext.go.jp/a_menu/shotou/shinkou/shinko/mext_02811.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a:extLst>
              <a:ext uri="{FF2B5EF4-FFF2-40B4-BE49-F238E27FC236}">
                <a16:creationId xmlns:a16="http://schemas.microsoft.com/office/drawing/2014/main" id="{969E8DD1-E962-B80E-E7C1-0D218DE9CED3}"/>
              </a:ext>
            </a:extLst>
          </p:cNvPr>
          <p:cNvGrpSpPr>
            <a:grpSpLocks noGrp="1" noUngrp="1" noRot="1" noMove="1" noResize="1"/>
          </p:cNvGrpSpPr>
          <p:nvPr/>
        </p:nvGrpSpPr>
        <p:grpSpPr>
          <a:xfrm>
            <a:off x="118341" y="426083"/>
            <a:ext cx="8917659" cy="576000"/>
            <a:chOff x="118341" y="426083"/>
            <a:chExt cx="8917659" cy="576000"/>
          </a:xfrm>
        </p:grpSpPr>
        <p:sp>
          <p:nvSpPr>
            <p:cNvPr id="30" name="ホームベース 29">
              <a:extLst>
                <a:ext uri="{FF2B5EF4-FFF2-40B4-BE49-F238E27FC236}">
                  <a16:creationId xmlns:a16="http://schemas.microsoft.com/office/drawing/2014/main" id="{4A514514-C1F9-B1F0-E361-B1B58E8FF739}"/>
                </a:ext>
              </a:extLst>
            </p:cNvPr>
            <p:cNvSpPr>
              <a:spLocks noGrp="1" noRot="1" noMove="1" noResize="1" noEditPoints="1" noAdjustHandles="1" noChangeArrowheads="1" noChangeShapeType="1"/>
            </p:cNvSpPr>
            <p:nvPr/>
          </p:nvSpPr>
          <p:spPr>
            <a:xfrm>
              <a:off x="118341" y="426083"/>
              <a:ext cx="8917659" cy="576000"/>
            </a:xfrm>
            <a:prstGeom prst="homePlate">
              <a:avLst>
                <a:gd name="adj" fmla="val 31094"/>
              </a:avLst>
            </a:prstGeom>
            <a:solidFill>
              <a:schemeClr val="accent1">
                <a:lumMod val="75000"/>
              </a:schemeClr>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9" name="角丸四角形 8">
              <a:extLst>
                <a:ext uri="{FF2B5EF4-FFF2-40B4-BE49-F238E27FC236}">
                  <a16:creationId xmlns:a16="http://schemas.microsoft.com/office/drawing/2014/main" id="{64712C70-8353-CD2E-29B0-1BD460C2D11B}"/>
                </a:ext>
              </a:extLst>
            </p:cNvPr>
            <p:cNvSpPr>
              <a:spLocks noGrp="1" noRot="1" noMove="1" noResize="1" noEditPoints="1" noAdjustHandles="1" noChangeArrowheads="1" noChangeShapeType="1"/>
            </p:cNvSpPr>
            <p:nvPr/>
          </p:nvSpPr>
          <p:spPr>
            <a:xfrm>
              <a:off x="163240" y="456625"/>
              <a:ext cx="2427560" cy="474779"/>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prstClr val="black"/>
                  </a:solidFill>
                  <a:latin typeface="Meiryo UI" panose="020B0604030504040204" pitchFamily="50" charset="-128"/>
                  <a:ea typeface="Meiryo UI" panose="020B0604030504040204" pitchFamily="50" charset="-128"/>
                </a:rPr>
                <a:t>学校名を記入</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（公私立・学科名を記入）</a:t>
              </a:r>
            </a:p>
          </p:txBody>
        </p:sp>
      </p:grpSp>
      <p:sp>
        <p:nvSpPr>
          <p:cNvPr id="56" name="直角三角形 55">
            <a:extLst>
              <a:ext uri="{FF2B5EF4-FFF2-40B4-BE49-F238E27FC236}">
                <a16:creationId xmlns:a16="http://schemas.microsoft.com/office/drawing/2014/main" id="{6638FFD2-0DE6-5D2A-515B-64B37F5E6575}"/>
              </a:ext>
            </a:extLst>
          </p:cNvPr>
          <p:cNvSpPr/>
          <p:nvPr/>
        </p:nvSpPr>
        <p:spPr>
          <a:xfrm rot="18900000">
            <a:off x="249065" y="1080415"/>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5" name="正方形/長方形 54">
            <a:extLst>
              <a:ext uri="{FF2B5EF4-FFF2-40B4-BE49-F238E27FC236}">
                <a16:creationId xmlns:a16="http://schemas.microsoft.com/office/drawing/2014/main" id="{2DAEE96B-B102-23D9-5AF1-107811C310E6}"/>
              </a:ext>
            </a:extLst>
          </p:cNvPr>
          <p:cNvSpPr/>
          <p:nvPr/>
        </p:nvSpPr>
        <p:spPr>
          <a:xfrm>
            <a:off x="120854" y="1034659"/>
            <a:ext cx="8904179" cy="209629"/>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 name="テキスト プレースホルダー 1">
            <a:extLst>
              <a:ext uri="{FF2B5EF4-FFF2-40B4-BE49-F238E27FC236}">
                <a16:creationId xmlns:a16="http://schemas.microsoft.com/office/drawing/2014/main" id="{8EE84488-028B-8786-7F2F-BAF4CA73C6DF}"/>
              </a:ext>
            </a:extLst>
          </p:cNvPr>
          <p:cNvSpPr txBox="1">
            <a:spLocks/>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sz="2000" dirty="0">
                <a:solidFill>
                  <a:srgbClr val="4E67C8"/>
                </a:solidFill>
              </a:rPr>
              <a:t>１．令和８年度</a:t>
            </a:r>
            <a:r>
              <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DX</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ハイスクール　取組概要</a:t>
            </a:r>
            <a:endPar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endParaRPr>
          </a:p>
        </p:txBody>
      </p:sp>
      <p:cxnSp>
        <p:nvCxnSpPr>
          <p:cNvPr id="3" name="直線コネクタ 2">
            <a:extLst>
              <a:ext uri="{FF2B5EF4-FFF2-40B4-BE49-F238E27FC236}">
                <a16:creationId xmlns:a16="http://schemas.microsoft.com/office/drawing/2014/main" id="{9F3B1EF3-2B3F-EF96-E353-7A03639AB2BA}"/>
              </a:ext>
            </a:extLst>
          </p:cNvPr>
          <p:cNvCxnSpPr>
            <a:cxnSpLocks/>
          </p:cNvCxnSpPr>
          <p:nvPr/>
        </p:nvCxnSpPr>
        <p:spPr>
          <a:xfrm>
            <a:off x="108000" y="362899"/>
            <a:ext cx="892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24FA3864-2B46-9B42-3062-1DB4F507484B}"/>
              </a:ext>
            </a:extLst>
          </p:cNvPr>
          <p:cNvSpPr txBox="1"/>
          <p:nvPr/>
        </p:nvSpPr>
        <p:spPr>
          <a:xfrm>
            <a:off x="2638008" y="548782"/>
            <a:ext cx="635943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a:solidFill>
                  <a:prstClr val="white"/>
                </a:solidFill>
                <a:latin typeface="Meiryo UI" panose="020B0604030504040204" pitchFamily="50" charset="-128"/>
                <a:ea typeface="Meiryo UI" panose="020B0604030504040204" pitchFamily="50" charset="-128"/>
              </a:rPr>
              <a:t>各校</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のグラデーション・ポリシーを踏まえ本事業により育成する生徒像を記入してください</a:t>
            </a:r>
            <a:endParaRPr kumimoji="1" lang="ja-JP" altLang="en-US" sz="1400" b="0" i="0" u="none" strike="noStrike" kern="1200" cap="none" spc="0" normalizeH="0" baseline="0" noProof="0" dirty="0">
              <a:ln>
                <a:noFill/>
              </a:ln>
              <a:solidFill>
                <a:prstClr val="white"/>
              </a:solidFill>
              <a:effectLst/>
              <a:uLnTx/>
              <a:uFillTx/>
              <a:latin typeface="Aptos" panose="02110004020202020204"/>
              <a:ea typeface="游ゴシック" panose="020B0400000000000000" pitchFamily="50" charset="-128"/>
              <a:cs typeface="+mn-cs"/>
            </a:endParaRPr>
          </a:p>
        </p:txBody>
      </p:sp>
      <p:pic>
        <p:nvPicPr>
          <p:cNvPr id="8" name="グラフィックス 7" descr="校舎 単色塗りつぶし">
            <a:extLst>
              <a:ext uri="{FF2B5EF4-FFF2-40B4-BE49-F238E27FC236}">
                <a16:creationId xmlns:a16="http://schemas.microsoft.com/office/drawing/2014/main" id="{F45943E3-B744-B11F-0ED5-EC3F98A69E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1190" y="474204"/>
            <a:ext cx="457200" cy="457200"/>
          </a:xfrm>
          <a:prstGeom prst="rect">
            <a:avLst/>
          </a:prstGeom>
        </p:spPr>
      </p:pic>
      <p:sp>
        <p:nvSpPr>
          <p:cNvPr id="49" name="テキスト ボックス 48">
            <a:extLst>
              <a:ext uri="{FF2B5EF4-FFF2-40B4-BE49-F238E27FC236}">
                <a16:creationId xmlns:a16="http://schemas.microsoft.com/office/drawing/2014/main" id="{9775B1C3-C7C6-EA8A-6E17-36DE146E6881}"/>
              </a:ext>
            </a:extLst>
          </p:cNvPr>
          <p:cNvSpPr txBox="1"/>
          <p:nvPr/>
        </p:nvSpPr>
        <p:spPr>
          <a:xfrm>
            <a:off x="195281" y="987623"/>
            <a:ext cx="566719" cy="307777"/>
          </a:xfrm>
          <a:prstGeom prst="rect">
            <a:avLst/>
          </a:prstGeom>
          <a:noFill/>
        </p:spPr>
        <p:txBody>
          <a:bodyPr wrap="squar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取組</a:t>
            </a:r>
          </a:p>
        </p:txBody>
      </p:sp>
      <p:sp>
        <p:nvSpPr>
          <p:cNvPr id="72" name="テキスト ボックス 71">
            <a:extLst>
              <a:ext uri="{FF2B5EF4-FFF2-40B4-BE49-F238E27FC236}">
                <a16:creationId xmlns:a16="http://schemas.microsoft.com/office/drawing/2014/main" id="{6AB09069-5E93-9153-6A76-1A0CE424158A}"/>
              </a:ext>
            </a:extLst>
          </p:cNvPr>
          <p:cNvSpPr txBox="1"/>
          <p:nvPr/>
        </p:nvSpPr>
        <p:spPr>
          <a:xfrm>
            <a:off x="672139" y="1828116"/>
            <a:ext cx="3771825" cy="261610"/>
          </a:xfrm>
          <a:prstGeom prst="rect">
            <a:avLst/>
          </a:prstGeom>
          <a:solidFill>
            <a:srgbClr val="B4DCFA">
              <a:alpha val="30196"/>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情報</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Ⅱ</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等</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実施・開設する科目名を記入してください。</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grpSp>
        <p:nvGrpSpPr>
          <p:cNvPr id="17" name="グループ化 16">
            <a:extLst>
              <a:ext uri="{FF2B5EF4-FFF2-40B4-BE49-F238E27FC236}">
                <a16:creationId xmlns:a16="http://schemas.microsoft.com/office/drawing/2014/main" id="{8C0E0C2F-7137-5A39-E051-80916E6AF383}"/>
              </a:ext>
            </a:extLst>
          </p:cNvPr>
          <p:cNvGrpSpPr/>
          <p:nvPr/>
        </p:nvGrpSpPr>
        <p:grpSpPr>
          <a:xfrm>
            <a:off x="122243" y="1371600"/>
            <a:ext cx="4356000" cy="380755"/>
            <a:chOff x="122243" y="1522946"/>
            <a:chExt cx="4356000" cy="380755"/>
          </a:xfrm>
        </p:grpSpPr>
        <p:cxnSp>
          <p:nvCxnSpPr>
            <p:cNvPr id="68" name="直線コネクタ 67">
              <a:extLst>
                <a:ext uri="{FF2B5EF4-FFF2-40B4-BE49-F238E27FC236}">
                  <a16:creationId xmlns:a16="http://schemas.microsoft.com/office/drawing/2014/main" id="{6B6343F9-BFA0-BD9B-8B4D-A80CEC0F7A5E}"/>
                </a:ext>
              </a:extLst>
            </p:cNvPr>
            <p:cNvCxnSpPr>
              <a:cxnSpLocks/>
            </p:cNvCxnSpPr>
            <p:nvPr/>
          </p:nvCxnSpPr>
          <p:spPr>
            <a:xfrm flipV="1">
              <a:off x="122243" y="1886971"/>
              <a:ext cx="4356000" cy="0"/>
            </a:xfrm>
            <a:prstGeom prst="line">
              <a:avLst/>
            </a:prstGeom>
          </p:spPr>
          <p:style>
            <a:lnRef idx="2">
              <a:schemeClr val="accent1"/>
            </a:lnRef>
            <a:fillRef idx="0">
              <a:schemeClr val="accent1"/>
            </a:fillRef>
            <a:effectRef idx="1">
              <a:schemeClr val="accent1"/>
            </a:effectRef>
            <a:fontRef idx="minor">
              <a:schemeClr val="tx1"/>
            </a:fontRef>
          </p:style>
        </p:cxnSp>
        <p:sp>
          <p:nvSpPr>
            <p:cNvPr id="125" name="テキスト ボックス 124">
              <a:extLst>
                <a:ext uri="{FF2B5EF4-FFF2-40B4-BE49-F238E27FC236}">
                  <a16:creationId xmlns:a16="http://schemas.microsoft.com/office/drawing/2014/main" id="{B5BB455E-41EB-CFB4-E524-77D033285180}"/>
                </a:ext>
              </a:extLst>
            </p:cNvPr>
            <p:cNvSpPr txBox="1"/>
            <p:nvPr/>
          </p:nvSpPr>
          <p:spPr>
            <a:xfrm>
              <a:off x="122779" y="1522946"/>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grpSp>
        <p:nvGrpSpPr>
          <p:cNvPr id="167" name="グループ化 166">
            <a:extLst>
              <a:ext uri="{FF2B5EF4-FFF2-40B4-BE49-F238E27FC236}">
                <a16:creationId xmlns:a16="http://schemas.microsoft.com/office/drawing/2014/main" id="{4397FC87-AA70-153B-BAF2-EE7950E97875}"/>
              </a:ext>
            </a:extLst>
          </p:cNvPr>
          <p:cNvGrpSpPr/>
          <p:nvPr/>
        </p:nvGrpSpPr>
        <p:grpSpPr>
          <a:xfrm>
            <a:off x="188640" y="1766277"/>
            <a:ext cx="412294" cy="380755"/>
            <a:chOff x="280940" y="2200965"/>
            <a:chExt cx="467377" cy="515513"/>
          </a:xfrm>
        </p:grpSpPr>
        <p:pic>
          <p:nvPicPr>
            <p:cNvPr id="137" name="グラフィックス 136" descr="教授 男性 単色塗りつぶし">
              <a:extLst>
                <a:ext uri="{FF2B5EF4-FFF2-40B4-BE49-F238E27FC236}">
                  <a16:creationId xmlns:a16="http://schemas.microsoft.com/office/drawing/2014/main" id="{D80CAC3B-675E-505D-543A-32CB6D827BE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3879" y="2327862"/>
              <a:ext cx="388616" cy="388616"/>
            </a:xfrm>
            <a:prstGeom prst="rect">
              <a:avLst/>
            </a:prstGeom>
          </p:spPr>
        </p:pic>
        <p:sp>
          <p:nvSpPr>
            <p:cNvPr id="138" name="星 5 137">
              <a:extLst>
                <a:ext uri="{FF2B5EF4-FFF2-40B4-BE49-F238E27FC236}">
                  <a16:creationId xmlns:a16="http://schemas.microsoft.com/office/drawing/2014/main" id="{87CAF423-BD37-2CB7-454E-F0862050A72C}"/>
                </a:ext>
              </a:extLst>
            </p:cNvPr>
            <p:cNvSpPr/>
            <p:nvPr/>
          </p:nvSpPr>
          <p:spPr>
            <a:xfrm>
              <a:off x="632403" y="2265176"/>
              <a:ext cx="115914" cy="115914"/>
            </a:xfrm>
            <a:prstGeom prst="star5">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139" name="星 5 138">
              <a:extLst>
                <a:ext uri="{FF2B5EF4-FFF2-40B4-BE49-F238E27FC236}">
                  <a16:creationId xmlns:a16="http://schemas.microsoft.com/office/drawing/2014/main" id="{7E5C294C-DEBC-0C0F-59C4-C16716532963}"/>
                </a:ext>
              </a:extLst>
            </p:cNvPr>
            <p:cNvSpPr/>
            <p:nvPr/>
          </p:nvSpPr>
          <p:spPr>
            <a:xfrm>
              <a:off x="280940" y="2265176"/>
              <a:ext cx="115914" cy="115914"/>
            </a:xfrm>
            <a:prstGeom prst="star5">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140" name="星 5 139">
              <a:extLst>
                <a:ext uri="{FF2B5EF4-FFF2-40B4-BE49-F238E27FC236}">
                  <a16:creationId xmlns:a16="http://schemas.microsoft.com/office/drawing/2014/main" id="{6F567983-A93C-2BD4-7783-0D9B9E681F1B}"/>
                </a:ext>
              </a:extLst>
            </p:cNvPr>
            <p:cNvSpPr/>
            <p:nvPr/>
          </p:nvSpPr>
          <p:spPr>
            <a:xfrm>
              <a:off x="456671" y="2200965"/>
              <a:ext cx="115914" cy="115914"/>
            </a:xfrm>
            <a:prstGeom prst="star5">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grpSp>
      <p:sp>
        <p:nvSpPr>
          <p:cNvPr id="19" name="テキスト ボックス 18">
            <a:extLst>
              <a:ext uri="{FF2B5EF4-FFF2-40B4-BE49-F238E27FC236}">
                <a16:creationId xmlns:a16="http://schemas.microsoft.com/office/drawing/2014/main" id="{84592BE5-F225-79B7-CFB2-185627919023}"/>
              </a:ext>
            </a:extLst>
          </p:cNvPr>
          <p:cNvSpPr txBox="1"/>
          <p:nvPr/>
        </p:nvSpPr>
        <p:spPr>
          <a:xfrm>
            <a:off x="990599" y="1280645"/>
            <a:ext cx="3476641" cy="430887"/>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要件①又は②（評価項目</a:t>
            </a:r>
            <a:r>
              <a:rPr kumimoji="1" lang="en-US" altLang="ja-JP" sz="1100" dirty="0">
                <a:latin typeface="Meiryo UI" panose="020B0604030504040204" pitchFamily="50" charset="-128"/>
                <a:ea typeface="Meiryo UI" panose="020B0604030504040204" pitchFamily="50" charset="-128"/>
              </a:rPr>
              <a:t>1-1</a:t>
            </a:r>
            <a:r>
              <a:rPr kumimoji="1" lang="ja-JP" altLang="en-US" sz="1100" dirty="0">
                <a:latin typeface="Meiryo UI" panose="020B0604030504040204" pitchFamily="50" charset="-128"/>
                <a:ea typeface="Meiryo UI" panose="020B0604030504040204" pitchFamily="50" charset="-128"/>
              </a:rPr>
              <a:t>又は</a:t>
            </a:r>
            <a:r>
              <a:rPr kumimoji="1" lang="en-US" altLang="ja-JP" sz="1100" dirty="0">
                <a:latin typeface="Meiryo UI" panose="020B0604030504040204" pitchFamily="50" charset="-128"/>
                <a:ea typeface="Meiryo UI" panose="020B0604030504040204" pitchFamily="50" charset="-128"/>
              </a:rPr>
              <a:t>1-2</a:t>
            </a:r>
            <a:r>
              <a:rPr kumimoji="1" lang="ja-JP" altLang="en-US" sz="1100" dirty="0">
                <a:latin typeface="Meiryo UI" panose="020B0604030504040204" pitchFamily="50" charset="-128"/>
                <a:ea typeface="Meiryo UI" panose="020B0604030504040204" pitchFamily="50" charset="-128"/>
              </a:rPr>
              <a:t>）でデジタル人材育成に向けて実施する授業内容の概要（タイトル）を記載</a:t>
            </a:r>
          </a:p>
        </p:txBody>
      </p:sp>
      <p:sp>
        <p:nvSpPr>
          <p:cNvPr id="22" name="テキスト ボックス 21">
            <a:extLst>
              <a:ext uri="{FF2B5EF4-FFF2-40B4-BE49-F238E27FC236}">
                <a16:creationId xmlns:a16="http://schemas.microsoft.com/office/drawing/2014/main" id="{D9BE1E6E-7398-87E2-C14A-A8FC7A1BD0FE}"/>
              </a:ext>
            </a:extLst>
          </p:cNvPr>
          <p:cNvSpPr txBox="1"/>
          <p:nvPr/>
        </p:nvSpPr>
        <p:spPr>
          <a:xfrm>
            <a:off x="306853" y="1406152"/>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取組①</a:t>
            </a:r>
          </a:p>
        </p:txBody>
      </p:sp>
      <p:grpSp>
        <p:nvGrpSpPr>
          <p:cNvPr id="29" name="グループ化 28">
            <a:extLst>
              <a:ext uri="{FF2B5EF4-FFF2-40B4-BE49-F238E27FC236}">
                <a16:creationId xmlns:a16="http://schemas.microsoft.com/office/drawing/2014/main" id="{F316C2EF-D3AC-7118-497F-567805A4B88F}"/>
              </a:ext>
            </a:extLst>
          </p:cNvPr>
          <p:cNvGrpSpPr/>
          <p:nvPr/>
        </p:nvGrpSpPr>
        <p:grpSpPr>
          <a:xfrm>
            <a:off x="4565798" y="1395591"/>
            <a:ext cx="4356000" cy="380755"/>
            <a:chOff x="122243" y="1522946"/>
            <a:chExt cx="4356000" cy="380755"/>
          </a:xfrm>
        </p:grpSpPr>
        <p:cxnSp>
          <p:nvCxnSpPr>
            <p:cNvPr id="31" name="直線コネクタ 30">
              <a:extLst>
                <a:ext uri="{FF2B5EF4-FFF2-40B4-BE49-F238E27FC236}">
                  <a16:creationId xmlns:a16="http://schemas.microsoft.com/office/drawing/2014/main" id="{04AD2A54-6842-728B-AB34-458C733A3866}"/>
                </a:ext>
              </a:extLst>
            </p:cNvPr>
            <p:cNvCxnSpPr>
              <a:cxnSpLocks/>
            </p:cNvCxnSpPr>
            <p:nvPr/>
          </p:nvCxnSpPr>
          <p:spPr>
            <a:xfrm flipV="1">
              <a:off x="122243" y="1886971"/>
              <a:ext cx="4356000"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DE113FA7-F581-090D-35DA-FD967A35AFD1}"/>
                </a:ext>
              </a:extLst>
            </p:cNvPr>
            <p:cNvSpPr txBox="1"/>
            <p:nvPr/>
          </p:nvSpPr>
          <p:spPr>
            <a:xfrm>
              <a:off x="122779" y="1522946"/>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41" name="テキスト ボックス 40">
            <a:extLst>
              <a:ext uri="{FF2B5EF4-FFF2-40B4-BE49-F238E27FC236}">
                <a16:creationId xmlns:a16="http://schemas.microsoft.com/office/drawing/2014/main" id="{5638CE42-892C-7E32-8BA0-F4501950DAD0}"/>
              </a:ext>
            </a:extLst>
          </p:cNvPr>
          <p:cNvSpPr txBox="1"/>
          <p:nvPr/>
        </p:nvSpPr>
        <p:spPr>
          <a:xfrm>
            <a:off x="5434154" y="1304636"/>
            <a:ext cx="3476641" cy="430887"/>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要件③（評価項目</a:t>
            </a:r>
            <a:r>
              <a:rPr kumimoji="1" lang="en-US" altLang="ja-JP" sz="1100" dirty="0">
                <a:latin typeface="Meiryo UI" panose="020B0604030504040204" pitchFamily="50" charset="-128"/>
                <a:ea typeface="Meiryo UI" panose="020B0604030504040204" pitchFamily="50" charset="-128"/>
              </a:rPr>
              <a:t>2</a:t>
            </a:r>
            <a:r>
              <a:rPr kumimoji="1" lang="ja-JP" altLang="en-US" sz="1100" dirty="0">
                <a:latin typeface="Meiryo UI" panose="020B0604030504040204" pitchFamily="50" charset="-128"/>
                <a:ea typeface="Meiryo UI" panose="020B0604030504040204" pitchFamily="50" charset="-128"/>
              </a:rPr>
              <a:t>）のデジタルスペースの整備状況及び用途、整備による学びの変化の概要（タイトル）を記載</a:t>
            </a:r>
          </a:p>
        </p:txBody>
      </p:sp>
      <p:sp>
        <p:nvSpPr>
          <p:cNvPr id="43" name="テキスト ボックス 42">
            <a:extLst>
              <a:ext uri="{FF2B5EF4-FFF2-40B4-BE49-F238E27FC236}">
                <a16:creationId xmlns:a16="http://schemas.microsoft.com/office/drawing/2014/main" id="{F6F7F1A4-2218-5D61-F5B7-19299D2102CD}"/>
              </a:ext>
            </a:extLst>
          </p:cNvPr>
          <p:cNvSpPr txBox="1"/>
          <p:nvPr/>
        </p:nvSpPr>
        <p:spPr>
          <a:xfrm>
            <a:off x="4750408" y="1430143"/>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取組②</a:t>
            </a:r>
          </a:p>
        </p:txBody>
      </p:sp>
      <p:sp>
        <p:nvSpPr>
          <p:cNvPr id="47" name="正方形/長方形 46">
            <a:extLst>
              <a:ext uri="{FF2B5EF4-FFF2-40B4-BE49-F238E27FC236}">
                <a16:creationId xmlns:a16="http://schemas.microsoft.com/office/drawing/2014/main" id="{B43E36A6-F018-28DE-16D4-49C89ED23737}"/>
              </a:ext>
            </a:extLst>
          </p:cNvPr>
          <p:cNvSpPr/>
          <p:nvPr/>
        </p:nvSpPr>
        <p:spPr>
          <a:xfrm>
            <a:off x="172005" y="2199749"/>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授業の概要及びデジタル人材育成に向けて導入している内容等の概要を記載してください。</a:t>
            </a:r>
            <a:endParaRPr kumimoji="1" lang="en-US" altLang="ja-JP" dirty="0"/>
          </a:p>
          <a:p>
            <a:r>
              <a:rPr kumimoji="1" lang="ja-JP" altLang="en-US" dirty="0"/>
              <a:t>写真等を掲載していただいて構いません。</a:t>
            </a:r>
            <a:endParaRPr kumimoji="1" lang="en-US" altLang="ja-JP" dirty="0"/>
          </a:p>
          <a:p>
            <a:r>
              <a:rPr kumimoji="1" lang="en-US" altLang="ja-JP" dirty="0"/>
              <a:t>※</a:t>
            </a:r>
            <a:r>
              <a:rPr kumimoji="1" lang="ja-JP" altLang="en-US" dirty="0"/>
              <a:t>このシートは作成の際、削除してください</a:t>
            </a:r>
          </a:p>
        </p:txBody>
      </p:sp>
      <p:sp>
        <p:nvSpPr>
          <p:cNvPr id="48" name="正方形/長方形 47">
            <a:extLst>
              <a:ext uri="{FF2B5EF4-FFF2-40B4-BE49-F238E27FC236}">
                <a16:creationId xmlns:a16="http://schemas.microsoft.com/office/drawing/2014/main" id="{77961BA0-7160-CBC4-C6CB-6B9A3124937F}"/>
              </a:ext>
            </a:extLst>
          </p:cNvPr>
          <p:cNvSpPr/>
          <p:nvPr/>
        </p:nvSpPr>
        <p:spPr>
          <a:xfrm>
            <a:off x="4638836" y="1860002"/>
            <a:ext cx="4271959" cy="287100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デジタルスペースの整備状況及び用途、整備による学びの変化についての概要を記載してください。</a:t>
            </a:r>
            <a:endParaRPr kumimoji="1" lang="en-US" altLang="ja-JP" dirty="0"/>
          </a:p>
          <a:p>
            <a:r>
              <a:rPr kumimoji="1" lang="ja-JP" altLang="en-US" dirty="0"/>
              <a:t>写真等を掲載していただいても構いません。</a:t>
            </a:r>
            <a:endParaRPr kumimoji="1" lang="en-US" altLang="ja-JP" dirty="0"/>
          </a:p>
          <a:p>
            <a:r>
              <a:rPr kumimoji="1" lang="en-US" altLang="ja-JP" dirty="0"/>
              <a:t>※</a:t>
            </a:r>
            <a:r>
              <a:rPr kumimoji="1" lang="ja-JP" altLang="en-US" dirty="0"/>
              <a:t>このシートは作成の際、削除してください</a:t>
            </a:r>
          </a:p>
        </p:txBody>
      </p:sp>
      <p:sp>
        <p:nvSpPr>
          <p:cNvPr id="50" name="テキスト ボックス 49">
            <a:extLst>
              <a:ext uri="{FF2B5EF4-FFF2-40B4-BE49-F238E27FC236}">
                <a16:creationId xmlns:a16="http://schemas.microsoft.com/office/drawing/2014/main" id="{A773AFD8-5FED-DDE8-19BC-3D777BB91854}"/>
              </a:ext>
            </a:extLst>
          </p:cNvPr>
          <p:cNvSpPr txBox="1"/>
          <p:nvPr/>
        </p:nvSpPr>
        <p:spPr>
          <a:xfrm>
            <a:off x="672139" y="5322662"/>
            <a:ext cx="8238656" cy="261610"/>
          </a:xfrm>
          <a:prstGeom prst="rect">
            <a:avLst/>
          </a:prstGeom>
          <a:solidFill>
            <a:srgbClr val="B4DCFA">
              <a:alpha val="30196"/>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　</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上記の</a:t>
            </a:r>
            <a:r>
              <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3</a:t>
            </a:r>
            <a:r>
              <a:rPr kumimoji="1" lang="ja-JP" altLang="en-US"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項目から選択した項目を記入してください。</a:t>
            </a:r>
            <a:endParaRPr kumimoji="1" lang="en-US" altLang="ja-JP" sz="11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grpSp>
        <p:nvGrpSpPr>
          <p:cNvPr id="66" name="グループ化 65">
            <a:extLst>
              <a:ext uri="{FF2B5EF4-FFF2-40B4-BE49-F238E27FC236}">
                <a16:creationId xmlns:a16="http://schemas.microsoft.com/office/drawing/2014/main" id="{FC26A349-D81C-D0ED-44B5-BA5F4942F158}"/>
              </a:ext>
            </a:extLst>
          </p:cNvPr>
          <p:cNvGrpSpPr/>
          <p:nvPr/>
        </p:nvGrpSpPr>
        <p:grpSpPr>
          <a:xfrm>
            <a:off x="159188" y="4894909"/>
            <a:ext cx="8762610" cy="380755"/>
            <a:chOff x="159188" y="4894909"/>
            <a:chExt cx="8762610" cy="380755"/>
          </a:xfrm>
        </p:grpSpPr>
        <p:cxnSp>
          <p:nvCxnSpPr>
            <p:cNvPr id="53" name="直線コネクタ 52">
              <a:extLst>
                <a:ext uri="{FF2B5EF4-FFF2-40B4-BE49-F238E27FC236}">
                  <a16:creationId xmlns:a16="http://schemas.microsoft.com/office/drawing/2014/main" id="{2EDACB49-F67D-6AAF-E9AA-54C832C97A13}"/>
                </a:ext>
              </a:extLst>
            </p:cNvPr>
            <p:cNvCxnSpPr>
              <a:cxnSpLocks/>
            </p:cNvCxnSpPr>
            <p:nvPr/>
          </p:nvCxnSpPr>
          <p:spPr>
            <a:xfrm>
              <a:off x="159188" y="5258934"/>
              <a:ext cx="8762610" cy="16730"/>
            </a:xfrm>
            <a:prstGeom prst="line">
              <a:avLst/>
            </a:prstGeom>
          </p:spPr>
          <p:style>
            <a:lnRef idx="2">
              <a:schemeClr val="accent1"/>
            </a:lnRef>
            <a:fillRef idx="0">
              <a:schemeClr val="accent1"/>
            </a:fillRef>
            <a:effectRef idx="1">
              <a:schemeClr val="accent1"/>
            </a:effectRef>
            <a:fontRef idx="minor">
              <a:schemeClr val="tx1"/>
            </a:fontRef>
          </p:style>
        </p:cxnSp>
        <p:sp>
          <p:nvSpPr>
            <p:cNvPr id="54" name="テキスト ボックス 53">
              <a:extLst>
                <a:ext uri="{FF2B5EF4-FFF2-40B4-BE49-F238E27FC236}">
                  <a16:creationId xmlns:a16="http://schemas.microsoft.com/office/drawing/2014/main" id="{0215BAF2-19D0-7C72-2289-D86156D2A5A4}"/>
                </a:ext>
              </a:extLst>
            </p:cNvPr>
            <p:cNvSpPr txBox="1"/>
            <p:nvPr/>
          </p:nvSpPr>
          <p:spPr>
            <a:xfrm>
              <a:off x="159724" y="4894909"/>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57" name="テキスト ボックス 56">
            <a:extLst>
              <a:ext uri="{FF2B5EF4-FFF2-40B4-BE49-F238E27FC236}">
                <a16:creationId xmlns:a16="http://schemas.microsoft.com/office/drawing/2014/main" id="{0273C362-5ACC-4CF9-359A-4C300B4AFA79}"/>
              </a:ext>
            </a:extLst>
          </p:cNvPr>
          <p:cNvSpPr txBox="1"/>
          <p:nvPr/>
        </p:nvSpPr>
        <p:spPr>
          <a:xfrm>
            <a:off x="1085619" y="4828047"/>
            <a:ext cx="7866009" cy="430887"/>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デジタルの活用等に関連した校内研修の実施／生徒の興味関心を高めるデジタル課外活動の促進／外部専門人材の活用・関連機関等との連携　の</a:t>
            </a:r>
            <a:r>
              <a:rPr kumimoji="1" lang="en-US" altLang="ja-JP" sz="1100" dirty="0">
                <a:latin typeface="Meiryo UI" panose="020B0604030504040204" pitchFamily="50" charset="-128"/>
                <a:ea typeface="Meiryo UI" panose="020B0604030504040204" pitchFamily="50" charset="-128"/>
              </a:rPr>
              <a:t>3</a:t>
            </a:r>
            <a:r>
              <a:rPr kumimoji="1" lang="ja-JP" altLang="en-US" sz="1100" dirty="0">
                <a:latin typeface="Meiryo UI" panose="020B0604030504040204" pitchFamily="50" charset="-128"/>
                <a:ea typeface="Meiryo UI" panose="020B0604030504040204" pitchFamily="50" charset="-128"/>
              </a:rPr>
              <a:t>項目から</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項目を選択し取組内容（タイトル）を記載</a:t>
            </a:r>
          </a:p>
        </p:txBody>
      </p:sp>
      <p:sp>
        <p:nvSpPr>
          <p:cNvPr id="59" name="テキスト ボックス 58">
            <a:extLst>
              <a:ext uri="{FF2B5EF4-FFF2-40B4-BE49-F238E27FC236}">
                <a16:creationId xmlns:a16="http://schemas.microsoft.com/office/drawing/2014/main" id="{4E8E7951-9812-A02A-CCEF-B2FFE76353D9}"/>
              </a:ext>
            </a:extLst>
          </p:cNvPr>
          <p:cNvSpPr txBox="1"/>
          <p:nvPr/>
        </p:nvSpPr>
        <p:spPr>
          <a:xfrm>
            <a:off x="343798" y="4929461"/>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取組③</a:t>
            </a:r>
          </a:p>
        </p:txBody>
      </p:sp>
      <p:pic>
        <p:nvPicPr>
          <p:cNvPr id="60" name="グラフィックス 59" descr="ノート PC 単色塗りつぶし">
            <a:extLst>
              <a:ext uri="{FF2B5EF4-FFF2-40B4-BE49-F238E27FC236}">
                <a16:creationId xmlns:a16="http://schemas.microsoft.com/office/drawing/2014/main" id="{A6859BC6-AAF2-DAE4-6BC6-55EE80E0850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1724" y="5259937"/>
            <a:ext cx="380754" cy="380754"/>
          </a:xfrm>
          <a:prstGeom prst="rect">
            <a:avLst/>
          </a:prstGeom>
        </p:spPr>
      </p:pic>
      <p:sp>
        <p:nvSpPr>
          <p:cNvPr id="67" name="正方形/長方形 66">
            <a:extLst>
              <a:ext uri="{FF2B5EF4-FFF2-40B4-BE49-F238E27FC236}">
                <a16:creationId xmlns:a16="http://schemas.microsoft.com/office/drawing/2014/main" id="{4C4506DC-162B-593C-4755-ABDC1BEBF8D1}"/>
              </a:ext>
            </a:extLst>
          </p:cNvPr>
          <p:cNvSpPr/>
          <p:nvPr/>
        </p:nvSpPr>
        <p:spPr>
          <a:xfrm>
            <a:off x="225111" y="5653610"/>
            <a:ext cx="8685684" cy="105222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選択項目の取組内容等の概要を記載してください。</a:t>
            </a:r>
            <a:endParaRPr kumimoji="1" lang="en-US" altLang="ja-JP" dirty="0"/>
          </a:p>
          <a:p>
            <a:r>
              <a:rPr kumimoji="1" lang="ja-JP" altLang="en-US" dirty="0"/>
              <a:t>写真等を掲載していただいて構いません。</a:t>
            </a:r>
            <a:r>
              <a:rPr kumimoji="1" lang="en-US" altLang="ja-JP" dirty="0"/>
              <a:t>※</a:t>
            </a:r>
            <a:r>
              <a:rPr kumimoji="1" lang="ja-JP" altLang="en-US" dirty="0"/>
              <a:t>このシートは作成の際、削除してください</a:t>
            </a:r>
          </a:p>
        </p:txBody>
      </p:sp>
      <p:sp>
        <p:nvSpPr>
          <p:cNvPr id="4" name="正方形/長方形 3">
            <a:extLst>
              <a:ext uri="{FF2B5EF4-FFF2-40B4-BE49-F238E27FC236}">
                <a16:creationId xmlns:a16="http://schemas.microsoft.com/office/drawing/2014/main" id="{DE4A33A0-6AD0-B848-F3EE-F46BCE4A36C8}"/>
              </a:ext>
            </a:extLst>
          </p:cNvPr>
          <p:cNvSpPr/>
          <p:nvPr/>
        </p:nvSpPr>
        <p:spPr>
          <a:xfrm>
            <a:off x="9221425" y="25128"/>
            <a:ext cx="3872097" cy="251103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a:t>
            </a:r>
            <a:r>
              <a:rPr kumimoji="1" lang="ja-JP" altLang="en-US" dirty="0"/>
              <a:t>作成にあたっては、以下の文部科学省のホームページに掲載している</a:t>
            </a:r>
            <a:r>
              <a:rPr kumimoji="1" lang="en-US" altLang="ja-JP" dirty="0"/>
              <a:t>【</a:t>
            </a:r>
            <a:r>
              <a:rPr kumimoji="1" lang="ja-JP" altLang="en-US" dirty="0"/>
              <a:t>概要・詳細</a:t>
            </a:r>
            <a:r>
              <a:rPr kumimoji="1" lang="en-US" altLang="ja-JP" dirty="0"/>
              <a:t>】</a:t>
            </a:r>
            <a:r>
              <a:rPr kumimoji="1" lang="ja-JP" altLang="en-US" dirty="0"/>
              <a:t>資料を参照してください。</a:t>
            </a:r>
            <a:endParaRPr kumimoji="1" lang="en-US" altLang="ja-JP" dirty="0"/>
          </a:p>
          <a:p>
            <a:r>
              <a:rPr lang="ja-JP" altLang="en-US" dirty="0">
                <a:hlinkClick r:id="rId9"/>
              </a:rPr>
              <a:t>令和</a:t>
            </a:r>
            <a:r>
              <a:rPr lang="en-US" altLang="ja-JP" dirty="0">
                <a:hlinkClick r:id="rId9"/>
              </a:rPr>
              <a:t>6</a:t>
            </a:r>
            <a:r>
              <a:rPr lang="ja-JP" altLang="en-US" dirty="0">
                <a:hlinkClick r:id="rId9"/>
              </a:rPr>
              <a:t>年度　高等学校</a:t>
            </a:r>
            <a:r>
              <a:rPr lang="en-US" altLang="ja-JP" dirty="0">
                <a:hlinkClick r:id="rId9"/>
              </a:rPr>
              <a:t>DX</a:t>
            </a:r>
            <a:r>
              <a:rPr lang="ja-JP" altLang="en-US" dirty="0">
                <a:hlinkClick r:id="rId9"/>
              </a:rPr>
              <a:t>加速化推進事業（</a:t>
            </a:r>
            <a:r>
              <a:rPr lang="en-US" altLang="ja-JP" dirty="0">
                <a:hlinkClick r:id="rId9"/>
              </a:rPr>
              <a:t>DX</a:t>
            </a:r>
            <a:r>
              <a:rPr lang="ja-JP" altLang="en-US" dirty="0">
                <a:hlinkClick r:id="rId9"/>
              </a:rPr>
              <a:t>ハイスクール）事例集：文部科学省</a:t>
            </a:r>
            <a:endParaRPr kumimoji="1" lang="ja-JP" altLang="en-US" dirty="0"/>
          </a:p>
        </p:txBody>
      </p:sp>
      <p:sp>
        <p:nvSpPr>
          <p:cNvPr id="6" name="四角形: 角を丸くする 5">
            <a:extLst>
              <a:ext uri="{FF2B5EF4-FFF2-40B4-BE49-F238E27FC236}">
                <a16:creationId xmlns:a16="http://schemas.microsoft.com/office/drawing/2014/main" id="{DC4156ED-30F7-3DFC-4BE0-49B408628DF5}"/>
              </a:ext>
            </a:extLst>
          </p:cNvPr>
          <p:cNvSpPr/>
          <p:nvPr/>
        </p:nvSpPr>
        <p:spPr>
          <a:xfrm>
            <a:off x="4855484" y="43228"/>
            <a:ext cx="2154916" cy="2410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継続●年目・基本類型</a:t>
            </a:r>
          </a:p>
        </p:txBody>
      </p:sp>
      <p:sp>
        <p:nvSpPr>
          <p:cNvPr id="7" name="角丸四角形 8">
            <a:extLst>
              <a:ext uri="{FF2B5EF4-FFF2-40B4-BE49-F238E27FC236}">
                <a16:creationId xmlns:a16="http://schemas.microsoft.com/office/drawing/2014/main" id="{59C9E46F-5D68-B695-64DC-DB995CDD17CA}"/>
              </a:ext>
            </a:extLst>
          </p:cNvPr>
          <p:cNvSpPr/>
          <p:nvPr/>
        </p:nvSpPr>
        <p:spPr>
          <a:xfrm>
            <a:off x="7325450" y="42506"/>
            <a:ext cx="1782711" cy="269794"/>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事業計画書　別紙</a:t>
            </a:r>
          </a:p>
        </p:txBody>
      </p:sp>
    </p:spTree>
    <p:extLst>
      <p:ext uri="{BB962C8B-B14F-4D97-AF65-F5344CB8AC3E}">
        <p14:creationId xmlns:p14="http://schemas.microsoft.com/office/powerpoint/2010/main" val="394458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182B67CE-F7F7-EA39-A31E-D7053116807B}"/>
              </a:ext>
            </a:extLst>
          </p:cNvPr>
          <p:cNvSpPr txBox="1">
            <a:spLocks noGrp="1" noRot="1" noMove="1" noResize="1" noEditPoints="1" noAdjustHandles="1" noChangeArrowheads="1" noChangeShapeType="1"/>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rPr>
              <a:t>２．令和８年度</a:t>
            </a:r>
            <a:r>
              <a:rPr kumimoji="1" lang="en-US" altLang="ja-JP" sz="2000" b="1" i="0" u="none" strike="noStrike" kern="1200" cap="none" spc="0" normalizeH="0" baseline="0" noProof="0" dirty="0">
                <a:ln>
                  <a:noFill/>
                </a:ln>
                <a:solidFill>
                  <a:srgbClr val="4E67C8"/>
                </a:solidFill>
                <a:effectLst/>
                <a:uLnTx/>
                <a:uFillTx/>
              </a:rPr>
              <a:t>DX</a:t>
            </a:r>
            <a:r>
              <a:rPr kumimoji="1" lang="ja-JP" altLang="en-US" sz="2000" b="1" i="0" u="none" strike="noStrike" kern="1200" cap="none" spc="0" normalizeH="0" baseline="0" noProof="0" dirty="0">
                <a:ln>
                  <a:noFill/>
                </a:ln>
                <a:solidFill>
                  <a:srgbClr val="4E67C8"/>
                </a:solidFill>
                <a:effectLst/>
                <a:uLnTx/>
                <a:uFillTx/>
              </a:rPr>
              <a:t>ハイスクール　具体的な取組①</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02EE5825-BC48-3F7C-58AD-1CE5B228EDFB}"/>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pic>
        <p:nvPicPr>
          <p:cNvPr id="8" name="グラフィックス 7" descr="インターネット 単色塗りつぶし">
            <a:extLst>
              <a:ext uri="{FF2B5EF4-FFF2-40B4-BE49-F238E27FC236}">
                <a16:creationId xmlns:a16="http://schemas.microsoft.com/office/drawing/2014/main" id="{C59F3C01-4B09-EB47-CF24-21D6BAC9451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9" name="グラフィックス 8" descr="データベース 枠線">
            <a:extLst>
              <a:ext uri="{FF2B5EF4-FFF2-40B4-BE49-F238E27FC236}">
                <a16:creationId xmlns:a16="http://schemas.microsoft.com/office/drawing/2014/main" id="{B88AE853-4B53-786A-B6CE-C6885C599DBE}"/>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23" name="テキスト ボックス 22">
            <a:extLst>
              <a:ext uri="{FF2B5EF4-FFF2-40B4-BE49-F238E27FC236}">
                <a16:creationId xmlns:a16="http://schemas.microsoft.com/office/drawing/2014/main" id="{6891DCD9-4008-0B37-C7FE-D22C60513C5D}"/>
              </a:ext>
            </a:extLst>
          </p:cNvPr>
          <p:cNvSpPr txBox="1">
            <a:spLocks noGrp="1" noRot="1" noMove="1" noResize="1" noEditPoints="1" noAdjustHandles="1" noChangeArrowheads="1" noChangeShapeType="1"/>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取組①</a:t>
            </a:r>
          </a:p>
        </p:txBody>
      </p:sp>
      <p:sp>
        <p:nvSpPr>
          <p:cNvPr id="6" name="正方形/長方形 5">
            <a:extLst>
              <a:ext uri="{FF2B5EF4-FFF2-40B4-BE49-F238E27FC236}">
                <a16:creationId xmlns:a16="http://schemas.microsoft.com/office/drawing/2014/main" id="{F370C0DC-578F-BE09-7A02-38E408E9927D}"/>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D6CC76E-D4A1-3414-1252-A2AA706984CA}"/>
              </a:ext>
            </a:extLst>
          </p:cNvPr>
          <p:cNvSpPr>
            <a:spLocks noGrp="1" noRot="1" noMove="1" noResize="1" noEditPoints="1" noAdjustHandles="1" noChangeArrowheads="1" noChangeShapeType="1"/>
          </p:cNvSpPr>
          <p:nvPr/>
        </p:nvSpPr>
        <p:spPr>
          <a:xfrm>
            <a:off x="173073" y="1050504"/>
            <a:ext cx="5943597" cy="3871739"/>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14" name="矢印: 下 13">
            <a:extLst>
              <a:ext uri="{FF2B5EF4-FFF2-40B4-BE49-F238E27FC236}">
                <a16:creationId xmlns:a16="http://schemas.microsoft.com/office/drawing/2014/main" id="{55D250E3-EE55-CD95-B246-D49567165F74}"/>
              </a:ext>
            </a:extLst>
          </p:cNvPr>
          <p:cNvSpPr/>
          <p:nvPr/>
        </p:nvSpPr>
        <p:spPr>
          <a:xfrm>
            <a:off x="362531" y="5014813"/>
            <a:ext cx="520672" cy="1140022"/>
          </a:xfrm>
          <a:prstGeom prst="down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56CFC9C5-EBE9-EF9D-4BA7-09AAA97826AE}"/>
              </a:ext>
            </a:extLst>
          </p:cNvPr>
          <p:cNvSpPr txBox="1">
            <a:spLocks noGrp="1" noRot="1" noMove="1" noResize="1" noEditPoints="1" noAdjustHandles="1" noChangeArrowheads="1" noChangeShapeType="1"/>
          </p:cNvSpPr>
          <p:nvPr/>
        </p:nvSpPr>
        <p:spPr>
          <a:xfrm>
            <a:off x="152400" y="6173880"/>
            <a:ext cx="381000" cy="607920"/>
          </a:xfrm>
          <a:prstGeom prst="rect">
            <a:avLst/>
          </a:prstGeom>
          <a:solidFill>
            <a:srgbClr val="4E67C8"/>
          </a:solidFill>
        </p:spPr>
        <p:txBody>
          <a:bodyPr vert="eaVert"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育成する</a:t>
            </a:r>
            <a:endParaRPr kumimoji="1" lang="en-US" altLang="ja-JP"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資質能力</a:t>
            </a:r>
          </a:p>
        </p:txBody>
      </p:sp>
      <p:cxnSp>
        <p:nvCxnSpPr>
          <p:cNvPr id="28" name="直線コネクタ 27">
            <a:extLst>
              <a:ext uri="{FF2B5EF4-FFF2-40B4-BE49-F238E27FC236}">
                <a16:creationId xmlns:a16="http://schemas.microsoft.com/office/drawing/2014/main" id="{F9A1809F-565B-1397-18A1-3EB1560F2C21}"/>
              </a:ext>
            </a:extLst>
          </p:cNvPr>
          <p:cNvCxnSpPr>
            <a:cxnSpLocks noGrp="1" noRot="1" noMove="1" noResize="1" noEditPoints="1" noAdjustHandles="1" noChangeArrowheads="1" noChangeShapeType="1"/>
          </p:cNvCxnSpPr>
          <p:nvPr/>
        </p:nvCxnSpPr>
        <p:spPr>
          <a:xfrm flipV="1">
            <a:off x="152400" y="6781800"/>
            <a:ext cx="5943600" cy="56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28490823-ECF4-A0CB-4C52-F5FB4B1469F8}"/>
              </a:ext>
            </a:extLst>
          </p:cNvPr>
          <p:cNvSpPr txBox="1">
            <a:spLocks/>
          </p:cNvSpPr>
          <p:nvPr/>
        </p:nvSpPr>
        <p:spPr>
          <a:xfrm>
            <a:off x="533402" y="6161183"/>
            <a:ext cx="5583268"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上記の取組を実施することにより育成する生徒の資質能力を記載してください。</a:t>
            </a:r>
          </a:p>
        </p:txBody>
      </p:sp>
      <p:sp>
        <p:nvSpPr>
          <p:cNvPr id="35" name="正方形/長方形 34">
            <a:extLst>
              <a:ext uri="{FF2B5EF4-FFF2-40B4-BE49-F238E27FC236}">
                <a16:creationId xmlns:a16="http://schemas.microsoft.com/office/drawing/2014/main" id="{A62F75CC-0D19-6187-7D13-464B6C802571}"/>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1649F3F-2A82-BC30-5F7F-2EFEEFE9B3E2}"/>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7384A5DD-E24C-5BA8-865B-EEAB5277A7B3}"/>
              </a:ext>
            </a:extLst>
          </p:cNvPr>
          <p:cNvSpPr txBox="1"/>
          <p:nvPr/>
        </p:nvSpPr>
        <p:spPr>
          <a:xfrm>
            <a:off x="1000937" y="5307825"/>
            <a:ext cx="4287868" cy="276999"/>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rPr>
              <a:t>具体的な経費を記載（複数ある場合は複数記載）</a:t>
            </a:r>
          </a:p>
        </p:txBody>
      </p:sp>
      <p:sp>
        <p:nvSpPr>
          <p:cNvPr id="11" name="テキスト ボックス 10">
            <a:extLst>
              <a:ext uri="{FF2B5EF4-FFF2-40B4-BE49-F238E27FC236}">
                <a16:creationId xmlns:a16="http://schemas.microsoft.com/office/drawing/2014/main" id="{D946C4FA-3BFF-7A96-5F91-96CE7D712220}"/>
              </a:ext>
            </a:extLst>
          </p:cNvPr>
          <p:cNvSpPr txBox="1"/>
          <p:nvPr/>
        </p:nvSpPr>
        <p:spPr>
          <a:xfrm>
            <a:off x="948054" y="5014813"/>
            <a:ext cx="248730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実施するために活用する経費</a:t>
            </a:r>
            <a:endParaRPr kumimoji="1" lang="en-US" altLang="ja-JP" sz="1400" b="1"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98B405AA-E397-8585-F83B-C39716A18564}"/>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ページ目で記載した取組①と同じタイトルを記載してください。</a:t>
            </a:r>
          </a:p>
        </p:txBody>
      </p:sp>
      <p:sp>
        <p:nvSpPr>
          <p:cNvPr id="17" name="正方形/長方形 16">
            <a:extLst>
              <a:ext uri="{FF2B5EF4-FFF2-40B4-BE49-F238E27FC236}">
                <a16:creationId xmlns:a16="http://schemas.microsoft.com/office/drawing/2014/main" id="{D9D60EBD-3323-2EC7-12EC-06CAE8ECCE8C}"/>
              </a:ext>
            </a:extLst>
          </p:cNvPr>
          <p:cNvSpPr/>
          <p:nvPr/>
        </p:nvSpPr>
        <p:spPr>
          <a:xfrm>
            <a:off x="1016846" y="1844216"/>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ページ目で記載した取組①の具体的な内容・詳細を記載してください。その際、これまでに購入した機器等の具体的な活用内容も記載してください。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spTree>
    <p:extLst>
      <p:ext uri="{BB962C8B-B14F-4D97-AF65-F5344CB8AC3E}">
        <p14:creationId xmlns:p14="http://schemas.microsoft.com/office/powerpoint/2010/main" val="3039253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E9E19-F1FA-F522-6357-3AE310FB0A9E}"/>
            </a:ext>
          </a:extLst>
        </p:cNvPr>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1B41F6F6-6C40-FD45-5B48-D18BD594AB1A}"/>
              </a:ext>
            </a:extLst>
          </p:cNvPr>
          <p:cNvSpPr txBox="1">
            <a:spLocks/>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lvl="0">
              <a:defRPr/>
            </a:pPr>
            <a:r>
              <a:rPr kumimoji="1" lang="ja-JP" altLang="en-US" sz="2000" b="1" i="0" u="none" strike="noStrike" kern="1200" cap="none" spc="0" normalizeH="0" baseline="0" noProof="0" dirty="0">
                <a:ln>
                  <a:noFill/>
                </a:ln>
                <a:solidFill>
                  <a:srgbClr val="4E67C8"/>
                </a:solidFill>
                <a:effectLst/>
                <a:uLnTx/>
                <a:uFillTx/>
              </a:rPr>
              <a:t>２．</a:t>
            </a:r>
            <a:r>
              <a:rPr lang="ja-JP" altLang="en-US" sz="2000" dirty="0">
                <a:solidFill>
                  <a:srgbClr val="4E67C8"/>
                </a:solidFill>
              </a:rPr>
              <a:t>令和８年度</a:t>
            </a:r>
            <a:r>
              <a:rPr lang="en-US" altLang="ja-JP" sz="2000" dirty="0">
                <a:solidFill>
                  <a:srgbClr val="4E67C8"/>
                </a:solidFill>
              </a:rPr>
              <a:t>DX</a:t>
            </a:r>
            <a:r>
              <a:rPr lang="ja-JP" altLang="en-US" sz="2000" dirty="0">
                <a:solidFill>
                  <a:srgbClr val="4E67C8"/>
                </a:solidFill>
              </a:rPr>
              <a:t>ハイスクール　具体的な取組②</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E2CB04FC-BE00-DB76-E8EE-7EAE0C5CA571}"/>
              </a:ext>
            </a:extLst>
          </p:cNvPr>
          <p:cNvSpPr>
            <a:spLocks/>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F4DF4F9-7EA2-3147-9105-31C26BC69F1B}"/>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92D5234-78C8-05DF-08FF-03D55F2C6DD7}"/>
              </a:ext>
            </a:extLst>
          </p:cNvPr>
          <p:cNvSpPr>
            <a:spLocks noGrp="1" noRot="1" noMove="1" noResize="1" noEditPoints="1" noAdjustHandles="1" noChangeArrowheads="1" noChangeShapeType="1"/>
          </p:cNvSpPr>
          <p:nvPr/>
        </p:nvSpPr>
        <p:spPr>
          <a:xfrm>
            <a:off x="173073" y="1081259"/>
            <a:ext cx="5943597" cy="5624340"/>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4EA4B732-6C75-BD16-3DD6-E4D493D3FFFD}"/>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E284DDD-B7A8-F41C-5B35-28163F470329}"/>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38058A34-135F-D537-CA85-48B7093133CA}"/>
              </a:ext>
            </a:extLst>
          </p:cNvPr>
          <p:cNvSpPr/>
          <p:nvPr/>
        </p:nvSpPr>
        <p:spPr>
          <a:xfrm>
            <a:off x="1008891" y="2706882"/>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ページ目で記載した取組②の具体的な内容・詳細を記載してください。その際、これまでに購入した機器等の具体的な活用内容も記載してください。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pic>
        <p:nvPicPr>
          <p:cNvPr id="14" name="グラフィックス 13" descr="インターネット 単色塗りつぶし">
            <a:extLst>
              <a:ext uri="{FF2B5EF4-FFF2-40B4-BE49-F238E27FC236}">
                <a16:creationId xmlns:a16="http://schemas.microsoft.com/office/drawing/2014/main" id="{4AFC01FA-A5CC-FBAF-8992-3863C65572E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15" name="グラフィックス 14" descr="データベース 枠線">
            <a:extLst>
              <a:ext uri="{FF2B5EF4-FFF2-40B4-BE49-F238E27FC236}">
                <a16:creationId xmlns:a16="http://schemas.microsoft.com/office/drawing/2014/main" id="{378F9062-14D4-0118-F045-A751BF46E71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16" name="テキスト ボックス 15">
            <a:extLst>
              <a:ext uri="{FF2B5EF4-FFF2-40B4-BE49-F238E27FC236}">
                <a16:creationId xmlns:a16="http://schemas.microsoft.com/office/drawing/2014/main" id="{D0B54D2E-C364-B28E-0E23-0400F1D73410}"/>
              </a:ext>
            </a:extLst>
          </p:cNvPr>
          <p:cNvSpPr txBox="1">
            <a:spLocks/>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a:t>
            </a: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②</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497A5E7B-20F4-9A21-C3FB-9CD5122B4B6C}"/>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ページ目で記載した取組②と同じタイトルを記載してください。</a:t>
            </a:r>
          </a:p>
        </p:txBody>
      </p:sp>
    </p:spTree>
    <p:extLst>
      <p:ext uri="{BB962C8B-B14F-4D97-AF65-F5344CB8AC3E}">
        <p14:creationId xmlns:p14="http://schemas.microsoft.com/office/powerpoint/2010/main" val="2084961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7AFC5-7DA5-EB51-9156-13EE000F0610}"/>
            </a:ext>
          </a:extLst>
        </p:cNvPr>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7B0E5FBA-BE91-92CC-9D0A-EA20F8A6C477}"/>
              </a:ext>
            </a:extLst>
          </p:cNvPr>
          <p:cNvSpPr txBox="1">
            <a:spLocks/>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lvl="0">
              <a:defRPr/>
            </a:pPr>
            <a:r>
              <a:rPr kumimoji="1" lang="ja-JP" altLang="en-US" sz="2000" b="1" i="0" u="none" strike="noStrike" kern="1200" cap="none" spc="0" normalizeH="0" baseline="0" noProof="0" dirty="0">
                <a:ln>
                  <a:noFill/>
                </a:ln>
                <a:solidFill>
                  <a:srgbClr val="4E67C8"/>
                </a:solidFill>
                <a:effectLst/>
                <a:uLnTx/>
                <a:uFillTx/>
              </a:rPr>
              <a:t>２．</a:t>
            </a:r>
            <a:r>
              <a:rPr lang="ja-JP" altLang="en-US" sz="2000" dirty="0">
                <a:solidFill>
                  <a:srgbClr val="4E67C8"/>
                </a:solidFill>
              </a:rPr>
              <a:t>令和８年度</a:t>
            </a:r>
            <a:r>
              <a:rPr lang="en-US" altLang="ja-JP" sz="2000" dirty="0">
                <a:solidFill>
                  <a:srgbClr val="4E67C8"/>
                </a:solidFill>
              </a:rPr>
              <a:t>DX</a:t>
            </a:r>
            <a:r>
              <a:rPr lang="ja-JP" altLang="en-US" sz="2000" dirty="0">
                <a:solidFill>
                  <a:srgbClr val="4E67C8"/>
                </a:solidFill>
              </a:rPr>
              <a:t>ハイスクール　具体的な取組③</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3FB30F21-A92D-780D-BAA0-001296CBEACC}"/>
              </a:ext>
            </a:extLst>
          </p:cNvPr>
          <p:cNvSpPr>
            <a:spLocks/>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547077F5-B4D5-9CBF-3418-B3CD17F23535}"/>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C62FAEA7-CEB1-7975-F902-40303CD5D25B}"/>
              </a:ext>
            </a:extLst>
          </p:cNvPr>
          <p:cNvSpPr>
            <a:spLocks noGrp="1" noRot="1" noMove="1" noResize="1" noEditPoints="1" noAdjustHandles="1" noChangeArrowheads="1" noChangeShapeType="1"/>
          </p:cNvSpPr>
          <p:nvPr/>
        </p:nvSpPr>
        <p:spPr>
          <a:xfrm>
            <a:off x="173073" y="1050504"/>
            <a:ext cx="5943597" cy="3871739"/>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14" name="矢印: 下 13">
            <a:extLst>
              <a:ext uri="{FF2B5EF4-FFF2-40B4-BE49-F238E27FC236}">
                <a16:creationId xmlns:a16="http://schemas.microsoft.com/office/drawing/2014/main" id="{6D87FE52-6535-96A7-4125-2E0DD8C9BC4E}"/>
              </a:ext>
            </a:extLst>
          </p:cNvPr>
          <p:cNvSpPr/>
          <p:nvPr/>
        </p:nvSpPr>
        <p:spPr>
          <a:xfrm>
            <a:off x="362531" y="5014813"/>
            <a:ext cx="520672" cy="1140022"/>
          </a:xfrm>
          <a:prstGeom prst="down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E45AE55C-4500-B953-539F-754E568A1CBA}"/>
              </a:ext>
            </a:extLst>
          </p:cNvPr>
          <p:cNvSpPr txBox="1">
            <a:spLocks noGrp="1" noRot="1" noMove="1" noResize="1" noEditPoints="1" noAdjustHandles="1" noChangeArrowheads="1" noChangeShapeType="1"/>
          </p:cNvSpPr>
          <p:nvPr/>
        </p:nvSpPr>
        <p:spPr>
          <a:xfrm>
            <a:off x="152400" y="6173880"/>
            <a:ext cx="381000" cy="607920"/>
          </a:xfrm>
          <a:prstGeom prst="rect">
            <a:avLst/>
          </a:prstGeom>
          <a:solidFill>
            <a:srgbClr val="4E67C8"/>
          </a:solidFill>
        </p:spPr>
        <p:txBody>
          <a:bodyPr vert="eaVert"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育成する</a:t>
            </a:r>
            <a:endParaRPr kumimoji="1" lang="en-US" altLang="ja-JP"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資質能力</a:t>
            </a:r>
          </a:p>
        </p:txBody>
      </p:sp>
      <p:cxnSp>
        <p:nvCxnSpPr>
          <p:cNvPr id="28" name="直線コネクタ 27">
            <a:extLst>
              <a:ext uri="{FF2B5EF4-FFF2-40B4-BE49-F238E27FC236}">
                <a16:creationId xmlns:a16="http://schemas.microsoft.com/office/drawing/2014/main" id="{EEAFEE3F-844F-9AB2-F44F-AB4FB0964130}"/>
              </a:ext>
            </a:extLst>
          </p:cNvPr>
          <p:cNvCxnSpPr>
            <a:cxnSpLocks noGrp="1" noRot="1" noMove="1" noResize="1" noEditPoints="1" noAdjustHandles="1" noChangeArrowheads="1" noChangeShapeType="1"/>
          </p:cNvCxnSpPr>
          <p:nvPr/>
        </p:nvCxnSpPr>
        <p:spPr>
          <a:xfrm flipV="1">
            <a:off x="152400" y="6781800"/>
            <a:ext cx="5943600" cy="56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B754BEB3-8A29-FD66-B130-30B20D2574E2}"/>
              </a:ext>
            </a:extLst>
          </p:cNvPr>
          <p:cNvSpPr txBox="1">
            <a:spLocks/>
          </p:cNvSpPr>
          <p:nvPr/>
        </p:nvSpPr>
        <p:spPr>
          <a:xfrm>
            <a:off x="533402" y="6161183"/>
            <a:ext cx="5583268"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上記の取組を実施することにより育成する生徒の資質能力を記載してください。</a:t>
            </a:r>
          </a:p>
        </p:txBody>
      </p:sp>
      <p:sp>
        <p:nvSpPr>
          <p:cNvPr id="35" name="正方形/長方形 34">
            <a:extLst>
              <a:ext uri="{FF2B5EF4-FFF2-40B4-BE49-F238E27FC236}">
                <a16:creationId xmlns:a16="http://schemas.microsoft.com/office/drawing/2014/main" id="{DAC89C1E-D77D-3D47-9F03-A7B82923E24B}"/>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CF17C2E8-450A-392F-9AFC-85E8A4C4A5F0}"/>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10935DF0-A3C2-44D7-B41A-6C291ABE1D8E}"/>
              </a:ext>
            </a:extLst>
          </p:cNvPr>
          <p:cNvSpPr txBox="1"/>
          <p:nvPr/>
        </p:nvSpPr>
        <p:spPr>
          <a:xfrm>
            <a:off x="1000937" y="5307825"/>
            <a:ext cx="4287868" cy="276999"/>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rPr>
              <a:t>具体的な経費を記載（複数ある場合は複数記載）</a:t>
            </a:r>
          </a:p>
        </p:txBody>
      </p:sp>
      <p:sp>
        <p:nvSpPr>
          <p:cNvPr id="11" name="テキスト ボックス 10">
            <a:extLst>
              <a:ext uri="{FF2B5EF4-FFF2-40B4-BE49-F238E27FC236}">
                <a16:creationId xmlns:a16="http://schemas.microsoft.com/office/drawing/2014/main" id="{87DFE129-6266-33FE-0255-76409C2A6048}"/>
              </a:ext>
            </a:extLst>
          </p:cNvPr>
          <p:cNvSpPr txBox="1"/>
          <p:nvPr/>
        </p:nvSpPr>
        <p:spPr>
          <a:xfrm>
            <a:off x="948054" y="5014813"/>
            <a:ext cx="248730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実施するために活用する経費</a:t>
            </a:r>
            <a:endParaRPr kumimoji="1" lang="en-US" altLang="ja-JP" sz="1400" b="1"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1EEF5796-5C9C-A0B8-39FB-DA39FE404852}"/>
              </a:ext>
            </a:extLst>
          </p:cNvPr>
          <p:cNvSpPr/>
          <p:nvPr/>
        </p:nvSpPr>
        <p:spPr>
          <a:xfrm>
            <a:off x="883203" y="1786040"/>
            <a:ext cx="4379245" cy="24006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ページ目で記載した取組③の具体的な内容・詳細を記載してください。その際、これまでに購入した機器等の具体的な活用内容も記載してください。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pic>
        <p:nvPicPr>
          <p:cNvPr id="17" name="グラフィックス 16" descr="インターネット 単色塗りつぶし">
            <a:extLst>
              <a:ext uri="{FF2B5EF4-FFF2-40B4-BE49-F238E27FC236}">
                <a16:creationId xmlns:a16="http://schemas.microsoft.com/office/drawing/2014/main" id="{91D30495-4963-A1C4-9CF9-E4C2E14CF50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18" name="グラフィックス 17" descr="データベース 枠線">
            <a:extLst>
              <a:ext uri="{FF2B5EF4-FFF2-40B4-BE49-F238E27FC236}">
                <a16:creationId xmlns:a16="http://schemas.microsoft.com/office/drawing/2014/main" id="{A8D4B290-9714-F0E8-C3D5-88F33FC22A5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19" name="テキスト ボックス 18">
            <a:extLst>
              <a:ext uri="{FF2B5EF4-FFF2-40B4-BE49-F238E27FC236}">
                <a16:creationId xmlns:a16="http://schemas.microsoft.com/office/drawing/2014/main" id="{69E03456-4A12-5718-15E5-7459BB24C27C}"/>
              </a:ext>
            </a:extLst>
          </p:cNvPr>
          <p:cNvSpPr txBox="1">
            <a:spLocks/>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a:t>
            </a: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③</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D46D06DA-8773-DCCF-7A33-D2C4D050C9D2}"/>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ページ目で記載した取組③と同じタイトルを記載してください。</a:t>
            </a:r>
          </a:p>
        </p:txBody>
      </p:sp>
    </p:spTree>
    <p:extLst>
      <p:ext uri="{BB962C8B-B14F-4D97-AF65-F5344CB8AC3E}">
        <p14:creationId xmlns:p14="http://schemas.microsoft.com/office/powerpoint/2010/main" val="9848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29">
            <a:extLst>
              <a:ext uri="{FF2B5EF4-FFF2-40B4-BE49-F238E27FC236}">
                <a16:creationId xmlns:a16="http://schemas.microsoft.com/office/drawing/2014/main" id="{F29C8914-EA18-5A65-A444-612292B53C7C}"/>
              </a:ext>
            </a:extLst>
          </p:cNvPr>
          <p:cNvSpPr>
            <a:spLocks noGrp="1" noRot="1" noMove="1" noResize="1" noEditPoints="1" noAdjustHandles="1" noChangeArrowheads="1" noChangeShapeType="1"/>
          </p:cNvSpPr>
          <p:nvPr/>
        </p:nvSpPr>
        <p:spPr>
          <a:xfrm>
            <a:off x="108000" y="338400"/>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FECA68E3-80F3-994F-9B00-81FE16361D79}"/>
              </a:ext>
            </a:extLst>
          </p:cNvPr>
          <p:cNvSpPr txBox="1">
            <a:spLocks noGrp="1" noRot="1" noMove="1" noResize="1" noEditPoints="1" noAdjustHandles="1" noChangeArrowheads="1" noChangeShapeType="1"/>
          </p:cNvSpPr>
          <p:nvPr/>
        </p:nvSpPr>
        <p:spPr>
          <a:xfrm>
            <a:off x="108000" y="435114"/>
            <a:ext cx="1723549"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年間指導計画</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0" name="テキスト プレースホルダー 1">
            <a:extLst>
              <a:ext uri="{FF2B5EF4-FFF2-40B4-BE49-F238E27FC236}">
                <a16:creationId xmlns:a16="http://schemas.microsoft.com/office/drawing/2014/main" id="{8B3117C1-E00C-AF43-7E61-09D7C12013F2}"/>
              </a:ext>
            </a:extLst>
          </p:cNvPr>
          <p:cNvSpPr txBox="1">
            <a:spLocks noGrp="1" noRot="1" noMove="1" noResize="1" noEditPoints="1" noAdjustHandles="1" noChangeArrowheads="1" noChangeShapeType="1"/>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rPr>
              <a:t>３．令和８年度</a:t>
            </a:r>
            <a:r>
              <a:rPr kumimoji="1" lang="en-US" altLang="ja-JP" sz="2000" b="1" i="0" u="none" strike="noStrike" kern="1200" cap="none" spc="0" normalizeH="0" baseline="0" noProof="0" dirty="0">
                <a:ln>
                  <a:noFill/>
                </a:ln>
                <a:solidFill>
                  <a:srgbClr val="4E67C8"/>
                </a:solidFill>
                <a:effectLst/>
                <a:uLnTx/>
                <a:uFillTx/>
              </a:rPr>
              <a:t>DX</a:t>
            </a:r>
            <a:r>
              <a:rPr kumimoji="1" lang="ja-JP" altLang="en-US" sz="2000" b="1" i="0" u="none" strike="noStrike" kern="1200" cap="none" spc="0" normalizeH="0" baseline="0" noProof="0" dirty="0">
                <a:ln>
                  <a:noFill/>
                </a:ln>
                <a:solidFill>
                  <a:srgbClr val="4E67C8"/>
                </a:solidFill>
                <a:effectLst/>
                <a:uLnTx/>
                <a:uFillTx/>
              </a:rPr>
              <a:t>ハイスクール　年間指導計画</a:t>
            </a:r>
            <a:endParaRPr kumimoji="1" lang="en-US" altLang="ja-JP" sz="2000" b="1" i="0" u="none" strike="noStrike" kern="1200" cap="none" spc="0" normalizeH="0" baseline="0" noProof="0" dirty="0">
              <a:ln>
                <a:noFill/>
              </a:ln>
              <a:solidFill>
                <a:srgbClr val="4E67C8"/>
              </a:solidFill>
              <a:effectLst/>
              <a:uLnTx/>
              <a:uFillTx/>
            </a:endParaRPr>
          </a:p>
        </p:txBody>
      </p:sp>
      <p:sp>
        <p:nvSpPr>
          <p:cNvPr id="2" name="テキスト ボックス 1">
            <a:extLst>
              <a:ext uri="{FF2B5EF4-FFF2-40B4-BE49-F238E27FC236}">
                <a16:creationId xmlns:a16="http://schemas.microsoft.com/office/drawing/2014/main" id="{3E21B841-D5E1-69ED-F03D-4BB119364BDA}"/>
              </a:ext>
            </a:extLst>
          </p:cNvPr>
          <p:cNvSpPr txBox="1">
            <a:spLocks/>
          </p:cNvSpPr>
          <p:nvPr/>
        </p:nvSpPr>
        <p:spPr>
          <a:xfrm>
            <a:off x="3583346" y="438090"/>
            <a:ext cx="517965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white"/>
                </a:solidFill>
                <a:latin typeface="Meiryo UI" panose="020B0604030504040204" pitchFamily="50" charset="-128"/>
                <a:ea typeface="Meiryo UI" panose="020B0604030504040204" pitchFamily="50" charset="-128"/>
              </a:rPr>
              <a:t>第●学年　年間の取組計画</a:t>
            </a:r>
            <a:endPar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AF5D4031-7416-70F2-62B7-6CCB9FCFE4AE}"/>
              </a:ext>
            </a:extLst>
          </p:cNvPr>
          <p:cNvGraphicFramePr>
            <a:graphicFrameLocks noGrp="1"/>
          </p:cNvGraphicFramePr>
          <p:nvPr>
            <p:extLst>
              <p:ext uri="{D42A27DB-BD31-4B8C-83A1-F6EECF244321}">
                <p14:modId xmlns:p14="http://schemas.microsoft.com/office/powerpoint/2010/main" val="3862300488"/>
              </p:ext>
            </p:extLst>
          </p:nvPr>
        </p:nvGraphicFramePr>
        <p:xfrm>
          <a:off x="131674" y="989514"/>
          <a:ext cx="8852218" cy="5675930"/>
        </p:xfrm>
        <a:graphic>
          <a:graphicData uri="http://schemas.openxmlformats.org/drawingml/2006/table">
            <a:tbl>
              <a:tblPr firstRow="1" bandRow="1">
                <a:tableStyleId>{5C22544A-7EE6-4342-B048-85BDC9FD1C3A}</a:tableStyleId>
              </a:tblPr>
              <a:tblGrid>
                <a:gridCol w="775018">
                  <a:extLst>
                    <a:ext uri="{9D8B030D-6E8A-4147-A177-3AD203B41FA5}">
                      <a16:colId xmlns:a16="http://schemas.microsoft.com/office/drawing/2014/main" val="4230952472"/>
                    </a:ext>
                  </a:extLst>
                </a:gridCol>
                <a:gridCol w="2785096">
                  <a:extLst>
                    <a:ext uri="{9D8B030D-6E8A-4147-A177-3AD203B41FA5}">
                      <a16:colId xmlns:a16="http://schemas.microsoft.com/office/drawing/2014/main" val="4149280418"/>
                    </a:ext>
                  </a:extLst>
                </a:gridCol>
                <a:gridCol w="2646052">
                  <a:extLst>
                    <a:ext uri="{9D8B030D-6E8A-4147-A177-3AD203B41FA5}">
                      <a16:colId xmlns:a16="http://schemas.microsoft.com/office/drawing/2014/main" val="2146089068"/>
                    </a:ext>
                  </a:extLst>
                </a:gridCol>
                <a:gridCol w="2646052">
                  <a:extLst>
                    <a:ext uri="{9D8B030D-6E8A-4147-A177-3AD203B41FA5}">
                      <a16:colId xmlns:a16="http://schemas.microsoft.com/office/drawing/2014/main" val="2120584420"/>
                    </a:ext>
                  </a:extLst>
                </a:gridCol>
              </a:tblGrid>
              <a:tr h="458249">
                <a:tc>
                  <a:txBody>
                    <a:bodyPr/>
                    <a:lstStyle/>
                    <a:p>
                      <a:pPr algn="ctr"/>
                      <a:r>
                        <a:rPr kumimoji="1" lang="ja-JP" altLang="en-US" dirty="0">
                          <a:latin typeface="Meiryo UI" panose="020B0604030504040204" pitchFamily="50" charset="-128"/>
                          <a:ea typeface="Meiryo UI" panose="020B0604030504040204" pitchFamily="50" charset="-128"/>
                        </a:rPr>
                        <a:t>時期</a:t>
                      </a:r>
                    </a:p>
                  </a:txBody>
                  <a:tcPr/>
                </a:tc>
                <a:tc>
                  <a:txBody>
                    <a:bodyPr/>
                    <a:lstStyle/>
                    <a:p>
                      <a:pPr algn="ctr"/>
                      <a:r>
                        <a:rPr kumimoji="1" lang="ja-JP" altLang="en-US" dirty="0">
                          <a:latin typeface="Meiryo UI" panose="020B0604030504040204" pitchFamily="50" charset="-128"/>
                          <a:ea typeface="Meiryo UI" panose="020B0604030504040204" pitchFamily="50" charset="-128"/>
                        </a:rPr>
                        <a:t>取組</a:t>
                      </a:r>
                    </a:p>
                  </a:txBody>
                  <a:tcPr/>
                </a:tc>
                <a:tc>
                  <a:txBody>
                    <a:bodyPr/>
                    <a:lstStyle/>
                    <a:p>
                      <a:pPr algn="ctr"/>
                      <a:r>
                        <a:rPr kumimoji="1" lang="ja-JP" altLang="en-US" dirty="0">
                          <a:latin typeface="Meiryo UI"/>
                          <a:ea typeface="Meiryo UI"/>
                        </a:rPr>
                        <a:t>補助金を活用して</a:t>
                      </a:r>
                      <a:endParaRPr lang="ja-JP" altLang="en-US" dirty="0">
                        <a:latin typeface="Meiryo UI"/>
                        <a:ea typeface="Meiryo UI"/>
                      </a:endParaRPr>
                    </a:p>
                    <a:p>
                      <a:pPr lvl="0" algn="ctr">
                        <a:buNone/>
                      </a:pPr>
                      <a:r>
                        <a:rPr lang="ja-JP" altLang="en-US" dirty="0">
                          <a:latin typeface="Meiryo UI"/>
                          <a:ea typeface="Meiryo UI"/>
                        </a:rPr>
                        <a:t>実施する</a:t>
                      </a:r>
                      <a:r>
                        <a:rPr kumimoji="1" lang="ja-JP" altLang="en-US" dirty="0">
                          <a:latin typeface="Meiryo UI"/>
                          <a:ea typeface="Meiryo UI"/>
                        </a:rPr>
                        <a:t>内容</a:t>
                      </a:r>
                    </a:p>
                  </a:txBody>
                  <a:tcPr/>
                </a:tc>
                <a:tc>
                  <a:txBody>
                    <a:bodyPr/>
                    <a:lstStyle/>
                    <a:p>
                      <a:pPr algn="ctr"/>
                      <a:r>
                        <a:rPr kumimoji="1" lang="ja-JP" altLang="en-US" dirty="0">
                          <a:latin typeface="Meiryo UI"/>
                          <a:ea typeface="Meiryo UI"/>
                        </a:rPr>
                        <a:t>予想される成果</a:t>
                      </a:r>
                    </a:p>
                  </a:txBody>
                  <a:tcPr/>
                </a:tc>
                <a:extLst>
                  <a:ext uri="{0D108BD9-81ED-4DB2-BD59-A6C34878D82A}">
                    <a16:rowId xmlns:a16="http://schemas.microsoft.com/office/drawing/2014/main" val="2846351961"/>
                  </a:ext>
                </a:extLst>
              </a:tr>
              <a:tr h="3962437">
                <a:tc>
                  <a:txBody>
                    <a:bodyPr/>
                    <a:lstStyle/>
                    <a:p>
                      <a:pPr algn="r"/>
                      <a:r>
                        <a:rPr kumimoji="1" lang="ja-JP" altLang="en-US" dirty="0">
                          <a:latin typeface="Meiryo UI" panose="020B0604030504040204" pitchFamily="50" charset="-128"/>
                          <a:ea typeface="Meiryo UI" panose="020B0604030504040204" pitchFamily="50" charset="-128"/>
                        </a:rPr>
                        <a:t>●月</a:t>
                      </a:r>
                      <a:endParaRPr kumimoji="1" lang="en-US" altLang="ja-JP" dirty="0">
                        <a:latin typeface="Meiryo UI" panose="020B0604030504040204" pitchFamily="50" charset="-128"/>
                        <a:ea typeface="Meiryo UI" panose="020B0604030504040204" pitchFamily="50" charset="-128"/>
                      </a:endParaRPr>
                    </a:p>
                    <a:p>
                      <a:pPr algn="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pPr marL="0" indent="0"/>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49296210"/>
                  </a:ext>
                </a:extLst>
              </a:tr>
              <a:tr h="1073413">
                <a:tc>
                  <a:txBody>
                    <a:bodyPr/>
                    <a:lstStyle/>
                    <a:p>
                      <a:pPr algn="r"/>
                      <a:r>
                        <a:rPr kumimoji="1" lang="ja-JP" altLang="en-US" dirty="0">
                          <a:latin typeface="Meiryo UI" panose="020B0604030504040204" pitchFamily="50" charset="-128"/>
                          <a:ea typeface="Meiryo UI" panose="020B0604030504040204" pitchFamily="50" charset="-128"/>
                        </a:rPr>
                        <a:t>年間</a:t>
                      </a:r>
                      <a:endParaRPr kumimoji="1" lang="en-US" altLang="ja-JP" dirty="0">
                        <a:latin typeface="Meiryo UI" panose="020B0604030504040204" pitchFamily="50" charset="-128"/>
                        <a:ea typeface="Meiryo UI" panose="020B0604030504040204" pitchFamily="50" charset="-128"/>
                      </a:endParaRPr>
                    </a:p>
                    <a:p>
                      <a:pPr algn="r"/>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lang="ja-JP" altLang="ja-JP" sz="1800" kern="1200" dirty="0">
                        <a:solidFill>
                          <a:schemeClr val="dk1"/>
                        </a:solidFill>
                        <a:effectLst/>
                        <a:latin typeface="Meiryo UI" panose="020B0604030504040204" pitchFamily="50" charset="-128"/>
                        <a:ea typeface="Meiryo UI" panose="020B0604030504040204" pitchFamily="50" charset="-128"/>
                        <a:cs typeface="+mn-cs"/>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01959826"/>
                  </a:ext>
                </a:extLst>
              </a:tr>
            </a:tbl>
          </a:graphicData>
        </a:graphic>
      </p:graphicFrame>
      <p:pic>
        <p:nvPicPr>
          <p:cNvPr id="9" name="グラフィックス 8" descr="ブログ 枠線">
            <a:extLst>
              <a:ext uri="{FF2B5EF4-FFF2-40B4-BE49-F238E27FC236}">
                <a16:creationId xmlns:a16="http://schemas.microsoft.com/office/drawing/2014/main" id="{E3BFCEF6-D940-26F9-A081-F435002B63D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4073" y="323036"/>
            <a:ext cx="606727" cy="606727"/>
          </a:xfrm>
          <a:prstGeom prst="rect">
            <a:avLst/>
          </a:prstGeom>
        </p:spPr>
      </p:pic>
      <p:pic>
        <p:nvPicPr>
          <p:cNvPr id="14" name="グラフィックス 13" descr="接続 枠線">
            <a:extLst>
              <a:ext uri="{FF2B5EF4-FFF2-40B4-BE49-F238E27FC236}">
                <a16:creationId xmlns:a16="http://schemas.microsoft.com/office/drawing/2014/main" id="{FFB07957-5FF0-3885-B3AE-AF2D6D3FA2C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03618" y="304800"/>
            <a:ext cx="606727" cy="606727"/>
          </a:xfrm>
          <a:prstGeom prst="rect">
            <a:avLst/>
          </a:prstGeom>
        </p:spPr>
      </p:pic>
      <p:sp>
        <p:nvSpPr>
          <p:cNvPr id="4" name="正方形/長方形 3">
            <a:extLst>
              <a:ext uri="{FF2B5EF4-FFF2-40B4-BE49-F238E27FC236}">
                <a16:creationId xmlns:a16="http://schemas.microsoft.com/office/drawing/2014/main" id="{17BCB1C3-6040-0A9A-321E-A0B2AE7FA44E}"/>
              </a:ext>
            </a:extLst>
          </p:cNvPr>
          <p:cNvSpPr/>
          <p:nvPr/>
        </p:nvSpPr>
        <p:spPr>
          <a:xfrm>
            <a:off x="2819400" y="2228667"/>
            <a:ext cx="4379245" cy="24006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本事業に取り組んでいる学年すべてについて作成してください。（必要に応じて本スライドをコピーして作成してください。）</a:t>
            </a:r>
            <a:endParaRPr kumimoji="1" lang="en-US" altLang="ja-JP" dirty="0"/>
          </a:p>
          <a:p>
            <a:r>
              <a:rPr kumimoji="1" lang="en-US" altLang="ja-JP" dirty="0"/>
              <a:t>※</a:t>
            </a:r>
            <a:r>
              <a:rPr kumimoji="1" lang="ja-JP" altLang="en-US" dirty="0"/>
              <a:t>このシートは作成の際、削除してください</a:t>
            </a:r>
          </a:p>
        </p:txBody>
      </p:sp>
    </p:spTree>
    <p:extLst>
      <p:ext uri="{BB962C8B-B14F-4D97-AF65-F5344CB8AC3E}">
        <p14:creationId xmlns:p14="http://schemas.microsoft.com/office/powerpoint/2010/main" val="3080531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A4E67F-253F-EFA5-7D32-51A56A1B721D}"/>
            </a:ext>
          </a:extLst>
        </p:cNvPr>
        <p:cNvGrpSpPr/>
        <p:nvPr/>
      </p:nvGrpSpPr>
      <p:grpSpPr>
        <a:xfrm>
          <a:off x="0" y="0"/>
          <a:ext cx="0" cy="0"/>
          <a:chOff x="0" y="0"/>
          <a:chExt cx="0" cy="0"/>
        </a:xfrm>
      </p:grpSpPr>
      <p:sp>
        <p:nvSpPr>
          <p:cNvPr id="6" name="ホームベース 29">
            <a:extLst>
              <a:ext uri="{FF2B5EF4-FFF2-40B4-BE49-F238E27FC236}">
                <a16:creationId xmlns:a16="http://schemas.microsoft.com/office/drawing/2014/main" id="{766B6D62-A853-54C1-3BB2-CD7F76348EB8}"/>
              </a:ext>
            </a:extLst>
          </p:cNvPr>
          <p:cNvSpPr>
            <a:spLocks noGrp="1" noRot="1" noMove="1" noResize="1" noEditPoints="1" noAdjustHandles="1" noChangeArrowheads="1" noChangeShapeType="1"/>
          </p:cNvSpPr>
          <p:nvPr/>
        </p:nvSpPr>
        <p:spPr>
          <a:xfrm>
            <a:off x="108000" y="338400"/>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7F2F8B8-76CE-2743-7B81-95EDF8D90B0C}"/>
              </a:ext>
            </a:extLst>
          </p:cNvPr>
          <p:cNvSpPr txBox="1"/>
          <p:nvPr/>
        </p:nvSpPr>
        <p:spPr>
          <a:xfrm>
            <a:off x="108000" y="435114"/>
            <a:ext cx="1723549"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年間指導計画</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0" name="テキスト プレースホルダー 1">
            <a:extLst>
              <a:ext uri="{FF2B5EF4-FFF2-40B4-BE49-F238E27FC236}">
                <a16:creationId xmlns:a16="http://schemas.microsoft.com/office/drawing/2014/main" id="{DC784DB6-28FE-6BB3-4E70-69E3DE5CB6D6}"/>
              </a:ext>
            </a:extLst>
          </p:cNvPr>
          <p:cNvSpPr txBox="1">
            <a:spLocks noGrp="1" noRot="1" noMove="1" noResize="1" noEditPoints="1" noAdjustHandles="1" noChangeArrowheads="1" noChangeShapeType="1"/>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rPr>
              <a:t>３．令和８年度</a:t>
            </a:r>
            <a:r>
              <a:rPr kumimoji="1" lang="en-US" altLang="ja-JP" sz="2000" b="1" i="0" u="none" strike="noStrike" kern="1200" cap="none" spc="0" normalizeH="0" baseline="0" noProof="0" dirty="0">
                <a:ln>
                  <a:noFill/>
                </a:ln>
                <a:solidFill>
                  <a:srgbClr val="4E67C8"/>
                </a:solidFill>
                <a:effectLst/>
                <a:uLnTx/>
                <a:uFillTx/>
              </a:rPr>
              <a:t>DX</a:t>
            </a:r>
            <a:r>
              <a:rPr kumimoji="1" lang="ja-JP" altLang="en-US" sz="2000" b="1" i="0" u="none" strike="noStrike" kern="1200" cap="none" spc="0" normalizeH="0" baseline="0" noProof="0" dirty="0">
                <a:ln>
                  <a:noFill/>
                </a:ln>
                <a:solidFill>
                  <a:srgbClr val="4E67C8"/>
                </a:solidFill>
                <a:effectLst/>
                <a:uLnTx/>
                <a:uFillTx/>
              </a:rPr>
              <a:t>ハイスクール　年間指導計画</a:t>
            </a:r>
            <a:endParaRPr kumimoji="1" lang="en-US" altLang="ja-JP" sz="2000" b="1" i="0" u="none" strike="noStrike" kern="1200" cap="none" spc="0" normalizeH="0" baseline="0" noProof="0" dirty="0">
              <a:ln>
                <a:noFill/>
              </a:ln>
              <a:solidFill>
                <a:srgbClr val="4E67C8"/>
              </a:solidFill>
              <a:effectLst/>
              <a:uLnTx/>
              <a:uFillTx/>
            </a:endParaRPr>
          </a:p>
        </p:txBody>
      </p:sp>
      <p:sp>
        <p:nvSpPr>
          <p:cNvPr id="2" name="テキスト ボックス 1">
            <a:extLst>
              <a:ext uri="{FF2B5EF4-FFF2-40B4-BE49-F238E27FC236}">
                <a16:creationId xmlns:a16="http://schemas.microsoft.com/office/drawing/2014/main" id="{9D7698B4-2E4D-44E2-8F57-97DA3EC1E411}"/>
              </a:ext>
            </a:extLst>
          </p:cNvPr>
          <p:cNvSpPr txBox="1">
            <a:spLocks/>
          </p:cNvSpPr>
          <p:nvPr/>
        </p:nvSpPr>
        <p:spPr>
          <a:xfrm>
            <a:off x="3583346" y="438090"/>
            <a:ext cx="517965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white"/>
                </a:solidFill>
                <a:latin typeface="Meiryo UI" panose="020B0604030504040204" pitchFamily="50" charset="-128"/>
                <a:ea typeface="Meiryo UI" panose="020B0604030504040204" pitchFamily="50" charset="-128"/>
              </a:rPr>
              <a:t>教職員の年間の取組計画</a:t>
            </a:r>
            <a:endPar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E53ABFE3-1400-11DF-A6D3-DF5D0384E11F}"/>
              </a:ext>
            </a:extLst>
          </p:cNvPr>
          <p:cNvGraphicFramePr>
            <a:graphicFrameLocks noGrp="1"/>
          </p:cNvGraphicFramePr>
          <p:nvPr>
            <p:extLst>
              <p:ext uri="{D42A27DB-BD31-4B8C-83A1-F6EECF244321}">
                <p14:modId xmlns:p14="http://schemas.microsoft.com/office/powerpoint/2010/main" val="1568656278"/>
              </p:ext>
            </p:extLst>
          </p:nvPr>
        </p:nvGraphicFramePr>
        <p:xfrm>
          <a:off x="131674" y="989514"/>
          <a:ext cx="8733392" cy="5675930"/>
        </p:xfrm>
        <a:graphic>
          <a:graphicData uri="http://schemas.openxmlformats.org/drawingml/2006/table">
            <a:tbl>
              <a:tblPr firstRow="1" bandRow="1">
                <a:tableStyleId>{5C22544A-7EE6-4342-B048-85BDC9FD1C3A}</a:tableStyleId>
              </a:tblPr>
              <a:tblGrid>
                <a:gridCol w="1090615">
                  <a:extLst>
                    <a:ext uri="{9D8B030D-6E8A-4147-A177-3AD203B41FA5}">
                      <a16:colId xmlns:a16="http://schemas.microsoft.com/office/drawing/2014/main" val="4230952472"/>
                    </a:ext>
                  </a:extLst>
                </a:gridCol>
                <a:gridCol w="3261220">
                  <a:extLst>
                    <a:ext uri="{9D8B030D-6E8A-4147-A177-3AD203B41FA5}">
                      <a16:colId xmlns:a16="http://schemas.microsoft.com/office/drawing/2014/main" val="4149280418"/>
                    </a:ext>
                  </a:extLst>
                </a:gridCol>
                <a:gridCol w="4381557">
                  <a:extLst>
                    <a:ext uri="{9D8B030D-6E8A-4147-A177-3AD203B41FA5}">
                      <a16:colId xmlns:a16="http://schemas.microsoft.com/office/drawing/2014/main" val="2146089068"/>
                    </a:ext>
                  </a:extLst>
                </a:gridCol>
              </a:tblGrid>
              <a:tr h="458249">
                <a:tc>
                  <a:txBody>
                    <a:bodyPr/>
                    <a:lstStyle/>
                    <a:p>
                      <a:pPr algn="ctr"/>
                      <a:r>
                        <a:rPr kumimoji="1" lang="ja-JP" altLang="en-US" dirty="0">
                          <a:latin typeface="Meiryo UI" panose="020B0604030504040204" pitchFamily="50" charset="-128"/>
                          <a:ea typeface="Meiryo UI" panose="020B0604030504040204" pitchFamily="50" charset="-128"/>
                        </a:rPr>
                        <a:t>時期</a:t>
                      </a:r>
                    </a:p>
                  </a:txBody>
                  <a:tcPr/>
                </a:tc>
                <a:tc>
                  <a:txBody>
                    <a:bodyPr/>
                    <a:lstStyle/>
                    <a:p>
                      <a:pPr algn="ctr"/>
                      <a:r>
                        <a:rPr kumimoji="1" lang="ja-JP" altLang="en-US" dirty="0">
                          <a:latin typeface="Meiryo UI" panose="020B0604030504040204" pitchFamily="50" charset="-128"/>
                          <a:ea typeface="Meiryo UI" panose="020B0604030504040204" pitchFamily="50" charset="-128"/>
                        </a:rPr>
                        <a:t>取組</a:t>
                      </a:r>
                    </a:p>
                  </a:txBody>
                  <a:tcPr/>
                </a:tc>
                <a:tc>
                  <a:txBody>
                    <a:bodyPr/>
                    <a:lstStyle/>
                    <a:p>
                      <a:pPr algn="ctr"/>
                      <a:r>
                        <a:rPr kumimoji="1" lang="ja-JP" altLang="en-US" dirty="0">
                          <a:latin typeface="Meiryo UI" panose="020B0604030504040204" pitchFamily="50" charset="-128"/>
                          <a:ea typeface="Meiryo UI" panose="020B0604030504040204" pitchFamily="50" charset="-128"/>
                        </a:rPr>
                        <a:t>補助金を活用して</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a:ea typeface="Meiryo UI"/>
                        </a:rPr>
                        <a:t>実施する内容</a:t>
                      </a:r>
                    </a:p>
                  </a:txBody>
                  <a:tcPr/>
                </a:tc>
                <a:extLst>
                  <a:ext uri="{0D108BD9-81ED-4DB2-BD59-A6C34878D82A}">
                    <a16:rowId xmlns:a16="http://schemas.microsoft.com/office/drawing/2014/main" val="2846351961"/>
                  </a:ext>
                </a:extLst>
              </a:tr>
              <a:tr h="3962437">
                <a:tc>
                  <a:txBody>
                    <a:bodyPr/>
                    <a:lstStyle/>
                    <a:p>
                      <a:pPr algn="r"/>
                      <a:r>
                        <a:rPr kumimoji="1" lang="ja-JP" altLang="en-US" dirty="0">
                          <a:latin typeface="Meiryo UI" panose="020B0604030504040204" pitchFamily="50" charset="-128"/>
                          <a:ea typeface="Meiryo UI" panose="020B0604030504040204" pitchFamily="50" charset="-128"/>
                        </a:rPr>
                        <a:t>●月</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49296210"/>
                  </a:ext>
                </a:extLst>
              </a:tr>
              <a:tr h="1073413">
                <a:tc>
                  <a:txBody>
                    <a:bodyPr/>
                    <a:lstStyle/>
                    <a:p>
                      <a:pPr algn="r"/>
                      <a:r>
                        <a:rPr kumimoji="1" lang="ja-JP" altLang="en-US" dirty="0">
                          <a:latin typeface="Meiryo UI" panose="020B0604030504040204" pitchFamily="50" charset="-128"/>
                          <a:ea typeface="Meiryo UI" panose="020B0604030504040204" pitchFamily="50" charset="-128"/>
                        </a:rPr>
                        <a:t>年間</a:t>
                      </a:r>
                    </a:p>
                  </a:txBody>
                  <a:tcPr/>
                </a:tc>
                <a:tc>
                  <a:txBody>
                    <a:bodyPr/>
                    <a:lstStyle/>
                    <a:p>
                      <a:endParaRPr lang="ja-JP" altLang="ja-JP" sz="1800" kern="1200" dirty="0">
                        <a:solidFill>
                          <a:schemeClr val="dk1"/>
                        </a:solidFill>
                        <a:effectLst/>
                        <a:latin typeface="Meiryo UI" panose="020B0604030504040204" pitchFamily="50" charset="-128"/>
                        <a:ea typeface="Meiryo UI" panose="020B0604030504040204" pitchFamily="50" charset="-128"/>
                        <a:cs typeface="+mn-cs"/>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01959826"/>
                  </a:ext>
                </a:extLst>
              </a:tr>
            </a:tbl>
          </a:graphicData>
        </a:graphic>
      </p:graphicFrame>
      <p:pic>
        <p:nvPicPr>
          <p:cNvPr id="9" name="グラフィックス 8" descr="ブログ 枠線">
            <a:extLst>
              <a:ext uri="{FF2B5EF4-FFF2-40B4-BE49-F238E27FC236}">
                <a16:creationId xmlns:a16="http://schemas.microsoft.com/office/drawing/2014/main" id="{9368AAF6-864E-3E07-A50E-36F067BAC271}"/>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4073" y="323036"/>
            <a:ext cx="606727" cy="606727"/>
          </a:xfrm>
          <a:prstGeom prst="rect">
            <a:avLst/>
          </a:prstGeom>
        </p:spPr>
      </p:pic>
      <p:pic>
        <p:nvPicPr>
          <p:cNvPr id="14" name="グラフィックス 13" descr="接続 枠線">
            <a:extLst>
              <a:ext uri="{FF2B5EF4-FFF2-40B4-BE49-F238E27FC236}">
                <a16:creationId xmlns:a16="http://schemas.microsoft.com/office/drawing/2014/main" id="{35F457E5-D678-A2ED-EC91-1A046F529E2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03618" y="304800"/>
            <a:ext cx="606727" cy="606727"/>
          </a:xfrm>
          <a:prstGeom prst="rect">
            <a:avLst/>
          </a:prstGeom>
        </p:spPr>
      </p:pic>
    </p:spTree>
    <p:extLst>
      <p:ext uri="{BB962C8B-B14F-4D97-AF65-F5344CB8AC3E}">
        <p14:creationId xmlns:p14="http://schemas.microsoft.com/office/powerpoint/2010/main" val="4070964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911</Words>
  <Application>Microsoft Office PowerPoint</Application>
  <PresentationFormat>画面に合わせる (4:3)</PresentationFormat>
  <Paragraphs>99</Paragraphs>
  <Slides>6</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Meiryo UI</vt:lpstr>
      <vt:lpstr>Aptos</vt:lpstr>
      <vt:lpstr>Arial</vt:lpstr>
      <vt:lpstr>Calibri</vt:lpstr>
      <vt:lpstr>Wingdings</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218</cp:revision>
  <dcterms:created xsi:type="dcterms:W3CDTF">2012-08-24T00:53:15Z</dcterms:created>
  <dcterms:modified xsi:type="dcterms:W3CDTF">2026-01-15T10:32:35Z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2025-12-16T09:02:32Z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c65c7311-31a5-4a96-a627-99c418031a7e</vt:lpwstr>
  </property>
  <property fmtid="{D5CDD505-2E9C-101B-9397-08002B2CF9AE}" pid="8" name="MSIP_Label_d899a617-f30e-4fb8-b81c-fb6d0b94ac5b_ContentBits">
    <vt:lpwstr>0</vt:lpwstr>
  </property>
  <property fmtid="{D5CDD505-2E9C-101B-9397-08002B2CF9AE}" pid="9" name="MSIP_Label_d899a617-f30e-4fb8-b81c-fb6d0b94ac5b_Tag">
    <vt:lpwstr>10, 3, 0, 1</vt:lpwstr>
  </property>
</Properties>
</file>