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9"/>
  </p:notesMasterIdLst>
  <p:sldIdLst>
    <p:sldId id="256" r:id="rId5"/>
    <p:sldId id="6135" r:id="rId6"/>
    <p:sldId id="6053" r:id="rId7"/>
    <p:sldId id="6029" r:id="rId8"/>
    <p:sldId id="5486" r:id="rId9"/>
    <p:sldId id="6036" r:id="rId10"/>
    <p:sldId id="6037" r:id="rId11"/>
    <p:sldId id="6042" r:id="rId12"/>
    <p:sldId id="6054" r:id="rId13"/>
    <p:sldId id="6140" r:id="rId14"/>
    <p:sldId id="6055" r:id="rId15"/>
    <p:sldId id="6144" r:id="rId16"/>
    <p:sldId id="6129" r:id="rId17"/>
    <p:sldId id="6127" r:id="rId18"/>
    <p:sldId id="6107" r:id="rId19"/>
    <p:sldId id="6128" r:id="rId20"/>
    <p:sldId id="6145" r:id="rId21"/>
    <p:sldId id="6091" r:id="rId22"/>
    <p:sldId id="6132" r:id="rId23"/>
    <p:sldId id="6133" r:id="rId24"/>
    <p:sldId id="6142" r:id="rId25"/>
    <p:sldId id="6136" r:id="rId26"/>
    <p:sldId id="6106" r:id="rId27"/>
    <p:sldId id="6134" r:id="rId28"/>
  </p:sldIdLst>
  <p:sldSz cx="6858000" cy="9906000" type="A4"/>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Ⅰ.　交付申請" id="{1158049E-04B1-410A-8D4E-A72FAEAC0745}">
          <p14:sldIdLst>
            <p14:sldId id="256"/>
            <p14:sldId id="6135"/>
            <p14:sldId id="6053"/>
            <p14:sldId id="6029"/>
            <p14:sldId id="5486"/>
            <p14:sldId id="6036"/>
            <p14:sldId id="6037"/>
            <p14:sldId id="6042"/>
            <p14:sldId id="6054"/>
            <p14:sldId id="6140"/>
            <p14:sldId id="6055"/>
          </p14:sldIdLst>
        </p14:section>
        <p14:section name="Ⅱ.　実績報告" id="{9E40B1A5-D6CE-41C8-8305-A388C1CE283F}">
          <p14:sldIdLst>
            <p14:sldId id="6144"/>
            <p14:sldId id="6129"/>
            <p14:sldId id="6127"/>
            <p14:sldId id="6107"/>
            <p14:sldId id="6128"/>
            <p14:sldId id="6145"/>
            <p14:sldId id="6091"/>
            <p14:sldId id="6132"/>
            <p14:sldId id="6133"/>
            <p14:sldId id="6142"/>
            <p14:sldId id="6136"/>
            <p14:sldId id="6106"/>
            <p14:sldId id="6134"/>
          </p14:sldIdLst>
        </p14:section>
      </p14:sectionLst>
    </p:ext>
    <p:ext uri="{EFAFB233-063F-42B5-8137-9DF3F51BA10A}">
      <p15:sldGuideLst xmlns:p15="http://schemas.microsoft.com/office/powerpoint/2012/main">
        <p15:guide id="1" orient="horz" pos="3165" userDrawn="1">
          <p15:clr>
            <a:srgbClr val="A4A3A4"/>
          </p15:clr>
        </p15:guide>
        <p15:guide id="2" pos="2160" userDrawn="1">
          <p15:clr>
            <a:srgbClr val="A4A3A4"/>
          </p15:clr>
        </p15:guide>
        <p15:guide id="5" orient="horz" pos="6023" userDrawn="1">
          <p15:clr>
            <a:srgbClr val="A4A3A4"/>
          </p15:clr>
        </p15:guide>
        <p15:guide id="6" pos="550" userDrawn="1">
          <p15:clr>
            <a:srgbClr val="A4A3A4"/>
          </p15:clr>
        </p15:guide>
        <p15:guide id="8" pos="3770" userDrawn="1">
          <p15:clr>
            <a:srgbClr val="A4A3A4"/>
          </p15:clr>
        </p15:guide>
        <p15:guide id="10" pos="346" userDrawn="1">
          <p15:clr>
            <a:srgbClr val="A4A3A4"/>
          </p15:clr>
        </p15:guide>
        <p15:guide id="11" pos="3974" userDrawn="1">
          <p15:clr>
            <a:srgbClr val="A4A3A4"/>
          </p15:clr>
        </p15:guide>
        <p15:guide id="12" orient="horz" pos="11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999"/>
    <a:srgbClr val="0000FF"/>
    <a:srgbClr val="DAEBF4"/>
    <a:srgbClr val="B7B5BD"/>
    <a:srgbClr val="F3A9B0"/>
    <a:srgbClr val="04859E"/>
    <a:srgbClr val="F4C0A8"/>
    <a:srgbClr val="A4F6F8"/>
    <a:srgbClr val="F2CCC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4667" autoAdjust="0"/>
  </p:normalViewPr>
  <p:slideViewPr>
    <p:cSldViewPr snapToGrid="0">
      <p:cViewPr varScale="1">
        <p:scale>
          <a:sx n="67" d="100"/>
          <a:sy n="67" d="100"/>
        </p:scale>
        <p:origin x="3528" y="288"/>
      </p:cViewPr>
      <p:guideLst>
        <p:guide orient="horz" pos="3165"/>
        <p:guide pos="2160"/>
        <p:guide orient="horz" pos="6023"/>
        <p:guide pos="550"/>
        <p:guide pos="3770"/>
        <p:guide pos="346"/>
        <p:guide pos="3974"/>
        <p:guide orient="horz" pos="11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4283" cy="498295"/>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6" y="0"/>
            <a:ext cx="2944283" cy="498295"/>
          </a:xfrm>
          <a:prstGeom prst="rect">
            <a:avLst/>
          </a:prstGeom>
        </p:spPr>
        <p:txBody>
          <a:bodyPr vert="horz" lIns="91435" tIns="45718" rIns="91435" bIns="45718" rtlCol="0"/>
          <a:lstStyle>
            <a:lvl1pPr algn="r">
              <a:defRPr sz="1200"/>
            </a:lvl1pPr>
          </a:lstStyle>
          <a:p>
            <a:fld id="{A5A1D930-7FA0-4323-AA8E-BE14695018AC}" type="datetimeFigureOut">
              <a:rPr kumimoji="1" lang="ja-JP" altLang="en-US" smtClean="0"/>
              <a:t>2025/10/17</a:t>
            </a:fld>
            <a:endParaRPr kumimoji="1" lang="ja-JP" altLang="en-US"/>
          </a:p>
        </p:txBody>
      </p:sp>
      <p:sp>
        <p:nvSpPr>
          <p:cNvPr id="4" name="スライド イメージ プレースホルダー 3"/>
          <p:cNvSpPr>
            <a:spLocks noGrp="1" noRot="1" noChangeAspect="1"/>
          </p:cNvSpPr>
          <p:nvPr>
            <p:ph type="sldImg" idx="2"/>
          </p:nvPr>
        </p:nvSpPr>
        <p:spPr>
          <a:xfrm>
            <a:off x="2236788" y="1241425"/>
            <a:ext cx="2320925" cy="3351213"/>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9451" y="4779487"/>
            <a:ext cx="5435600" cy="3910489"/>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3107"/>
            <a:ext cx="2944283" cy="498294"/>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6" y="9433107"/>
            <a:ext cx="2944283" cy="498294"/>
          </a:xfrm>
          <a:prstGeom prst="rect">
            <a:avLst/>
          </a:prstGeom>
        </p:spPr>
        <p:txBody>
          <a:bodyPr vert="horz" lIns="91435" tIns="45718" rIns="91435" bIns="45718" rtlCol="0" anchor="b"/>
          <a:lstStyle>
            <a:lvl1pPr algn="r">
              <a:defRPr sz="1200"/>
            </a:lvl1pPr>
          </a:lstStyle>
          <a:p>
            <a:fld id="{E15273AA-7AF8-422C-923E-D168867E94D3}" type="slidenum">
              <a:rPr kumimoji="1" lang="ja-JP" altLang="en-US" smtClean="0"/>
              <a:t>‹#›</a:t>
            </a:fld>
            <a:endParaRPr kumimoji="1" lang="ja-JP" altLang="en-US"/>
          </a:p>
        </p:txBody>
      </p:sp>
    </p:spTree>
    <p:extLst>
      <p:ext uri="{BB962C8B-B14F-4D97-AF65-F5344CB8AC3E}">
        <p14:creationId xmlns:p14="http://schemas.microsoft.com/office/powerpoint/2010/main" val="4003994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480" y="4402661"/>
            <a:ext cx="5483838" cy="3602177"/>
          </a:xfrm>
          <a:prstGeom prst="rect">
            <a:avLst/>
          </a:prstGeom>
        </p:spPr>
        <p:txBody>
          <a:bodyPr spcFirstLastPara="1" wrap="square" lIns="91420" tIns="45698" rIns="91420" bIns="45698" anchor="t" anchorCtr="0">
            <a:noAutofit/>
          </a:bodyPr>
          <a:lstStyle/>
          <a:p>
            <a:endParaRPr/>
          </a:p>
        </p:txBody>
      </p:sp>
      <p:sp>
        <p:nvSpPr>
          <p:cNvPr id="86" name="Google Shape;86;p1:notes"/>
          <p:cNvSpPr>
            <a:spLocks noGrp="1" noRot="1" noChangeAspect="1"/>
          </p:cNvSpPr>
          <p:nvPr>
            <p:ph type="sldImg" idx="2"/>
          </p:nvPr>
        </p:nvSpPr>
        <p:spPr>
          <a:xfrm>
            <a:off x="2359025" y="1144588"/>
            <a:ext cx="21351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0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9B675D0-8C1D-4360-9C52-6E22D4C1FD1E}" type="datetime1">
              <a:rPr kumimoji="1" lang="ja-JP" altLang="en-US" smtClean="0"/>
              <a:t>2025/10/17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24498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D03B9-C2EC-410E-BE9E-3AB9FDC960F2}" type="datetime1">
              <a:rPr kumimoji="1" lang="ja-JP" altLang="en-US" smtClean="0"/>
              <a:t>2025/10/17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8" name="スライド番号プレースホルダ 3">
            <a:extLst>
              <a:ext uri="{FF2B5EF4-FFF2-40B4-BE49-F238E27FC236}">
                <a16:creationId xmlns:a16="http://schemas.microsoft.com/office/drawing/2014/main" id="{9DCB86B5-D97F-43C6-957D-5BF931D2CF9A}"/>
              </a:ext>
            </a:extLst>
          </p:cNvPr>
          <p:cNvSpPr txBox="1">
            <a:spLocks noGrp="1"/>
          </p:cNvSpPr>
          <p:nvPr userDrawn="1"/>
        </p:nvSpPr>
        <p:spPr bwMode="auto">
          <a:xfrm>
            <a:off x="6632210" y="9731189"/>
            <a:ext cx="157095" cy="153888"/>
          </a:xfrm>
          <a:prstGeom prst="rect">
            <a:avLst/>
          </a:prstGeom>
          <a:noFill/>
          <a:ln w="12700">
            <a:noFill/>
            <a:miter lim="800000"/>
            <a:headEnd/>
            <a:tailEnd/>
          </a:ln>
        </p:spPr>
        <p:txBody>
          <a:bodyPr wrap="none" lIns="0" tIns="0" rIns="0" bIns="0" anchor="ctr" anchorCtr="0">
            <a:spAutoFit/>
          </a:bodyPr>
          <a:lstStyle/>
          <a:p>
            <a:pPr algn="ctr" eaLnBrk="0" hangingPunct="0">
              <a:defRPr/>
            </a:pPr>
            <a:fld id="{F4AC64FF-0716-4E15-BA8B-283461CAB2A2}" type="slidenum">
              <a:rPr kumimoji="0" lang="en-US" altLang="ja-JP" sz="1000" i="0" smtClean="0">
                <a:latin typeface="Arial" panose="020B0604020202020204" pitchFamily="34" charset="0"/>
                <a:ea typeface="Arial Unicode MS" panose="020B0604020202020204" pitchFamily="50" charset="-128"/>
                <a:cs typeface="Arial" panose="020B0604020202020204" pitchFamily="34" charset="0"/>
              </a:rPr>
              <a:pPr algn="ctr" eaLnBrk="0" hangingPunct="0">
                <a:defRPr/>
              </a:pPr>
              <a:t>‹#›</a:t>
            </a:fld>
            <a:endParaRPr kumimoji="0" lang="en-US" altLang="ja-JP" sz="1000" i="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43786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8600" y="333915"/>
            <a:ext cx="6438900" cy="456314"/>
          </a:xfrm>
        </p:spPr>
        <p:txBody>
          <a:bodyPr anchor="b">
            <a:noAutofit/>
          </a:bodyPr>
          <a:lstStyle>
            <a:lvl1pPr algn="l">
              <a:defRPr sz="1400" b="1">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a:p>
        </p:txBody>
      </p:sp>
      <p:cxnSp>
        <p:nvCxnSpPr>
          <p:cNvPr id="7" name="直線コネクタ 6">
            <a:extLst>
              <a:ext uri="{FF2B5EF4-FFF2-40B4-BE49-F238E27FC236}">
                <a16:creationId xmlns:a16="http://schemas.microsoft.com/office/drawing/2014/main" id="{9ED11126-6CA7-4552-A004-DBB5EDBFD232}"/>
              </a:ext>
            </a:extLst>
          </p:cNvPr>
          <p:cNvCxnSpPr>
            <a:cxnSpLocks/>
          </p:cNvCxnSpPr>
          <p:nvPr userDrawn="1"/>
        </p:nvCxnSpPr>
        <p:spPr>
          <a:xfrm>
            <a:off x="0" y="829676"/>
            <a:ext cx="68580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11A6688A-3D35-4564-A0AA-C51CD24D593A}"/>
              </a:ext>
            </a:extLst>
          </p:cNvPr>
          <p:cNvSpPr>
            <a:spLocks noGrp="1"/>
          </p:cNvSpPr>
          <p:nvPr>
            <p:ph idx="1"/>
          </p:nvPr>
        </p:nvSpPr>
        <p:spPr>
          <a:xfrm>
            <a:off x="228600" y="905874"/>
            <a:ext cx="6438901" cy="263139"/>
          </a:xfrm>
          <a:prstGeom prst="rect">
            <a:avLst/>
          </a:prstGeom>
        </p:spPr>
        <p:txBody>
          <a:bodyPr wrap="square" lIns="91429" tIns="45715" rIns="91429" bIns="45715" anchor="t">
            <a:spAutoFit/>
          </a:bodyPr>
          <a:lstStyle>
            <a:lvl1pPr marL="0" indent="0">
              <a:buNone/>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endParaRPr kumimoji="1" lang="ja-JP" altLang="en-US"/>
          </a:p>
        </p:txBody>
      </p:sp>
      <p:sp>
        <p:nvSpPr>
          <p:cNvPr id="10" name="スライド番号プレースホルダ 3">
            <a:extLst>
              <a:ext uri="{FF2B5EF4-FFF2-40B4-BE49-F238E27FC236}">
                <a16:creationId xmlns:a16="http://schemas.microsoft.com/office/drawing/2014/main" id="{7126636A-FC6C-4511-A075-1C6FE2A77C33}"/>
              </a:ext>
            </a:extLst>
          </p:cNvPr>
          <p:cNvSpPr txBox="1">
            <a:spLocks noGrp="1"/>
          </p:cNvSpPr>
          <p:nvPr userDrawn="1"/>
        </p:nvSpPr>
        <p:spPr bwMode="auto">
          <a:xfrm>
            <a:off x="6632210" y="9731189"/>
            <a:ext cx="157095" cy="153888"/>
          </a:xfrm>
          <a:prstGeom prst="rect">
            <a:avLst/>
          </a:prstGeom>
          <a:noFill/>
          <a:ln w="12700">
            <a:noFill/>
            <a:miter lim="800000"/>
            <a:headEnd/>
            <a:tailEnd/>
          </a:ln>
        </p:spPr>
        <p:txBody>
          <a:bodyPr wrap="none" lIns="0" tIns="0" rIns="0" bIns="0" anchor="ctr" anchorCtr="0">
            <a:spAutoFit/>
          </a:bodyPr>
          <a:lstStyle/>
          <a:p>
            <a:pPr algn="ctr" eaLnBrk="0" hangingPunct="0">
              <a:defRPr/>
            </a:pPr>
            <a:fld id="{F4AC64FF-0716-4E15-BA8B-283461CAB2A2}" type="slidenum">
              <a:rPr kumimoji="0" lang="en-US" altLang="ja-JP" sz="1000" i="0" smtClean="0">
                <a:latin typeface="Arial" panose="020B0604020202020204" pitchFamily="34" charset="0"/>
                <a:ea typeface="Arial Unicode MS" panose="020B0604020202020204" pitchFamily="50" charset="-128"/>
                <a:cs typeface="Arial" panose="020B0604020202020204" pitchFamily="34" charset="0"/>
              </a:rPr>
              <a:pPr algn="ctr" eaLnBrk="0" hangingPunct="0">
                <a:defRPr/>
              </a:pPr>
              <a:t>‹#›</a:t>
            </a:fld>
            <a:endParaRPr kumimoji="0" lang="en-US" altLang="ja-JP" sz="1000" i="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295562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8600" y="333915"/>
            <a:ext cx="6438900" cy="456314"/>
          </a:xfrm>
        </p:spPr>
        <p:txBody>
          <a:bodyPr anchor="b">
            <a:noAutofit/>
          </a:bodyPr>
          <a:lstStyle>
            <a:lvl1pPr algn="l">
              <a:defRPr sz="1400" b="1">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cxnSp>
        <p:nvCxnSpPr>
          <p:cNvPr id="7" name="直線コネクタ 6">
            <a:extLst>
              <a:ext uri="{FF2B5EF4-FFF2-40B4-BE49-F238E27FC236}">
                <a16:creationId xmlns:a16="http://schemas.microsoft.com/office/drawing/2014/main" id="{9ED11126-6CA7-4552-A004-DBB5EDBFD232}"/>
              </a:ext>
            </a:extLst>
          </p:cNvPr>
          <p:cNvCxnSpPr>
            <a:cxnSpLocks/>
          </p:cNvCxnSpPr>
          <p:nvPr userDrawn="1"/>
        </p:nvCxnSpPr>
        <p:spPr>
          <a:xfrm>
            <a:off x="0" y="829676"/>
            <a:ext cx="68580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11A6688A-3D35-4564-A0AA-C51CD24D593A}"/>
              </a:ext>
            </a:extLst>
          </p:cNvPr>
          <p:cNvSpPr>
            <a:spLocks noGrp="1"/>
          </p:cNvSpPr>
          <p:nvPr>
            <p:ph idx="1"/>
          </p:nvPr>
        </p:nvSpPr>
        <p:spPr>
          <a:xfrm>
            <a:off x="228600" y="905874"/>
            <a:ext cx="6438901" cy="258522"/>
          </a:xfrm>
          <a:prstGeom prst="rect">
            <a:avLst/>
          </a:prstGeom>
        </p:spPr>
        <p:txBody>
          <a:bodyPr wrap="square" lIns="91429" tIns="45715" rIns="91429" bIns="45715" anchor="t">
            <a:spAutoFit/>
          </a:bodyPr>
          <a:lstStyle>
            <a:lvl1pPr marL="0" indent="0">
              <a:buNone/>
              <a:defRPr sz="1200" b="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endParaRPr kumimoji="1" lang="ja-JP" altLang="en-US"/>
          </a:p>
        </p:txBody>
      </p:sp>
      <p:sp>
        <p:nvSpPr>
          <p:cNvPr id="8" name="スライド番号プレースホルダ 3">
            <a:extLst>
              <a:ext uri="{FF2B5EF4-FFF2-40B4-BE49-F238E27FC236}">
                <a16:creationId xmlns:a16="http://schemas.microsoft.com/office/drawing/2014/main" id="{91F76D71-6156-4255-8D8E-8D7379C8404E}"/>
              </a:ext>
            </a:extLst>
          </p:cNvPr>
          <p:cNvSpPr txBox="1">
            <a:spLocks noGrp="1"/>
          </p:cNvSpPr>
          <p:nvPr userDrawn="1"/>
        </p:nvSpPr>
        <p:spPr bwMode="auto">
          <a:xfrm>
            <a:off x="6632210" y="9731189"/>
            <a:ext cx="157095" cy="153888"/>
          </a:xfrm>
          <a:prstGeom prst="rect">
            <a:avLst/>
          </a:prstGeom>
          <a:noFill/>
          <a:ln w="12700">
            <a:noFill/>
            <a:miter lim="800000"/>
            <a:headEnd/>
            <a:tailEnd/>
          </a:ln>
        </p:spPr>
        <p:txBody>
          <a:bodyPr wrap="none" lIns="0" tIns="0" rIns="0" bIns="0" anchor="ctr" anchorCtr="0">
            <a:spAutoFit/>
          </a:bodyPr>
          <a:lstStyle/>
          <a:p>
            <a:pPr algn="ctr" eaLnBrk="0" hangingPunct="0">
              <a:defRPr/>
            </a:pPr>
            <a:fld id="{F4AC64FF-0716-4E15-BA8B-283461CAB2A2}" type="slidenum">
              <a:rPr kumimoji="0" lang="en-US" altLang="ja-JP" sz="1000" i="0" smtClean="0">
                <a:latin typeface="Arial" panose="020B0604020202020204" pitchFamily="34" charset="0"/>
                <a:ea typeface="Arial Unicode MS" panose="020B0604020202020204" pitchFamily="50" charset="-128"/>
                <a:cs typeface="Arial" panose="020B0604020202020204" pitchFamily="34" charset="0"/>
              </a:rPr>
              <a:pPr algn="ctr" eaLnBrk="0" hangingPunct="0">
                <a:defRPr/>
              </a:pPr>
              <a:t>‹#›</a:t>
            </a:fld>
            <a:endParaRPr kumimoji="0" lang="en-US" altLang="ja-JP" sz="1000" i="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4024520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0EC85A4-9623-41A9-9755-4B99A7DA8724}" type="datetime1">
              <a:rPr kumimoji="1" lang="ja-JP" altLang="en-US" smtClean="0"/>
              <a:t>2025/10/17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30163793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2" r:id="rId3"/>
    <p:sldLayoutId id="2147483679" r:id="rId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9.xml"/><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9.xml"/><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9.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png"/><Relationship Id="rId7" Type="http://schemas.openxmlformats.org/officeDocument/2006/relationships/image" Target="../media/image4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Google Shape;89;p13">
            <a:extLst>
              <a:ext uri="{FF2B5EF4-FFF2-40B4-BE49-F238E27FC236}">
                <a16:creationId xmlns:a16="http://schemas.microsoft.com/office/drawing/2014/main" id="{1DE66301-EE87-4937-B46F-4D6221642373}"/>
              </a:ext>
            </a:extLst>
          </p:cNvPr>
          <p:cNvSpPr/>
          <p:nvPr/>
        </p:nvSpPr>
        <p:spPr>
          <a:xfrm>
            <a:off x="216568" y="2625215"/>
            <a:ext cx="6515099" cy="3578942"/>
          </a:xfrm>
          <a:prstGeom prst="rect">
            <a:avLst/>
          </a:prstGeom>
          <a:noFill/>
          <a:ln>
            <a:noFill/>
          </a:ln>
        </p:spPr>
        <p:txBody>
          <a:bodyPr spcFirstLastPara="1" wrap="square" lIns="91425" tIns="45700" rIns="91425" bIns="45700" anchor="t" anchorCtr="0">
            <a:noAutofit/>
          </a:bodyPr>
          <a:lstStyle/>
          <a:p>
            <a:pPr algn="ctr"/>
            <a:r>
              <a:rPr lang="ja-JP" altLang="en-US" sz="2200" dirty="0">
                <a:latin typeface="Meiryo UI" panose="020B0604030504040204" pitchFamily="50" charset="-128"/>
                <a:ea typeface="Meiryo UI" panose="020B0604030504040204" pitchFamily="50" charset="-128"/>
              </a:rPr>
              <a:t>令和</a:t>
            </a:r>
            <a:r>
              <a:rPr lang="en-US" altLang="ja-JP" sz="2200" dirty="0">
                <a:latin typeface="Meiryo UI" panose="020B0604030504040204" pitchFamily="50" charset="-128"/>
                <a:ea typeface="Meiryo UI" panose="020B0604030504040204" pitchFamily="50" charset="-128"/>
              </a:rPr>
              <a:t>7</a:t>
            </a:r>
            <a:r>
              <a:rPr lang="ja-JP" altLang="en-US" sz="2200" dirty="0">
                <a:latin typeface="Meiryo UI" panose="020B0604030504040204" pitchFamily="50" charset="-128"/>
                <a:ea typeface="Meiryo UI" panose="020B0604030504040204" pitchFamily="50" charset="-128"/>
              </a:rPr>
              <a:t>年度</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幼児教育の質の向上のための</a:t>
            </a:r>
            <a:r>
              <a:rPr lang="en-US" altLang="ja-JP" sz="2200" dirty="0">
                <a:latin typeface="Meiryo UI" panose="020B0604030504040204" pitchFamily="50" charset="-128"/>
                <a:ea typeface="Meiryo UI" panose="020B0604030504040204" pitchFamily="50" charset="-128"/>
              </a:rPr>
              <a:t>ICT</a:t>
            </a:r>
            <a:r>
              <a:rPr lang="ja-JP" altLang="en-US" sz="2200" dirty="0">
                <a:latin typeface="Meiryo UI" panose="020B0604030504040204" pitchFamily="50" charset="-128"/>
                <a:ea typeface="Meiryo UI" panose="020B0604030504040204" pitchFamily="50" charset="-128"/>
              </a:rPr>
              <a:t>化支援事業補助</a:t>
            </a:r>
            <a:r>
              <a:rPr lang="en-US" altLang="ja-JP" sz="2400" dirty="0">
                <a:latin typeface="Meiryo UI" panose="020B0604030504040204" pitchFamily="50" charset="-128"/>
                <a:ea typeface="Meiryo UI" panose="020B0604030504040204" pitchFamily="50" charset="-128"/>
              </a:rPr>
              <a:t>】</a:t>
            </a:r>
            <a:br>
              <a:rPr lang="en-US" altLang="ja-JP" sz="2400" dirty="0">
                <a:latin typeface="Meiryo UI" panose="020B0604030504040204" pitchFamily="50" charset="-128"/>
                <a:ea typeface="Meiryo UI" panose="020B0604030504040204" pitchFamily="50" charset="-128"/>
              </a:rPr>
            </a:br>
            <a:r>
              <a:rPr lang="ja-JP" altLang="en-US" sz="2200" dirty="0">
                <a:solidFill>
                  <a:sysClr val="windowText" lastClr="000000"/>
                </a:solidFill>
                <a:latin typeface="Meiryo UI" panose="020B0604030504040204" pitchFamily="50" charset="-128"/>
                <a:ea typeface="Meiryo UI" panose="020B0604030504040204" pitchFamily="50" charset="-128"/>
              </a:rPr>
              <a:t>電子申請マニュアル</a:t>
            </a:r>
            <a:br>
              <a:rPr lang="en-US" altLang="ja-JP" sz="2400" dirty="0">
                <a:solidFill>
                  <a:sysClr val="windowText" lastClr="000000"/>
                </a:solidFill>
                <a:latin typeface="Meiryo UI" panose="020B0604030504040204" pitchFamily="50" charset="-128"/>
                <a:ea typeface="Meiryo UI" panose="020B0604030504040204" pitchFamily="50" charset="-128"/>
              </a:rPr>
            </a:br>
            <a:br>
              <a:rPr lang="en-US" altLang="ja-JP" sz="2400" dirty="0">
                <a:solidFill>
                  <a:sysClr val="windowText" lastClr="000000"/>
                </a:solidFill>
                <a:latin typeface="Meiryo UI" panose="020B0604030504040204" pitchFamily="50" charset="-128"/>
                <a:ea typeface="Meiryo UI" panose="020B0604030504040204" pitchFamily="50" charset="-128"/>
              </a:rPr>
            </a:br>
            <a:br>
              <a:rPr lang="en-US" altLang="ja-JP" sz="2400" dirty="0">
                <a:solidFill>
                  <a:sysClr val="windowText" lastClr="000000"/>
                </a:solidFill>
                <a:latin typeface="Meiryo UI" panose="020B0604030504040204" pitchFamily="50" charset="-128"/>
                <a:ea typeface="Meiryo UI" panose="020B0604030504040204" pitchFamily="50" charset="-128"/>
              </a:rPr>
            </a:br>
            <a:br>
              <a:rPr lang="en-US" altLang="ja-JP" sz="2400" dirty="0">
                <a:solidFill>
                  <a:sysClr val="windowText" lastClr="000000"/>
                </a:solidFill>
                <a:latin typeface="Meiryo UI" panose="020B0604030504040204" pitchFamily="50" charset="-128"/>
                <a:ea typeface="Meiryo UI" panose="020B0604030504040204" pitchFamily="50" charset="-128"/>
              </a:rPr>
            </a:br>
            <a:r>
              <a:rPr lang="ja-JP" altLang="en-US" sz="2400" dirty="0">
                <a:solidFill>
                  <a:sysClr val="windowText" lastClr="000000"/>
                </a:solidFill>
                <a:latin typeface="Meiryo UI" panose="020B0604030504040204" pitchFamily="50" charset="-128"/>
                <a:ea typeface="Meiryo UI" panose="020B0604030504040204" pitchFamily="50" charset="-128"/>
              </a:rPr>
              <a:t>～申請～</a:t>
            </a: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lvl="0" algn="ctr"/>
            <a:endParaRPr lang="zh-TW" altLang="en-US" sz="2000" dirty="0">
              <a:solidFill>
                <a:schemeClr val="dk1"/>
              </a:solidFill>
              <a:latin typeface="メイリオ" panose="020B0604030504040204" pitchFamily="50" charset="-128"/>
              <a:ea typeface="メイリオ" panose="020B0604030504040204" pitchFamily="50" charset="-128"/>
              <a:cs typeface="Arial"/>
              <a:sym typeface="Arial"/>
            </a:endParaRPr>
          </a:p>
          <a:p>
            <a:pPr lvl="0" algn="ctr"/>
            <a:r>
              <a:rPr lang="ja-JP" altLang="en-US" sz="2000" dirty="0">
                <a:solidFill>
                  <a:schemeClr val="dk1"/>
                </a:solidFill>
                <a:latin typeface="メイリオ" panose="020B0604030504040204" pitchFamily="50" charset="-128"/>
                <a:ea typeface="メイリオ" panose="020B0604030504040204" pitchFamily="50" charset="-128"/>
                <a:cs typeface="Arial"/>
                <a:sym typeface="Arial"/>
              </a:rPr>
              <a:t>東京都生活文化局</a:t>
            </a:r>
            <a:r>
              <a:rPr lang="zh-CN" altLang="en-US" sz="2000" dirty="0">
                <a:solidFill>
                  <a:schemeClr val="dk1"/>
                </a:solidFill>
                <a:latin typeface="メイリオ" panose="020B0604030504040204" pitchFamily="50" charset="-128"/>
                <a:ea typeface="メイリオ" panose="020B0604030504040204" pitchFamily="50" charset="-128"/>
                <a:cs typeface="Arial"/>
                <a:sym typeface="Arial"/>
              </a:rPr>
              <a:t>私学部私学振興課</a:t>
            </a:r>
            <a:r>
              <a:rPr lang="ja-JP" altLang="en-US" sz="2000" dirty="0">
                <a:solidFill>
                  <a:schemeClr val="dk1"/>
                </a:solidFill>
                <a:latin typeface="メイリオ" panose="020B0604030504040204" pitchFamily="50" charset="-128"/>
                <a:ea typeface="メイリオ" panose="020B0604030504040204" pitchFamily="50" charset="-128"/>
                <a:cs typeface="Arial"/>
                <a:sym typeface="Arial"/>
              </a:rPr>
              <a:t> </a:t>
            </a:r>
            <a:r>
              <a:rPr lang="zh-CN" altLang="en-US" sz="2000" dirty="0">
                <a:solidFill>
                  <a:schemeClr val="dk1"/>
                </a:solidFill>
                <a:latin typeface="メイリオ" panose="020B0604030504040204" pitchFamily="50" charset="-128"/>
                <a:ea typeface="メイリオ" panose="020B0604030504040204" pitchFamily="50" charset="-128"/>
                <a:cs typeface="Arial"/>
                <a:sym typeface="Arial"/>
              </a:rPr>
              <a:t>助成担当</a:t>
            </a:r>
            <a:endParaRPr lang="zh-TW" altLang="en-US" sz="2000" dirty="0">
              <a:solidFill>
                <a:schemeClr val="dk1"/>
              </a:solidFill>
              <a:latin typeface="メイリオ" panose="020B0604030504040204" pitchFamily="50" charset="-128"/>
              <a:ea typeface="メイリオ" panose="020B0604030504040204" pitchFamily="50" charset="-128"/>
              <a:cs typeface="Arial"/>
              <a:sym typeface="Arial"/>
            </a:endParaRPr>
          </a:p>
        </p:txBody>
      </p:sp>
      <p:pic>
        <p:nvPicPr>
          <p:cNvPr id="2" name="図 1">
            <a:extLst>
              <a:ext uri="{FF2B5EF4-FFF2-40B4-BE49-F238E27FC236}">
                <a16:creationId xmlns:a16="http://schemas.microsoft.com/office/drawing/2014/main" id="{09FA7258-E7A2-4A27-AA41-D928F5F0E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026" y="5776777"/>
            <a:ext cx="1619369" cy="508767"/>
          </a:xfrm>
          <a:prstGeom prst="rect">
            <a:avLst/>
          </a:prstGeom>
        </p:spPr>
      </p:pic>
      <p:sp>
        <p:nvSpPr>
          <p:cNvPr id="3" name="四角形: 角を丸くする 2">
            <a:extLst>
              <a:ext uri="{FF2B5EF4-FFF2-40B4-BE49-F238E27FC236}">
                <a16:creationId xmlns:a16="http://schemas.microsoft.com/office/drawing/2014/main" id="{A2BE338E-142F-4AD5-8DC9-3177C1AFC3D4}"/>
              </a:ext>
            </a:extLst>
          </p:cNvPr>
          <p:cNvSpPr/>
          <p:nvPr/>
        </p:nvSpPr>
        <p:spPr>
          <a:xfrm>
            <a:off x="2214444" y="6366932"/>
            <a:ext cx="2404533" cy="33866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事業者サイト</a:t>
            </a:r>
          </a:p>
        </p:txBody>
      </p:sp>
    </p:spTree>
    <p:extLst>
      <p:ext uri="{BB962C8B-B14F-4D97-AF65-F5344CB8AC3E}">
        <p14:creationId xmlns:p14="http://schemas.microsoft.com/office/powerpoint/2010/main" val="392009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8595316-94E8-F368-C64A-D413976E2ADC}"/>
              </a:ext>
            </a:extLst>
          </p:cNvPr>
          <p:cNvPicPr>
            <a:picLocks noChangeAspect="1"/>
          </p:cNvPicPr>
          <p:nvPr/>
        </p:nvPicPr>
        <p:blipFill>
          <a:blip r:embed="rId2"/>
          <a:stretch>
            <a:fillRect/>
          </a:stretch>
        </p:blipFill>
        <p:spPr>
          <a:xfrm>
            <a:off x="199480" y="6172006"/>
            <a:ext cx="6295449" cy="450681"/>
          </a:xfrm>
          <a:prstGeom prst="rect">
            <a:avLst/>
          </a:prstGeom>
        </p:spPr>
      </p:pic>
      <p:pic>
        <p:nvPicPr>
          <p:cNvPr id="11" name="図 10">
            <a:extLst>
              <a:ext uri="{FF2B5EF4-FFF2-40B4-BE49-F238E27FC236}">
                <a16:creationId xmlns:a16="http://schemas.microsoft.com/office/drawing/2014/main" id="{037CF39F-9AC1-3505-5939-697DC261B3DD}"/>
              </a:ext>
            </a:extLst>
          </p:cNvPr>
          <p:cNvPicPr>
            <a:picLocks noChangeAspect="1"/>
          </p:cNvPicPr>
          <p:nvPr/>
        </p:nvPicPr>
        <p:blipFill>
          <a:blip r:embed="rId3"/>
          <a:stretch>
            <a:fillRect/>
          </a:stretch>
        </p:blipFill>
        <p:spPr>
          <a:xfrm>
            <a:off x="253246" y="3653036"/>
            <a:ext cx="6098241" cy="998963"/>
          </a:xfrm>
          <a:prstGeom prst="rect">
            <a:avLst/>
          </a:prstGeom>
        </p:spPr>
      </p:pic>
      <p:pic>
        <p:nvPicPr>
          <p:cNvPr id="6" name="図 5">
            <a:extLst>
              <a:ext uri="{FF2B5EF4-FFF2-40B4-BE49-F238E27FC236}">
                <a16:creationId xmlns:a16="http://schemas.microsoft.com/office/drawing/2014/main" id="{F62F27CA-56F2-1A33-50D1-402965983A06}"/>
              </a:ext>
            </a:extLst>
          </p:cNvPr>
          <p:cNvPicPr>
            <a:picLocks noChangeAspect="1"/>
          </p:cNvPicPr>
          <p:nvPr/>
        </p:nvPicPr>
        <p:blipFill>
          <a:blip r:embed="rId3"/>
          <a:stretch>
            <a:fillRect/>
          </a:stretch>
        </p:blipFill>
        <p:spPr>
          <a:xfrm>
            <a:off x="228600" y="2135759"/>
            <a:ext cx="6098241" cy="998963"/>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３．差戻し時の修正対応</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34" name="グループ化 33">
            <a:extLst>
              <a:ext uri="{FF2B5EF4-FFF2-40B4-BE49-F238E27FC236}">
                <a16:creationId xmlns:a16="http://schemas.microsoft.com/office/drawing/2014/main" id="{7AE0F02C-3746-250D-7B48-A5CB7E4E5BC6}"/>
              </a:ext>
            </a:extLst>
          </p:cNvPr>
          <p:cNvGrpSpPr/>
          <p:nvPr/>
        </p:nvGrpSpPr>
        <p:grpSpPr>
          <a:xfrm>
            <a:off x="477370" y="1108567"/>
            <a:ext cx="6059148" cy="527314"/>
            <a:chOff x="705969" y="995757"/>
            <a:chExt cx="6020669" cy="527314"/>
          </a:xfrm>
        </p:grpSpPr>
        <p:sp>
          <p:nvSpPr>
            <p:cNvPr id="35" name="コンテンツ プレースホルダー 4">
              <a:extLst>
                <a:ext uri="{FF2B5EF4-FFF2-40B4-BE49-F238E27FC236}">
                  <a16:creationId xmlns:a16="http://schemas.microsoft.com/office/drawing/2014/main" id="{E103E908-6B07-22B3-3688-9409AAE75660}"/>
                </a:ext>
              </a:extLst>
            </p:cNvPr>
            <p:cNvSpPr txBox="1">
              <a:spLocks/>
            </p:cNvSpPr>
            <p:nvPr/>
          </p:nvSpPr>
          <p:spPr>
            <a:xfrm>
              <a:off x="2184940" y="995757"/>
              <a:ext cx="4541698" cy="527314"/>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ファイルを修正する際は、「</a:t>
              </a:r>
              <a:r>
                <a:rPr lang="en-US" altLang="ja-JP" b="1" dirty="0"/>
                <a:t>×</a:t>
              </a:r>
              <a:r>
                <a:rPr lang="ja-JP" altLang="en-US" b="1" dirty="0"/>
                <a:t>」で一度ファイルを削除してから、</a:t>
              </a:r>
              <a:endParaRPr lang="en-US" altLang="ja-JP" b="1" dirty="0"/>
            </a:p>
            <a:p>
              <a:r>
                <a:rPr lang="ja-JP" altLang="en-US" b="1" dirty="0"/>
                <a:t>修正したファイルを再度添付し直してください。</a:t>
              </a:r>
              <a:endParaRPr lang="en-US" altLang="ja-JP" b="1" dirty="0"/>
            </a:p>
          </p:txBody>
        </p:sp>
        <p:sp>
          <p:nvSpPr>
            <p:cNvPr id="36" name="四角形: 角を丸くする 10">
              <a:extLst>
                <a:ext uri="{FF2B5EF4-FFF2-40B4-BE49-F238E27FC236}">
                  <a16:creationId xmlns:a16="http://schemas.microsoft.com/office/drawing/2014/main" id="{6E7A2395-2DEA-DD26-45AF-FF2049FB7A1C}"/>
                </a:ext>
              </a:extLst>
            </p:cNvPr>
            <p:cNvSpPr/>
            <p:nvPr/>
          </p:nvSpPr>
          <p:spPr>
            <a:xfrm>
              <a:off x="705969" y="1151236"/>
              <a:ext cx="1077434"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ファイル修正</a:t>
              </a:r>
            </a:p>
          </p:txBody>
        </p:sp>
      </p:grpSp>
      <p:sp>
        <p:nvSpPr>
          <p:cNvPr id="10" name="フローチャート: 処理 9">
            <a:extLst>
              <a:ext uri="{FF2B5EF4-FFF2-40B4-BE49-F238E27FC236}">
                <a16:creationId xmlns:a16="http://schemas.microsoft.com/office/drawing/2014/main" id="{C1DDA316-2E64-F1C5-60D7-DF0C54A7F0CA}"/>
              </a:ext>
            </a:extLst>
          </p:cNvPr>
          <p:cNvSpPr/>
          <p:nvPr/>
        </p:nvSpPr>
        <p:spPr>
          <a:xfrm>
            <a:off x="1905319" y="5797437"/>
            <a:ext cx="1932253" cy="11895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Google Shape;155;p16">
            <a:extLst>
              <a:ext uri="{FF2B5EF4-FFF2-40B4-BE49-F238E27FC236}">
                <a16:creationId xmlns:a16="http://schemas.microsoft.com/office/drawing/2014/main" id="{B511D225-E198-7853-84A3-DB86D4C7F093}"/>
              </a:ext>
            </a:extLst>
          </p:cNvPr>
          <p:cNvSpPr/>
          <p:nvPr/>
        </p:nvSpPr>
        <p:spPr>
          <a:xfrm>
            <a:off x="4922743" y="2632131"/>
            <a:ext cx="368868" cy="31939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 name="Picture 8">
            <a:extLst>
              <a:ext uri="{FF2B5EF4-FFF2-40B4-BE49-F238E27FC236}">
                <a16:creationId xmlns:a16="http://schemas.microsoft.com/office/drawing/2014/main" id="{A4025F8F-3D84-0532-32CD-FE6B8631F57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136870" y="2875674"/>
            <a:ext cx="349825" cy="465134"/>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155;p16">
            <a:extLst>
              <a:ext uri="{FF2B5EF4-FFF2-40B4-BE49-F238E27FC236}">
                <a16:creationId xmlns:a16="http://schemas.microsoft.com/office/drawing/2014/main" id="{A4C18C14-43D4-6CA7-400E-1F72EE2D5A8B}"/>
              </a:ext>
            </a:extLst>
          </p:cNvPr>
          <p:cNvSpPr/>
          <p:nvPr/>
        </p:nvSpPr>
        <p:spPr>
          <a:xfrm>
            <a:off x="5204104" y="4074417"/>
            <a:ext cx="949045" cy="46945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5" name="Picture 8">
            <a:extLst>
              <a:ext uri="{FF2B5EF4-FFF2-40B4-BE49-F238E27FC236}">
                <a16:creationId xmlns:a16="http://schemas.microsoft.com/office/drawing/2014/main" id="{8B50CEDA-F5FC-D05B-4AE9-55FCCDD5C3AF}"/>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826179" y="4395830"/>
            <a:ext cx="349825" cy="465134"/>
          </a:xfrm>
          <a:prstGeom prst="rect">
            <a:avLst/>
          </a:prstGeom>
          <a:noFill/>
          <a:extLst>
            <a:ext uri="{909E8E84-426E-40DD-AFC4-6F175D3DCCD1}">
              <a14:hiddenFill xmlns:a14="http://schemas.microsoft.com/office/drawing/2010/main">
                <a:solidFill>
                  <a:srgbClr val="FFFFFF"/>
                </a:solidFill>
              </a14:hiddenFill>
            </a:ext>
          </a:extLst>
        </p:spPr>
      </p:pic>
      <p:sp>
        <p:nvSpPr>
          <p:cNvPr id="58" name="二等辺三角形 57">
            <a:extLst>
              <a:ext uri="{FF2B5EF4-FFF2-40B4-BE49-F238E27FC236}">
                <a16:creationId xmlns:a16="http://schemas.microsoft.com/office/drawing/2014/main" id="{8DADBE83-68BA-66ED-2AB8-B80877008CAD}"/>
              </a:ext>
            </a:extLst>
          </p:cNvPr>
          <p:cNvSpPr/>
          <p:nvPr/>
        </p:nvSpPr>
        <p:spPr>
          <a:xfrm rot="10800000">
            <a:off x="2566958" y="3331822"/>
            <a:ext cx="1490326" cy="262153"/>
          </a:xfrm>
          <a:prstGeom prst="triangle">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二等辺三角形 59">
            <a:extLst>
              <a:ext uri="{FF2B5EF4-FFF2-40B4-BE49-F238E27FC236}">
                <a16:creationId xmlns:a16="http://schemas.microsoft.com/office/drawing/2014/main" id="{C530F4CD-D423-0A6F-CC30-C60C1DB439DF}"/>
              </a:ext>
            </a:extLst>
          </p:cNvPr>
          <p:cNvSpPr/>
          <p:nvPr/>
        </p:nvSpPr>
        <p:spPr>
          <a:xfrm rot="10800000">
            <a:off x="2566958" y="4750464"/>
            <a:ext cx="1490326" cy="262153"/>
          </a:xfrm>
          <a:prstGeom prst="triangle">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AB0EC22A-C883-A0E2-4E7E-AB025DB86C80}"/>
              </a:ext>
            </a:extLst>
          </p:cNvPr>
          <p:cNvSpPr txBox="1"/>
          <p:nvPr/>
        </p:nvSpPr>
        <p:spPr>
          <a:xfrm>
            <a:off x="4973895" y="2696875"/>
            <a:ext cx="281383" cy="230832"/>
          </a:xfrm>
          <a:prstGeom prst="rect">
            <a:avLst/>
          </a:prstGeom>
          <a:noFill/>
        </p:spPr>
        <p:txBody>
          <a:bodyPr wrap="square" rtlCol="0">
            <a:spAutoFit/>
          </a:bodyPr>
          <a:lstStyle/>
          <a:p>
            <a:r>
              <a:rPr kumimoji="1" lang="ja-JP" altLang="en-US" sz="900" dirty="0"/>
              <a:t>✖</a:t>
            </a:r>
          </a:p>
        </p:txBody>
      </p:sp>
      <p:sp>
        <p:nvSpPr>
          <p:cNvPr id="8" name="テキスト ボックス 7">
            <a:extLst>
              <a:ext uri="{FF2B5EF4-FFF2-40B4-BE49-F238E27FC236}">
                <a16:creationId xmlns:a16="http://schemas.microsoft.com/office/drawing/2014/main" id="{AA2D2297-ED7B-5C55-B191-0072A2394735}"/>
              </a:ext>
            </a:extLst>
          </p:cNvPr>
          <p:cNvSpPr txBox="1"/>
          <p:nvPr/>
        </p:nvSpPr>
        <p:spPr>
          <a:xfrm>
            <a:off x="817257" y="2696875"/>
            <a:ext cx="971209" cy="230832"/>
          </a:xfrm>
          <a:prstGeom prst="rect">
            <a:avLst/>
          </a:prstGeom>
          <a:solidFill>
            <a:schemeClr val="bg1"/>
          </a:solidFill>
        </p:spPr>
        <p:txBody>
          <a:bodyPr wrap="square" rtlCol="0">
            <a:spAutoFit/>
          </a:bodyPr>
          <a:lstStyle/>
          <a:p>
            <a:r>
              <a:rPr kumimoji="1" lang="ja-JP" altLang="en-US" sz="900" dirty="0"/>
              <a:t>実績報告書</a:t>
            </a:r>
            <a:r>
              <a:rPr kumimoji="1" lang="en-US" altLang="ja-JP" sz="900" dirty="0"/>
              <a:t>.doc</a:t>
            </a:r>
            <a:endParaRPr kumimoji="1" lang="ja-JP" altLang="en-US" sz="900" dirty="0"/>
          </a:p>
        </p:txBody>
      </p:sp>
      <p:sp>
        <p:nvSpPr>
          <p:cNvPr id="9" name="テキスト ボックス 8">
            <a:extLst>
              <a:ext uri="{FF2B5EF4-FFF2-40B4-BE49-F238E27FC236}">
                <a16:creationId xmlns:a16="http://schemas.microsoft.com/office/drawing/2014/main" id="{2341AEAE-4ABE-3FB3-8FCB-6526CB0A91BC}"/>
              </a:ext>
            </a:extLst>
          </p:cNvPr>
          <p:cNvSpPr txBox="1"/>
          <p:nvPr/>
        </p:nvSpPr>
        <p:spPr>
          <a:xfrm>
            <a:off x="228600" y="1884067"/>
            <a:ext cx="2171700" cy="230832"/>
          </a:xfrm>
          <a:prstGeom prst="rect">
            <a:avLst/>
          </a:prstGeom>
          <a:noFill/>
        </p:spPr>
        <p:txBody>
          <a:bodyPr wrap="square" rtlCol="0">
            <a:spAutoFit/>
          </a:bodyPr>
          <a:lstStyle/>
          <a:p>
            <a:r>
              <a:rPr lang="ja-JP" altLang="en-US" sz="900" b="1" dirty="0"/>
              <a:t>（例）誤った書類を添付してしまった</a:t>
            </a:r>
          </a:p>
        </p:txBody>
      </p:sp>
      <p:pic>
        <p:nvPicPr>
          <p:cNvPr id="14" name="図 13">
            <a:extLst>
              <a:ext uri="{FF2B5EF4-FFF2-40B4-BE49-F238E27FC236}">
                <a16:creationId xmlns:a16="http://schemas.microsoft.com/office/drawing/2014/main" id="{CDFF8F59-AF0E-B7B7-4877-8E7AEB0CFD80}"/>
              </a:ext>
            </a:extLst>
          </p:cNvPr>
          <p:cNvPicPr>
            <a:picLocks noChangeAspect="1"/>
          </p:cNvPicPr>
          <p:nvPr/>
        </p:nvPicPr>
        <p:blipFill>
          <a:blip r:embed="rId3"/>
          <a:stretch>
            <a:fillRect/>
          </a:stretch>
        </p:blipFill>
        <p:spPr>
          <a:xfrm>
            <a:off x="284616" y="5190485"/>
            <a:ext cx="6098241" cy="998963"/>
          </a:xfrm>
          <a:prstGeom prst="rect">
            <a:avLst/>
          </a:prstGeom>
        </p:spPr>
      </p:pic>
      <p:sp>
        <p:nvSpPr>
          <p:cNvPr id="15" name="テキスト ボックス 14">
            <a:extLst>
              <a:ext uri="{FF2B5EF4-FFF2-40B4-BE49-F238E27FC236}">
                <a16:creationId xmlns:a16="http://schemas.microsoft.com/office/drawing/2014/main" id="{DE946B69-AE6B-B0A9-A7DC-9B34EF16E11E}"/>
              </a:ext>
            </a:extLst>
          </p:cNvPr>
          <p:cNvSpPr txBox="1"/>
          <p:nvPr/>
        </p:nvSpPr>
        <p:spPr>
          <a:xfrm>
            <a:off x="866502" y="5746402"/>
            <a:ext cx="971209" cy="230832"/>
          </a:xfrm>
          <a:prstGeom prst="rect">
            <a:avLst/>
          </a:prstGeom>
          <a:solidFill>
            <a:schemeClr val="bg1"/>
          </a:solidFill>
        </p:spPr>
        <p:txBody>
          <a:bodyPr wrap="square" rtlCol="0">
            <a:spAutoFit/>
          </a:bodyPr>
          <a:lstStyle/>
          <a:p>
            <a:r>
              <a:rPr kumimoji="1" lang="ja-JP" altLang="en-US" sz="900" dirty="0"/>
              <a:t>交付申請書</a:t>
            </a:r>
            <a:r>
              <a:rPr kumimoji="1" lang="en-US" altLang="ja-JP" sz="900" dirty="0"/>
              <a:t>.doc</a:t>
            </a:r>
            <a:endParaRPr kumimoji="1" lang="ja-JP" altLang="en-US" sz="900" dirty="0"/>
          </a:p>
        </p:txBody>
      </p:sp>
      <p:sp>
        <p:nvSpPr>
          <p:cNvPr id="33" name="Google Shape;155;p16">
            <a:extLst>
              <a:ext uri="{FF2B5EF4-FFF2-40B4-BE49-F238E27FC236}">
                <a16:creationId xmlns:a16="http://schemas.microsoft.com/office/drawing/2014/main" id="{39C0A001-A0EE-6479-1C26-F0ECD87AC61F}"/>
              </a:ext>
            </a:extLst>
          </p:cNvPr>
          <p:cNvSpPr/>
          <p:nvPr/>
        </p:nvSpPr>
        <p:spPr>
          <a:xfrm>
            <a:off x="3430509" y="6172006"/>
            <a:ext cx="1253549" cy="339314"/>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Picture 8">
            <a:extLst>
              <a:ext uri="{FF2B5EF4-FFF2-40B4-BE49-F238E27FC236}">
                <a16:creationId xmlns:a16="http://schemas.microsoft.com/office/drawing/2014/main" id="{FFF1E74A-952A-C061-B346-3551606920A6}"/>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4577873" y="6425817"/>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31" name="吹き出し: 線 30">
            <a:extLst>
              <a:ext uri="{FF2B5EF4-FFF2-40B4-BE49-F238E27FC236}">
                <a16:creationId xmlns:a16="http://schemas.microsoft.com/office/drawing/2014/main" id="{65ACBFF7-3119-4616-E33D-BA43C6198728}"/>
              </a:ext>
            </a:extLst>
          </p:cNvPr>
          <p:cNvSpPr/>
          <p:nvPr/>
        </p:nvSpPr>
        <p:spPr>
          <a:xfrm>
            <a:off x="1490487" y="6958755"/>
            <a:ext cx="2761916" cy="903314"/>
          </a:xfrm>
          <a:prstGeom prst="borderCallout1">
            <a:avLst>
              <a:gd name="adj1" fmla="val 1265"/>
              <a:gd name="adj2" fmla="val 52165"/>
              <a:gd name="adj3" fmla="val -54175"/>
              <a:gd name="adj4" fmla="val 85657"/>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内容を修正し、再度申請する際は「申請する」を押下してください。</a:t>
            </a:r>
          </a:p>
          <a:p>
            <a:r>
              <a:rPr kumimoji="1" lang="ja-JP" altLang="en-US" sz="1100" dirty="0">
                <a:latin typeface="Meiryo UI" panose="020B0604030504040204" pitchFamily="50" charset="-128"/>
                <a:ea typeface="Meiryo UI" panose="020B0604030504040204" pitchFamily="50" charset="-128"/>
              </a:rPr>
              <a:t>まだ申請しない場合は、「一時保存する」を押下してください。</a:t>
            </a:r>
          </a:p>
        </p:txBody>
      </p:sp>
    </p:spTree>
    <p:extLst>
      <p:ext uri="{BB962C8B-B14F-4D97-AF65-F5344CB8AC3E}">
        <p14:creationId xmlns:p14="http://schemas.microsoft.com/office/powerpoint/2010/main" val="338023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1D057236-AD54-26C6-E0E3-0EC36CF5AED2}"/>
              </a:ext>
            </a:extLst>
          </p:cNvPr>
          <p:cNvSpPr/>
          <p:nvPr/>
        </p:nvSpPr>
        <p:spPr>
          <a:xfrm>
            <a:off x="1678273" y="7018705"/>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C90723F-59A9-889D-CC36-628C45397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60" y="2366095"/>
            <a:ext cx="5511201" cy="3242582"/>
          </a:xfrm>
          <a:prstGeom prst="rect">
            <a:avLst/>
          </a:prstGeom>
        </p:spPr>
      </p:pic>
      <p:pic>
        <p:nvPicPr>
          <p:cNvPr id="21" name="図 20" descr="グラフィカル ユーザー インターフェイス, テキスト&#10;&#10;AI 生成コンテンツは誤りを含む可能性があります。">
            <a:extLst>
              <a:ext uri="{FF2B5EF4-FFF2-40B4-BE49-F238E27FC236}">
                <a16:creationId xmlns:a16="http://schemas.microsoft.com/office/drawing/2014/main" id="{91700FCD-FE72-59F3-B742-5884E5FB9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05" y="6392203"/>
            <a:ext cx="5467728" cy="2787808"/>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４．審査結果の確認</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6" name="コンテンツ プレースホルダー 2">
            <a:extLst>
              <a:ext uri="{FF2B5EF4-FFF2-40B4-BE49-F238E27FC236}">
                <a16:creationId xmlns:a16="http://schemas.microsoft.com/office/drawing/2014/main" id="{4609475F-3341-853F-0664-80D72648C005}"/>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マイページから、審査結果の確認を行います。</a:t>
            </a:r>
          </a:p>
        </p:txBody>
      </p:sp>
      <p:grpSp>
        <p:nvGrpSpPr>
          <p:cNvPr id="14" name="グループ化 13">
            <a:extLst>
              <a:ext uri="{FF2B5EF4-FFF2-40B4-BE49-F238E27FC236}">
                <a16:creationId xmlns:a16="http://schemas.microsoft.com/office/drawing/2014/main" id="{BDAC4BF4-51C4-8867-4EE2-27D02A3176F2}"/>
              </a:ext>
            </a:extLst>
          </p:cNvPr>
          <p:cNvGrpSpPr/>
          <p:nvPr/>
        </p:nvGrpSpPr>
        <p:grpSpPr>
          <a:xfrm>
            <a:off x="390563" y="1359658"/>
            <a:ext cx="5645948" cy="859712"/>
            <a:chOff x="458779" y="1033422"/>
            <a:chExt cx="5610093" cy="859712"/>
          </a:xfrm>
        </p:grpSpPr>
        <p:sp>
          <p:nvSpPr>
            <p:cNvPr id="15" name="コンテンツ プレースホルダー 4">
              <a:extLst>
                <a:ext uri="{FF2B5EF4-FFF2-40B4-BE49-F238E27FC236}">
                  <a16:creationId xmlns:a16="http://schemas.microsoft.com/office/drawing/2014/main" id="{25D573CA-A012-B5A0-E503-C1BED3ED9F37}"/>
                </a:ext>
              </a:extLst>
            </p:cNvPr>
            <p:cNvSpPr txBox="1">
              <a:spLocks/>
            </p:cNvSpPr>
            <p:nvPr/>
          </p:nvSpPr>
          <p:spPr>
            <a:xfrm>
              <a:off x="1373179" y="1033422"/>
              <a:ext cx="4695693" cy="85971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en-US" altLang="ja-JP" b="1" dirty="0" err="1">
                  <a:solidFill>
                    <a:srgbClr val="FF0000"/>
                  </a:solidFill>
                </a:rPr>
                <a:t>JGrants</a:t>
              </a:r>
              <a:r>
                <a:rPr lang="ja-JP" altLang="en-US" b="1" dirty="0">
                  <a:solidFill>
                    <a:srgbClr val="FF0000"/>
                  </a:solidFill>
                </a:rPr>
                <a:t>事務局</a:t>
              </a:r>
              <a:r>
                <a:rPr lang="ja-JP" altLang="en-US" b="1" dirty="0"/>
                <a:t>より交付申請時に「担当者メールアドレス」欄に記載されたメールアドレスへ通知メールが届きます。</a:t>
              </a:r>
              <a:endParaRPr lang="en-US" altLang="ja-JP" b="1" dirty="0"/>
            </a:p>
            <a:p>
              <a:r>
                <a:rPr lang="ja-JP" altLang="en-US" b="1" dirty="0"/>
                <a:t>送信元は、</a:t>
              </a:r>
              <a:r>
                <a:rPr lang="en-US" altLang="ja-JP" b="1" dirty="0" err="1"/>
                <a:t>jGrants</a:t>
              </a:r>
              <a:r>
                <a:rPr lang="en-US" altLang="ja-JP" b="1" dirty="0"/>
                <a:t> </a:t>
              </a:r>
              <a:r>
                <a:rPr lang="ja-JP" altLang="en-US" b="1" dirty="0"/>
                <a:t>＜</a:t>
              </a:r>
              <a:r>
                <a:rPr lang="en-US" altLang="ja-JP" b="1" dirty="0"/>
                <a:t>no-reply@jgrants-portal.go.jp</a:t>
              </a:r>
              <a:r>
                <a:rPr lang="ja-JP" altLang="en-US" b="1" dirty="0"/>
                <a:t>＞となっています。</a:t>
              </a:r>
              <a:endParaRPr lang="en-US" altLang="ja-JP" b="1" dirty="0"/>
            </a:p>
          </p:txBody>
        </p:sp>
        <p:sp>
          <p:nvSpPr>
            <p:cNvPr id="16" name="四角形: 角を丸くする 10">
              <a:extLst>
                <a:ext uri="{FF2B5EF4-FFF2-40B4-BE49-F238E27FC236}">
                  <a16:creationId xmlns:a16="http://schemas.microsoft.com/office/drawing/2014/main" id="{F6D1BB51-A501-9B22-FD45-DA95DC0A39AF}"/>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はじめに</a:t>
              </a:r>
            </a:p>
          </p:txBody>
        </p:sp>
      </p:grpSp>
      <p:sp>
        <p:nvSpPr>
          <p:cNvPr id="20" name="正方形/長方形 19">
            <a:extLst>
              <a:ext uri="{FF2B5EF4-FFF2-40B4-BE49-F238E27FC236}">
                <a16:creationId xmlns:a16="http://schemas.microsoft.com/office/drawing/2014/main" id="{AAD08288-E785-0D23-91F4-691B9C290DB4}"/>
              </a:ext>
            </a:extLst>
          </p:cNvPr>
          <p:cNvSpPr/>
          <p:nvPr/>
        </p:nvSpPr>
        <p:spPr>
          <a:xfrm>
            <a:off x="1310807" y="2119893"/>
            <a:ext cx="3398930"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下記は採択通知済みの通知メール文面</a:t>
            </a:r>
          </a:p>
        </p:txBody>
      </p:sp>
      <p:grpSp>
        <p:nvGrpSpPr>
          <p:cNvPr id="7" name="Group 144">
            <a:extLst>
              <a:ext uri="{FF2B5EF4-FFF2-40B4-BE49-F238E27FC236}">
                <a16:creationId xmlns:a16="http://schemas.microsoft.com/office/drawing/2014/main" id="{4A4C3E7E-2FC6-B2F5-4F09-3A323B4219C4}"/>
              </a:ext>
            </a:extLst>
          </p:cNvPr>
          <p:cNvGrpSpPr>
            <a:grpSpLocks noChangeAspect="1"/>
          </p:cNvGrpSpPr>
          <p:nvPr/>
        </p:nvGrpSpPr>
        <p:grpSpPr bwMode="auto">
          <a:xfrm>
            <a:off x="4966689" y="2934300"/>
            <a:ext cx="404217" cy="486196"/>
            <a:chOff x="5541" y="2997"/>
            <a:chExt cx="355" cy="427"/>
          </a:xfrm>
          <a:solidFill>
            <a:schemeClr val="tx1"/>
          </a:solidFill>
        </p:grpSpPr>
        <p:sp>
          <p:nvSpPr>
            <p:cNvPr id="8" name="Freeform 145">
              <a:extLst>
                <a:ext uri="{FF2B5EF4-FFF2-40B4-BE49-F238E27FC236}">
                  <a16:creationId xmlns:a16="http://schemas.microsoft.com/office/drawing/2014/main" id="{85E11571-A6CD-ED8D-7B10-D0D66BED3234}"/>
                </a:ext>
              </a:extLst>
            </p:cNvPr>
            <p:cNvSpPr>
              <a:spLocks noEditPoints="1"/>
            </p:cNvSpPr>
            <p:nvPr/>
          </p:nvSpPr>
          <p:spPr bwMode="auto">
            <a:xfrm>
              <a:off x="5541" y="3193"/>
              <a:ext cx="355" cy="231"/>
            </a:xfrm>
            <a:custGeom>
              <a:avLst/>
              <a:gdLst>
                <a:gd name="T0" fmla="*/ 216 w 240"/>
                <a:gd name="T1" fmla="*/ 156 h 156"/>
                <a:gd name="T2" fmla="*/ 24 w 240"/>
                <a:gd name="T3" fmla="*/ 156 h 156"/>
                <a:gd name="T4" fmla="*/ 0 w 240"/>
                <a:gd name="T5" fmla="*/ 132 h 156"/>
                <a:gd name="T6" fmla="*/ 0 w 240"/>
                <a:gd name="T7" fmla="*/ 24 h 156"/>
                <a:gd name="T8" fmla="*/ 24 w 240"/>
                <a:gd name="T9" fmla="*/ 0 h 156"/>
                <a:gd name="T10" fmla="*/ 216 w 240"/>
                <a:gd name="T11" fmla="*/ 0 h 156"/>
                <a:gd name="T12" fmla="*/ 240 w 240"/>
                <a:gd name="T13" fmla="*/ 24 h 156"/>
                <a:gd name="T14" fmla="*/ 240 w 240"/>
                <a:gd name="T15" fmla="*/ 132 h 156"/>
                <a:gd name="T16" fmla="*/ 216 w 240"/>
                <a:gd name="T17" fmla="*/ 156 h 156"/>
                <a:gd name="T18" fmla="*/ 24 w 240"/>
                <a:gd name="T19" fmla="*/ 12 h 156"/>
                <a:gd name="T20" fmla="*/ 12 w 240"/>
                <a:gd name="T21" fmla="*/ 24 h 156"/>
                <a:gd name="T22" fmla="*/ 12 w 240"/>
                <a:gd name="T23" fmla="*/ 132 h 156"/>
                <a:gd name="T24" fmla="*/ 24 w 240"/>
                <a:gd name="T25" fmla="*/ 144 h 156"/>
                <a:gd name="T26" fmla="*/ 216 w 240"/>
                <a:gd name="T27" fmla="*/ 144 h 156"/>
                <a:gd name="T28" fmla="*/ 228 w 240"/>
                <a:gd name="T29" fmla="*/ 132 h 156"/>
                <a:gd name="T30" fmla="*/ 228 w 240"/>
                <a:gd name="T31" fmla="*/ 24 h 156"/>
                <a:gd name="T32" fmla="*/ 216 w 240"/>
                <a:gd name="T33" fmla="*/ 12 h 156"/>
                <a:gd name="T34" fmla="*/ 24 w 240"/>
                <a:gd name="T35"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56">
                  <a:moveTo>
                    <a:pt x="216" y="156"/>
                  </a:moveTo>
                  <a:cubicBezTo>
                    <a:pt x="24" y="156"/>
                    <a:pt x="24" y="156"/>
                    <a:pt x="24" y="156"/>
                  </a:cubicBezTo>
                  <a:cubicBezTo>
                    <a:pt x="11" y="156"/>
                    <a:pt x="0" y="146"/>
                    <a:pt x="0" y="132"/>
                  </a:cubicBezTo>
                  <a:cubicBezTo>
                    <a:pt x="0" y="24"/>
                    <a:pt x="0" y="24"/>
                    <a:pt x="0" y="24"/>
                  </a:cubicBezTo>
                  <a:cubicBezTo>
                    <a:pt x="0" y="11"/>
                    <a:pt x="11" y="0"/>
                    <a:pt x="24" y="0"/>
                  </a:cubicBezTo>
                  <a:cubicBezTo>
                    <a:pt x="216" y="0"/>
                    <a:pt x="216" y="0"/>
                    <a:pt x="216" y="0"/>
                  </a:cubicBezTo>
                  <a:cubicBezTo>
                    <a:pt x="229" y="0"/>
                    <a:pt x="240" y="11"/>
                    <a:pt x="240" y="24"/>
                  </a:cubicBezTo>
                  <a:cubicBezTo>
                    <a:pt x="240" y="132"/>
                    <a:pt x="240" y="132"/>
                    <a:pt x="240" y="132"/>
                  </a:cubicBezTo>
                  <a:cubicBezTo>
                    <a:pt x="240" y="146"/>
                    <a:pt x="229" y="156"/>
                    <a:pt x="216" y="156"/>
                  </a:cubicBezTo>
                  <a:close/>
                  <a:moveTo>
                    <a:pt x="24" y="12"/>
                  </a:moveTo>
                  <a:cubicBezTo>
                    <a:pt x="17" y="12"/>
                    <a:pt x="12" y="18"/>
                    <a:pt x="12" y="24"/>
                  </a:cubicBezTo>
                  <a:cubicBezTo>
                    <a:pt x="12" y="132"/>
                    <a:pt x="12" y="132"/>
                    <a:pt x="12" y="132"/>
                  </a:cubicBezTo>
                  <a:cubicBezTo>
                    <a:pt x="12" y="139"/>
                    <a:pt x="17" y="144"/>
                    <a:pt x="24" y="144"/>
                  </a:cubicBezTo>
                  <a:cubicBezTo>
                    <a:pt x="216" y="144"/>
                    <a:pt x="216" y="144"/>
                    <a:pt x="216" y="144"/>
                  </a:cubicBezTo>
                  <a:cubicBezTo>
                    <a:pt x="223" y="144"/>
                    <a:pt x="228" y="139"/>
                    <a:pt x="228" y="132"/>
                  </a:cubicBezTo>
                  <a:cubicBezTo>
                    <a:pt x="228" y="24"/>
                    <a:pt x="228" y="24"/>
                    <a:pt x="228" y="24"/>
                  </a:cubicBezTo>
                  <a:cubicBezTo>
                    <a:pt x="228" y="18"/>
                    <a:pt x="223" y="12"/>
                    <a:pt x="216"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9" name="Freeform 146">
              <a:extLst>
                <a:ext uri="{FF2B5EF4-FFF2-40B4-BE49-F238E27FC236}">
                  <a16:creationId xmlns:a16="http://schemas.microsoft.com/office/drawing/2014/main" id="{E87C154E-8277-4BDE-FE2A-3F275F052175}"/>
                </a:ext>
              </a:extLst>
            </p:cNvPr>
            <p:cNvSpPr>
              <a:spLocks/>
            </p:cNvSpPr>
            <p:nvPr/>
          </p:nvSpPr>
          <p:spPr bwMode="auto">
            <a:xfrm>
              <a:off x="5548" y="3202"/>
              <a:ext cx="341" cy="142"/>
            </a:xfrm>
            <a:custGeom>
              <a:avLst/>
              <a:gdLst>
                <a:gd name="T0" fmla="*/ 115 w 230"/>
                <a:gd name="T1" fmla="*/ 96 h 96"/>
                <a:gd name="T2" fmla="*/ 111 w 230"/>
                <a:gd name="T3" fmla="*/ 95 h 96"/>
                <a:gd name="T4" fmla="*/ 3 w 230"/>
                <a:gd name="T5" fmla="*/ 11 h 96"/>
                <a:gd name="T6" fmla="*/ 2 w 230"/>
                <a:gd name="T7" fmla="*/ 3 h 96"/>
                <a:gd name="T8" fmla="*/ 11 w 230"/>
                <a:gd name="T9" fmla="*/ 2 h 96"/>
                <a:gd name="T10" fmla="*/ 115 w 230"/>
                <a:gd name="T11" fmla="*/ 83 h 96"/>
                <a:gd name="T12" fmla="*/ 219 w 230"/>
                <a:gd name="T13" fmla="*/ 2 h 96"/>
                <a:gd name="T14" fmla="*/ 228 w 230"/>
                <a:gd name="T15" fmla="*/ 3 h 96"/>
                <a:gd name="T16" fmla="*/ 227 w 230"/>
                <a:gd name="T17" fmla="*/ 11 h 96"/>
                <a:gd name="T18" fmla="*/ 119 w 230"/>
                <a:gd name="T19" fmla="*/ 95 h 96"/>
                <a:gd name="T20" fmla="*/ 115 w 23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6">
                  <a:moveTo>
                    <a:pt x="115" y="96"/>
                  </a:moveTo>
                  <a:cubicBezTo>
                    <a:pt x="114" y="96"/>
                    <a:pt x="112" y="96"/>
                    <a:pt x="111" y="95"/>
                  </a:cubicBezTo>
                  <a:cubicBezTo>
                    <a:pt x="3" y="11"/>
                    <a:pt x="3" y="11"/>
                    <a:pt x="3" y="11"/>
                  </a:cubicBezTo>
                  <a:cubicBezTo>
                    <a:pt x="1" y="9"/>
                    <a:pt x="0" y="5"/>
                    <a:pt x="2" y="3"/>
                  </a:cubicBezTo>
                  <a:cubicBezTo>
                    <a:pt x="4" y="0"/>
                    <a:pt x="8" y="0"/>
                    <a:pt x="11" y="2"/>
                  </a:cubicBezTo>
                  <a:cubicBezTo>
                    <a:pt x="115" y="83"/>
                    <a:pt x="115" y="83"/>
                    <a:pt x="115" y="83"/>
                  </a:cubicBezTo>
                  <a:cubicBezTo>
                    <a:pt x="219" y="2"/>
                    <a:pt x="219" y="2"/>
                    <a:pt x="219" y="2"/>
                  </a:cubicBezTo>
                  <a:cubicBezTo>
                    <a:pt x="222" y="0"/>
                    <a:pt x="226" y="0"/>
                    <a:pt x="228" y="3"/>
                  </a:cubicBezTo>
                  <a:cubicBezTo>
                    <a:pt x="230" y="5"/>
                    <a:pt x="229" y="9"/>
                    <a:pt x="227" y="11"/>
                  </a:cubicBezTo>
                  <a:cubicBezTo>
                    <a:pt x="119" y="95"/>
                    <a:pt x="119" y="95"/>
                    <a:pt x="119" y="95"/>
                  </a:cubicBezTo>
                  <a:cubicBezTo>
                    <a:pt x="118" y="96"/>
                    <a:pt x="116" y="96"/>
                    <a:pt x="11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iryo UI" panose="020B0604030504040204" pitchFamily="50" charset="-128"/>
                <a:ea typeface="Meiryo UI" panose="020B0604030504040204" pitchFamily="50" charset="-128"/>
              </a:endParaRPr>
            </a:p>
          </p:txBody>
        </p:sp>
        <p:sp>
          <p:nvSpPr>
            <p:cNvPr id="10" name="Freeform 147">
              <a:extLst>
                <a:ext uri="{FF2B5EF4-FFF2-40B4-BE49-F238E27FC236}">
                  <a16:creationId xmlns:a16="http://schemas.microsoft.com/office/drawing/2014/main" id="{24962E32-9A81-1623-4882-B8F5A40D03AE}"/>
                </a:ext>
              </a:extLst>
            </p:cNvPr>
            <p:cNvSpPr>
              <a:spLocks/>
            </p:cNvSpPr>
            <p:nvPr/>
          </p:nvSpPr>
          <p:spPr bwMode="auto">
            <a:xfrm>
              <a:off x="5701" y="2997"/>
              <a:ext cx="17" cy="169"/>
            </a:xfrm>
            <a:custGeom>
              <a:avLst/>
              <a:gdLst>
                <a:gd name="T0" fmla="*/ 6 w 12"/>
                <a:gd name="T1" fmla="*/ 114 h 114"/>
                <a:gd name="T2" fmla="*/ 0 w 12"/>
                <a:gd name="T3" fmla="*/ 108 h 114"/>
                <a:gd name="T4" fmla="*/ 0 w 12"/>
                <a:gd name="T5" fmla="*/ 6 h 114"/>
                <a:gd name="T6" fmla="*/ 6 w 12"/>
                <a:gd name="T7" fmla="*/ 0 h 114"/>
                <a:gd name="T8" fmla="*/ 12 w 12"/>
                <a:gd name="T9" fmla="*/ 6 h 114"/>
                <a:gd name="T10" fmla="*/ 12 w 12"/>
                <a:gd name="T11" fmla="*/ 108 h 114"/>
                <a:gd name="T12" fmla="*/ 6 w 1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114"/>
                  </a:moveTo>
                  <a:cubicBezTo>
                    <a:pt x="3" y="114"/>
                    <a:pt x="0" y="112"/>
                    <a:pt x="0" y="108"/>
                  </a:cubicBezTo>
                  <a:cubicBezTo>
                    <a:pt x="0" y="6"/>
                    <a:pt x="0" y="6"/>
                    <a:pt x="0" y="6"/>
                  </a:cubicBezTo>
                  <a:cubicBezTo>
                    <a:pt x="0" y="3"/>
                    <a:pt x="3" y="0"/>
                    <a:pt x="6" y="0"/>
                  </a:cubicBezTo>
                  <a:cubicBezTo>
                    <a:pt x="9" y="0"/>
                    <a:pt x="12" y="3"/>
                    <a:pt x="12" y="6"/>
                  </a:cubicBezTo>
                  <a:cubicBezTo>
                    <a:pt x="12" y="108"/>
                    <a:pt x="12" y="108"/>
                    <a:pt x="12" y="108"/>
                  </a:cubicBezTo>
                  <a:cubicBezTo>
                    <a:pt x="12" y="112"/>
                    <a:pt x="9" y="114"/>
                    <a:pt x="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1" name="Freeform 148">
              <a:extLst>
                <a:ext uri="{FF2B5EF4-FFF2-40B4-BE49-F238E27FC236}">
                  <a16:creationId xmlns:a16="http://schemas.microsoft.com/office/drawing/2014/main" id="{95C3F043-1B0B-D63C-85AB-E08C1924F849}"/>
                </a:ext>
              </a:extLst>
            </p:cNvPr>
            <p:cNvSpPr>
              <a:spLocks/>
            </p:cNvSpPr>
            <p:nvPr/>
          </p:nvSpPr>
          <p:spPr bwMode="auto">
            <a:xfrm>
              <a:off x="5619" y="3068"/>
              <a:ext cx="181" cy="98"/>
            </a:xfrm>
            <a:custGeom>
              <a:avLst/>
              <a:gdLst>
                <a:gd name="T0" fmla="*/ 61 w 122"/>
                <a:gd name="T1" fmla="*/ 66 h 66"/>
                <a:gd name="T2" fmla="*/ 57 w 122"/>
                <a:gd name="T3" fmla="*/ 65 h 66"/>
                <a:gd name="T4" fmla="*/ 3 w 122"/>
                <a:gd name="T5" fmla="*/ 11 h 66"/>
                <a:gd name="T6" fmla="*/ 3 w 122"/>
                <a:gd name="T7" fmla="*/ 2 h 66"/>
                <a:gd name="T8" fmla="*/ 11 w 122"/>
                <a:gd name="T9" fmla="*/ 2 h 66"/>
                <a:gd name="T10" fmla="*/ 61 w 122"/>
                <a:gd name="T11" fmla="*/ 52 h 66"/>
                <a:gd name="T12" fmla="*/ 111 w 122"/>
                <a:gd name="T13" fmla="*/ 2 h 66"/>
                <a:gd name="T14" fmla="*/ 119 w 122"/>
                <a:gd name="T15" fmla="*/ 2 h 66"/>
                <a:gd name="T16" fmla="*/ 119 w 122"/>
                <a:gd name="T17" fmla="*/ 11 h 66"/>
                <a:gd name="T18" fmla="*/ 65 w 122"/>
                <a:gd name="T19" fmla="*/ 65 h 66"/>
                <a:gd name="T20" fmla="*/ 61 w 122"/>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6">
                  <a:moveTo>
                    <a:pt x="61" y="66"/>
                  </a:moveTo>
                  <a:cubicBezTo>
                    <a:pt x="60" y="66"/>
                    <a:pt x="58" y="66"/>
                    <a:pt x="57" y="65"/>
                  </a:cubicBezTo>
                  <a:cubicBezTo>
                    <a:pt x="3" y="11"/>
                    <a:pt x="3" y="11"/>
                    <a:pt x="3" y="11"/>
                  </a:cubicBezTo>
                  <a:cubicBezTo>
                    <a:pt x="0" y="8"/>
                    <a:pt x="0" y="5"/>
                    <a:pt x="3" y="2"/>
                  </a:cubicBezTo>
                  <a:cubicBezTo>
                    <a:pt x="5" y="0"/>
                    <a:pt x="9" y="0"/>
                    <a:pt x="11" y="2"/>
                  </a:cubicBezTo>
                  <a:cubicBezTo>
                    <a:pt x="61" y="52"/>
                    <a:pt x="61" y="52"/>
                    <a:pt x="61" y="52"/>
                  </a:cubicBezTo>
                  <a:cubicBezTo>
                    <a:pt x="111" y="2"/>
                    <a:pt x="111" y="2"/>
                    <a:pt x="111" y="2"/>
                  </a:cubicBezTo>
                  <a:cubicBezTo>
                    <a:pt x="113" y="0"/>
                    <a:pt x="117" y="0"/>
                    <a:pt x="119" y="2"/>
                  </a:cubicBezTo>
                  <a:cubicBezTo>
                    <a:pt x="122" y="5"/>
                    <a:pt x="122" y="8"/>
                    <a:pt x="119" y="11"/>
                  </a:cubicBezTo>
                  <a:cubicBezTo>
                    <a:pt x="65" y="65"/>
                    <a:pt x="65" y="65"/>
                    <a:pt x="65" y="65"/>
                  </a:cubicBezTo>
                  <a:cubicBezTo>
                    <a:pt x="64" y="66"/>
                    <a:pt x="63" y="66"/>
                    <a:pt x="6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DF510E13-A1B0-9083-DA91-0171FAAB9044}"/>
              </a:ext>
            </a:extLst>
          </p:cNvPr>
          <p:cNvSpPr/>
          <p:nvPr/>
        </p:nvSpPr>
        <p:spPr>
          <a:xfrm>
            <a:off x="415235" y="4306437"/>
            <a:ext cx="3783834" cy="25852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7CB830B5-FA7A-66FD-238C-E66AA4475A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rot="20892144">
            <a:off x="4053668" y="4435930"/>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155;p16">
            <a:extLst>
              <a:ext uri="{FF2B5EF4-FFF2-40B4-BE49-F238E27FC236}">
                <a16:creationId xmlns:a16="http://schemas.microsoft.com/office/drawing/2014/main" id="{A6FB1461-B4BC-7308-41F9-AFB307A6D8BC}"/>
              </a:ext>
            </a:extLst>
          </p:cNvPr>
          <p:cNvSpPr/>
          <p:nvPr/>
        </p:nvSpPr>
        <p:spPr>
          <a:xfrm>
            <a:off x="2550889" y="8651511"/>
            <a:ext cx="422133" cy="23337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155;p16">
            <a:extLst>
              <a:ext uri="{FF2B5EF4-FFF2-40B4-BE49-F238E27FC236}">
                <a16:creationId xmlns:a16="http://schemas.microsoft.com/office/drawing/2014/main" id="{956C81E6-1BEF-A60B-D58C-4BEF07383135}"/>
              </a:ext>
            </a:extLst>
          </p:cNvPr>
          <p:cNvSpPr/>
          <p:nvPr/>
        </p:nvSpPr>
        <p:spPr>
          <a:xfrm>
            <a:off x="1571777" y="8627015"/>
            <a:ext cx="501544" cy="282373"/>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6" name="Picture 8">
            <a:extLst>
              <a:ext uri="{FF2B5EF4-FFF2-40B4-BE49-F238E27FC236}">
                <a16:creationId xmlns:a16="http://schemas.microsoft.com/office/drawing/2014/main" id="{3A83C4D9-27B3-4DCA-D9E6-3A59755CC82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889481" y="8809188"/>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155;p16">
            <a:extLst>
              <a:ext uri="{FF2B5EF4-FFF2-40B4-BE49-F238E27FC236}">
                <a16:creationId xmlns:a16="http://schemas.microsoft.com/office/drawing/2014/main" id="{BEF8CB80-0741-A8E5-FF06-512FBC92C4DF}"/>
              </a:ext>
            </a:extLst>
          </p:cNvPr>
          <p:cNvSpPr/>
          <p:nvPr/>
        </p:nvSpPr>
        <p:spPr>
          <a:xfrm>
            <a:off x="3306969" y="8661038"/>
            <a:ext cx="775668" cy="23337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9" name="Picture 8">
            <a:extLst>
              <a:ext uri="{FF2B5EF4-FFF2-40B4-BE49-F238E27FC236}">
                <a16:creationId xmlns:a16="http://schemas.microsoft.com/office/drawing/2014/main" id="{D85AAAFF-4087-7F39-9F68-E07870CB252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3918595" y="8806704"/>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80" name="吹き出し: 線 79">
            <a:extLst>
              <a:ext uri="{FF2B5EF4-FFF2-40B4-BE49-F238E27FC236}">
                <a16:creationId xmlns:a16="http://schemas.microsoft.com/office/drawing/2014/main" id="{9E614818-2189-ED35-6AC7-855B0180954C}"/>
              </a:ext>
            </a:extLst>
          </p:cNvPr>
          <p:cNvSpPr/>
          <p:nvPr/>
        </p:nvSpPr>
        <p:spPr>
          <a:xfrm>
            <a:off x="4955695" y="6895809"/>
            <a:ext cx="1520453" cy="845211"/>
          </a:xfrm>
          <a:prstGeom prst="borderCallout1">
            <a:avLst>
              <a:gd name="adj1" fmla="val 98264"/>
              <a:gd name="adj2" fmla="val 18260"/>
              <a:gd name="adj3" fmla="val 223539"/>
              <a:gd name="adj4" fmla="val -5745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添付ファイルは、こちらに表示されます</a:t>
            </a:r>
          </a:p>
        </p:txBody>
      </p:sp>
      <p:grpSp>
        <p:nvGrpSpPr>
          <p:cNvPr id="2" name="グループ化 1">
            <a:extLst>
              <a:ext uri="{FF2B5EF4-FFF2-40B4-BE49-F238E27FC236}">
                <a16:creationId xmlns:a16="http://schemas.microsoft.com/office/drawing/2014/main" id="{5D7BB712-103D-CE99-C8CE-44EE4C9790F3}"/>
              </a:ext>
            </a:extLst>
          </p:cNvPr>
          <p:cNvGrpSpPr/>
          <p:nvPr/>
        </p:nvGrpSpPr>
        <p:grpSpPr>
          <a:xfrm>
            <a:off x="390563" y="5831941"/>
            <a:ext cx="5645948" cy="533347"/>
            <a:chOff x="458779" y="1232409"/>
            <a:chExt cx="5610093" cy="533347"/>
          </a:xfrm>
        </p:grpSpPr>
        <p:sp>
          <p:nvSpPr>
            <p:cNvPr id="3" name="コンテンツ プレースホルダー 4">
              <a:extLst>
                <a:ext uri="{FF2B5EF4-FFF2-40B4-BE49-F238E27FC236}">
                  <a16:creationId xmlns:a16="http://schemas.microsoft.com/office/drawing/2014/main" id="{818497D8-98BA-9D7D-0C8C-EF3E80D45154}"/>
                </a:ext>
              </a:extLst>
            </p:cNvPr>
            <p:cNvSpPr txBox="1">
              <a:spLocks/>
            </p:cNvSpPr>
            <p:nvPr/>
          </p:nvSpPr>
          <p:spPr>
            <a:xfrm>
              <a:off x="1373179" y="1238442"/>
              <a:ext cx="4695693" cy="527314"/>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メールに記載された</a:t>
              </a:r>
              <a:r>
                <a:rPr lang="en-US" altLang="ja-JP" b="1" dirty="0"/>
                <a:t>URL</a:t>
              </a:r>
              <a:r>
                <a:rPr lang="ja-JP" altLang="en-US" b="1" dirty="0"/>
                <a:t>を押下し、ログインをします。</a:t>
              </a:r>
              <a:endParaRPr lang="en-US" altLang="ja-JP" b="1" dirty="0"/>
            </a:p>
            <a:p>
              <a:r>
                <a:rPr lang="ja-JP" altLang="en-US" b="1" dirty="0"/>
                <a:t>添付ファイルをご確認ください。</a:t>
              </a:r>
              <a:endParaRPr lang="en-US" altLang="ja-JP" b="1" dirty="0"/>
            </a:p>
          </p:txBody>
        </p:sp>
        <p:sp>
          <p:nvSpPr>
            <p:cNvPr id="4" name="四角形: 角を丸くする 10">
              <a:extLst>
                <a:ext uri="{FF2B5EF4-FFF2-40B4-BE49-F238E27FC236}">
                  <a16:creationId xmlns:a16="http://schemas.microsoft.com/office/drawing/2014/main" id="{B5B4181C-BED9-A10C-FB4A-CC9CA6B5ADEA}"/>
                </a:ext>
              </a:extLst>
            </p:cNvPr>
            <p:cNvSpPr/>
            <p:nvPr/>
          </p:nvSpPr>
          <p:spPr>
            <a:xfrm>
              <a:off x="458779" y="123240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A5FEC3E1-0D20-00BF-6F8A-9F84DC95F0DA}"/>
              </a:ext>
            </a:extLst>
          </p:cNvPr>
          <p:cNvSpPr/>
          <p:nvPr/>
        </p:nvSpPr>
        <p:spPr>
          <a:xfrm>
            <a:off x="1136364" y="2641073"/>
            <a:ext cx="1175899" cy="2231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処理 11">
            <a:extLst>
              <a:ext uri="{FF2B5EF4-FFF2-40B4-BE49-F238E27FC236}">
                <a16:creationId xmlns:a16="http://schemas.microsoft.com/office/drawing/2014/main" id="{469EE001-A82F-BA80-608B-B8790211232C}"/>
              </a:ext>
            </a:extLst>
          </p:cNvPr>
          <p:cNvSpPr/>
          <p:nvPr/>
        </p:nvSpPr>
        <p:spPr>
          <a:xfrm>
            <a:off x="1018636" y="3741920"/>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処理 12">
            <a:extLst>
              <a:ext uri="{FF2B5EF4-FFF2-40B4-BE49-F238E27FC236}">
                <a16:creationId xmlns:a16="http://schemas.microsoft.com/office/drawing/2014/main" id="{99885916-739D-D31E-F693-ABC182106F79}"/>
              </a:ext>
            </a:extLst>
          </p:cNvPr>
          <p:cNvSpPr/>
          <p:nvPr/>
        </p:nvSpPr>
        <p:spPr>
          <a:xfrm>
            <a:off x="1678273" y="7253211"/>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F7A5603-F91D-18D6-01B7-9F501A9A4C7C}"/>
              </a:ext>
            </a:extLst>
          </p:cNvPr>
          <p:cNvSpPr txBox="1"/>
          <p:nvPr/>
        </p:nvSpPr>
        <p:spPr>
          <a:xfrm>
            <a:off x="1617738" y="7221576"/>
            <a:ext cx="2896968" cy="200055"/>
          </a:xfrm>
          <a:prstGeom prst="rect">
            <a:avLst/>
          </a:prstGeom>
          <a:noFill/>
        </p:spPr>
        <p:txBody>
          <a:bodyPr wrap="square" rtlCol="0">
            <a:spAutoFit/>
          </a:bodyPr>
          <a:lstStyle/>
          <a:p>
            <a:r>
              <a:rPr kumimoji="1" lang="ja-JP" altLang="en-US" sz="700" dirty="0">
                <a:solidFill>
                  <a:schemeClr val="tx1">
                    <a:lumMod val="95000"/>
                    <a:lumOff val="5000"/>
                  </a:schemeClr>
                </a:solidFill>
              </a:rPr>
              <a:t>○○幼稚園：幼児教育の質の向上のための</a:t>
            </a:r>
            <a:r>
              <a:rPr kumimoji="1" lang="en-US" altLang="ja-JP" sz="700" dirty="0">
                <a:solidFill>
                  <a:schemeClr val="tx1">
                    <a:lumMod val="95000"/>
                    <a:lumOff val="5000"/>
                  </a:schemeClr>
                </a:solidFill>
              </a:rPr>
              <a:t>ICT</a:t>
            </a:r>
            <a:r>
              <a:rPr kumimoji="1" lang="ja-JP" altLang="en-US" sz="700" dirty="0">
                <a:solidFill>
                  <a:schemeClr val="tx1">
                    <a:lumMod val="95000"/>
                    <a:lumOff val="5000"/>
                  </a:schemeClr>
                </a:solidFill>
              </a:rPr>
              <a:t>化支援事業補助金申請</a:t>
            </a:r>
            <a:r>
              <a:rPr kumimoji="1" lang="zh-TW" altLang="en-US" sz="700" dirty="0">
                <a:solidFill>
                  <a:schemeClr val="tx1">
                    <a:lumMod val="95000"/>
                    <a:lumOff val="5000"/>
                  </a:schemeClr>
                </a:solidFill>
              </a:rPr>
              <a:t>　</a:t>
            </a:r>
            <a:endParaRPr kumimoji="1" lang="ja-JP" altLang="en-US" sz="700" dirty="0">
              <a:solidFill>
                <a:schemeClr val="tx1">
                  <a:lumMod val="95000"/>
                  <a:lumOff val="5000"/>
                </a:schemeClr>
              </a:solidFill>
            </a:endParaRPr>
          </a:p>
        </p:txBody>
      </p:sp>
      <p:sp>
        <p:nvSpPr>
          <p:cNvPr id="19" name="テキスト ボックス 18">
            <a:extLst>
              <a:ext uri="{FF2B5EF4-FFF2-40B4-BE49-F238E27FC236}">
                <a16:creationId xmlns:a16="http://schemas.microsoft.com/office/drawing/2014/main" id="{ECF3DC6E-5464-A979-A0FB-2CB4649DE57F}"/>
              </a:ext>
            </a:extLst>
          </p:cNvPr>
          <p:cNvSpPr txBox="1"/>
          <p:nvPr/>
        </p:nvSpPr>
        <p:spPr>
          <a:xfrm>
            <a:off x="924897" y="3712084"/>
            <a:ext cx="3437970" cy="215444"/>
          </a:xfrm>
          <a:prstGeom prst="rect">
            <a:avLst/>
          </a:prstGeom>
          <a:noFill/>
        </p:spPr>
        <p:txBody>
          <a:bodyPr wrap="square" rtlCol="0">
            <a:spAutoFit/>
          </a:bodyPr>
          <a:lstStyle/>
          <a:p>
            <a:r>
              <a:rPr kumimoji="1" lang="ja-JP" altLang="en-US" sz="800" dirty="0">
                <a:solidFill>
                  <a:schemeClr val="tx1">
                    <a:lumMod val="95000"/>
                    <a:lumOff val="5000"/>
                  </a:schemeClr>
                </a:solidFill>
              </a:rPr>
              <a:t>○○幼稚園：幼児教育の質の向上のための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化支援事業補助金申請</a:t>
            </a:r>
            <a:r>
              <a:rPr kumimoji="1" lang="zh-TW" altLang="en-US" sz="800" dirty="0">
                <a:solidFill>
                  <a:schemeClr val="tx1">
                    <a:lumMod val="95000"/>
                    <a:lumOff val="5000"/>
                  </a:schemeClr>
                </a:solidFill>
              </a:rPr>
              <a:t>　</a:t>
            </a:r>
            <a:endParaRPr kumimoji="1" lang="ja-JP" altLang="en-US" sz="800" dirty="0">
              <a:solidFill>
                <a:schemeClr val="tx1">
                  <a:lumMod val="95000"/>
                  <a:lumOff val="5000"/>
                </a:schemeClr>
              </a:solidFill>
            </a:endParaRPr>
          </a:p>
        </p:txBody>
      </p:sp>
      <p:sp>
        <p:nvSpPr>
          <p:cNvPr id="23" name="正方形/長方形 22">
            <a:extLst>
              <a:ext uri="{FF2B5EF4-FFF2-40B4-BE49-F238E27FC236}">
                <a16:creationId xmlns:a16="http://schemas.microsoft.com/office/drawing/2014/main" id="{42F1B79C-0311-1BB7-A356-8B11A2F08C82}"/>
              </a:ext>
            </a:extLst>
          </p:cNvPr>
          <p:cNvSpPr/>
          <p:nvPr/>
        </p:nvSpPr>
        <p:spPr>
          <a:xfrm>
            <a:off x="1018636" y="3577146"/>
            <a:ext cx="2919318" cy="14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A6D84BE-0A68-9EF9-E139-F0C305F3458B}"/>
              </a:ext>
            </a:extLst>
          </p:cNvPr>
          <p:cNvSpPr/>
          <p:nvPr/>
        </p:nvSpPr>
        <p:spPr>
          <a:xfrm>
            <a:off x="1678273" y="7018705"/>
            <a:ext cx="1601744"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DDCE059-D7E6-9ADF-B4DA-8196304CF231}"/>
              </a:ext>
            </a:extLst>
          </p:cNvPr>
          <p:cNvSpPr txBox="1"/>
          <p:nvPr/>
        </p:nvSpPr>
        <p:spPr>
          <a:xfrm>
            <a:off x="1621244" y="7009763"/>
            <a:ext cx="2577825" cy="200055"/>
          </a:xfrm>
          <a:prstGeom prst="rect">
            <a:avLst/>
          </a:prstGeom>
          <a:noFill/>
        </p:spPr>
        <p:txBody>
          <a:bodyPr wrap="square" rtlCol="0">
            <a:spAutoFit/>
          </a:bodyPr>
          <a:lstStyle/>
          <a:p>
            <a:r>
              <a:rPr kumimoji="1" lang="ja-JP" altLang="en-US" sz="700" dirty="0">
                <a:solidFill>
                  <a:schemeClr val="tx1">
                    <a:lumMod val="95000"/>
                    <a:lumOff val="5000"/>
                  </a:schemeClr>
                </a:solidFill>
              </a:rPr>
              <a:t>令和</a:t>
            </a:r>
            <a:r>
              <a:rPr kumimoji="1" lang="en-US" altLang="ja-JP" sz="700" dirty="0">
                <a:solidFill>
                  <a:schemeClr val="tx1">
                    <a:lumMod val="95000"/>
                    <a:lumOff val="5000"/>
                  </a:schemeClr>
                </a:solidFill>
              </a:rPr>
              <a:t>7</a:t>
            </a:r>
            <a:r>
              <a:rPr kumimoji="1" lang="ja-JP" altLang="en-US" sz="700" dirty="0">
                <a:solidFill>
                  <a:schemeClr val="tx1">
                    <a:lumMod val="95000"/>
                    <a:lumOff val="5000"/>
                  </a:schemeClr>
                </a:solidFill>
              </a:rPr>
              <a:t>年度　幼児教育の質の向上のための</a:t>
            </a:r>
            <a:r>
              <a:rPr kumimoji="1" lang="en-US" altLang="ja-JP" sz="700" dirty="0">
                <a:solidFill>
                  <a:schemeClr val="tx1">
                    <a:lumMod val="95000"/>
                    <a:lumOff val="5000"/>
                  </a:schemeClr>
                </a:solidFill>
              </a:rPr>
              <a:t>ICT</a:t>
            </a:r>
            <a:r>
              <a:rPr kumimoji="1" lang="ja-JP" altLang="en-US" sz="700" dirty="0">
                <a:solidFill>
                  <a:schemeClr val="tx1">
                    <a:lumMod val="95000"/>
                    <a:lumOff val="5000"/>
                  </a:schemeClr>
                </a:solidFill>
              </a:rPr>
              <a:t>化支援事業補助金　</a:t>
            </a:r>
          </a:p>
        </p:txBody>
      </p:sp>
      <p:sp>
        <p:nvSpPr>
          <p:cNvPr id="77" name="吹き出し: 線 76">
            <a:extLst>
              <a:ext uri="{FF2B5EF4-FFF2-40B4-BE49-F238E27FC236}">
                <a16:creationId xmlns:a16="http://schemas.microsoft.com/office/drawing/2014/main" id="{5583FD1E-E742-77EF-4E25-676DB4B7EFC5}"/>
              </a:ext>
            </a:extLst>
          </p:cNvPr>
          <p:cNvSpPr/>
          <p:nvPr/>
        </p:nvSpPr>
        <p:spPr>
          <a:xfrm>
            <a:off x="3206667" y="6895810"/>
            <a:ext cx="1520453" cy="845211"/>
          </a:xfrm>
          <a:prstGeom prst="borderCallout1">
            <a:avLst>
              <a:gd name="adj1" fmla="val 99801"/>
              <a:gd name="adj2" fmla="val 14064"/>
              <a:gd name="adj3" fmla="val 219543"/>
              <a:gd name="adj4" fmla="val -14860"/>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「文面表示」を押下すると新しいタブで「通知文書（文面）」が表示されます。</a:t>
            </a:r>
          </a:p>
        </p:txBody>
      </p:sp>
      <p:sp>
        <p:nvSpPr>
          <p:cNvPr id="27" name="テキスト ボックス 26">
            <a:extLst>
              <a:ext uri="{FF2B5EF4-FFF2-40B4-BE49-F238E27FC236}">
                <a16:creationId xmlns:a16="http://schemas.microsoft.com/office/drawing/2014/main" id="{CE239FCA-4109-D104-FD2E-9C2161EEE9D2}"/>
              </a:ext>
            </a:extLst>
          </p:cNvPr>
          <p:cNvSpPr txBox="1"/>
          <p:nvPr/>
        </p:nvSpPr>
        <p:spPr>
          <a:xfrm>
            <a:off x="919410" y="3554633"/>
            <a:ext cx="2922985" cy="215444"/>
          </a:xfrm>
          <a:prstGeom prst="rect">
            <a:avLst/>
          </a:prstGeom>
          <a:noFill/>
        </p:spPr>
        <p:txBody>
          <a:bodyPr wrap="square" rtlCol="0">
            <a:spAutoFit/>
          </a:bodyPr>
          <a:lstStyle/>
          <a:p>
            <a:r>
              <a:rPr kumimoji="1" lang="ja-JP" altLang="en-US" sz="800" dirty="0">
                <a:solidFill>
                  <a:schemeClr val="tx1">
                    <a:lumMod val="95000"/>
                    <a:lumOff val="5000"/>
                  </a:schemeClr>
                </a:solidFill>
              </a:rPr>
              <a:t>令和</a:t>
            </a:r>
            <a:r>
              <a:rPr kumimoji="1" lang="en-US" altLang="ja-JP" sz="800" dirty="0">
                <a:solidFill>
                  <a:schemeClr val="tx1">
                    <a:lumMod val="95000"/>
                    <a:lumOff val="5000"/>
                  </a:schemeClr>
                </a:solidFill>
              </a:rPr>
              <a:t>7</a:t>
            </a:r>
            <a:r>
              <a:rPr kumimoji="1" lang="ja-JP" altLang="en-US" sz="800" dirty="0">
                <a:solidFill>
                  <a:schemeClr val="tx1">
                    <a:lumMod val="95000"/>
                    <a:lumOff val="5000"/>
                  </a:schemeClr>
                </a:solidFill>
              </a:rPr>
              <a:t>年度　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　</a:t>
            </a:r>
          </a:p>
        </p:txBody>
      </p:sp>
    </p:spTree>
    <p:extLst>
      <p:ext uri="{BB962C8B-B14F-4D97-AF65-F5344CB8AC3E}">
        <p14:creationId xmlns:p14="http://schemas.microsoft.com/office/powerpoint/2010/main" val="84779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72EC8-3B02-F5A2-2A7A-561998907CC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760D26D-918B-73C2-9731-7B7837A092DC}"/>
              </a:ext>
            </a:extLst>
          </p:cNvPr>
          <p:cNvSpPr/>
          <p:nvPr/>
        </p:nvSpPr>
        <p:spPr>
          <a:xfrm>
            <a:off x="5598" y="2923704"/>
            <a:ext cx="6857999" cy="11196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96;p14">
            <a:extLst>
              <a:ext uri="{FF2B5EF4-FFF2-40B4-BE49-F238E27FC236}">
                <a16:creationId xmlns:a16="http://schemas.microsoft.com/office/drawing/2014/main" id="{A1B42A22-2ACA-A188-5D4C-8EADEB2500BC}"/>
              </a:ext>
            </a:extLst>
          </p:cNvPr>
          <p:cNvSpPr txBox="1"/>
          <p:nvPr/>
        </p:nvSpPr>
        <p:spPr>
          <a:xfrm>
            <a:off x="238854" y="150160"/>
            <a:ext cx="4142710" cy="34095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Meiryo"/>
              <a:buNone/>
            </a:pPr>
            <a:r>
              <a:rPr lang="ja-JP" sz="1800" b="1" i="0" u="sng" strike="noStrike" cap="none" dirty="0">
                <a:solidFill>
                  <a:schemeClr val="dk1"/>
                </a:solidFill>
                <a:latin typeface="Meiryo"/>
                <a:ea typeface="Meiryo"/>
                <a:cs typeface="Meiryo"/>
                <a:sym typeface="Meiryo"/>
              </a:rPr>
              <a:t>目次</a:t>
            </a:r>
            <a:endParaRPr sz="1800" b="1" u="sng" dirty="0"/>
          </a:p>
        </p:txBody>
      </p:sp>
      <p:sp>
        <p:nvSpPr>
          <p:cNvPr id="3" name="コンテンツ プレースホルダー 2">
            <a:extLst>
              <a:ext uri="{FF2B5EF4-FFF2-40B4-BE49-F238E27FC236}">
                <a16:creationId xmlns:a16="http://schemas.microsoft.com/office/drawing/2014/main" id="{6633E9DE-37A1-299C-B993-FE38B65DD762}"/>
              </a:ext>
            </a:extLst>
          </p:cNvPr>
          <p:cNvSpPr txBox="1">
            <a:spLocks/>
          </p:cNvSpPr>
          <p:nvPr/>
        </p:nvSpPr>
        <p:spPr>
          <a:xfrm>
            <a:off x="238854" y="1287379"/>
            <a:ext cx="6327046" cy="46851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marL="285750" indent="-285750" defTabSz="942975">
              <a:lnSpc>
                <a:spcPct val="150000"/>
              </a:lnSpc>
              <a:spcBef>
                <a:spcPts val="1200"/>
              </a:spcBef>
              <a:buFont typeface="+mj-lt"/>
              <a:buAutoNum type="romanU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rPr>
              <a:t>交付申請</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2" action="ppaction://hlinksldjump"/>
              </a:rPr>
              <a:t>補助金情報の確認</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2"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P.2</a:t>
            </a:r>
            <a:r>
              <a:rPr lang="ja-JP" altLang="en-US" sz="1200" dirty="0">
                <a:solidFill>
                  <a:schemeClr val="tx1"/>
                </a:solidFill>
                <a:latin typeface="Meiryo UI" panose="020B0604030504040204" pitchFamily="50" charset="-128"/>
                <a:ea typeface="Meiryo UI" panose="020B0604030504040204" pitchFamily="50" charset="-128"/>
                <a:hlinkClick r:id="rId2" action="ppaction://hlinksldjump"/>
              </a:rPr>
              <a:t>～</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3</a:t>
            </a:r>
            <a:endParaRPr lang="en-US" altLang="ja-JP" sz="1200"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3" action="ppaction://hlinksldjump"/>
              </a:rPr>
              <a:t>交付申請</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P.4</a:t>
            </a:r>
            <a:r>
              <a:rPr lang="ja-JP" altLang="en-US" sz="1200" u="sng" dirty="0">
                <a:solidFill>
                  <a:srgbClr val="0563C1"/>
                </a:solidFill>
                <a:latin typeface="Meiryo UI" panose="020B0604030504040204" pitchFamily="50" charset="-128"/>
                <a:ea typeface="Meiryo UI" panose="020B0604030504040204" pitchFamily="50" charset="-128"/>
              </a:rPr>
              <a:t>～</a:t>
            </a:r>
            <a:r>
              <a:rPr lang="en-US" altLang="ja-JP" sz="1200" u="sng" dirty="0">
                <a:solidFill>
                  <a:srgbClr val="0563C1"/>
                </a:solidFill>
                <a:latin typeface="Meiryo UI" panose="020B0604030504040204" pitchFamily="50" charset="-128"/>
                <a:ea typeface="Meiryo UI" panose="020B0604030504040204" pitchFamily="50" charset="-128"/>
              </a:rPr>
              <a:t>7</a:t>
            </a:r>
            <a:endParaRPr lang="en-US" altLang="ja-JP" sz="1200" u="sng" dirty="0">
              <a:solidFill>
                <a:srgbClr val="0563C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4" action="ppaction://hlinksldjump"/>
              </a:rPr>
              <a:t>差戻し時の修正対応</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P.8〜9</a:t>
            </a:r>
            <a:endParaRPr lang="en-US" altLang="ja-JP" sz="1200" u="sng" dirty="0">
              <a:solidFill>
                <a:srgbClr val="0563C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5" action="ppaction://hlinksldjump"/>
              </a:rPr>
              <a:t>審査結果の確認</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P.10</a:t>
            </a: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solidFill>
                  <a:schemeClr val="tx1"/>
                </a:solidFill>
                <a:latin typeface="Meiryo UI" panose="020B0604030504040204" pitchFamily="50" charset="-128"/>
                <a:ea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rPr>
              <a:t>　実績報告</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6" action="ppaction://hlinksldjump"/>
              </a:rPr>
              <a:t>実績報告提出提出の依頼</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	P.12</a:t>
            </a:r>
            <a:endParaRPr lang="en-US" altLang="zh-TW" sz="1200" u="sng" dirty="0">
              <a:solidFill>
                <a:srgbClr val="0563C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実績</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7" action="ppaction://hlinksldjump"/>
              </a:rPr>
              <a:t>報告書</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提出	</a:t>
            </a:r>
            <a:r>
              <a:rPr lang="en-US" altLang="zh-TW" sz="1200" u="sng" dirty="0">
                <a:solidFill>
                  <a:srgbClr val="0563C1"/>
                </a:solidFill>
                <a:latin typeface="Meiryo UI" panose="020B0604030504040204" pitchFamily="50" charset="-128"/>
                <a:ea typeface="Meiryo UI" panose="020B0604030504040204" pitchFamily="50" charset="-128"/>
                <a:cs typeface="Meiryo"/>
                <a:sym typeface="Meiryo"/>
              </a:rPr>
              <a:t>P.1</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3</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15</a:t>
            </a:r>
            <a:endParaRPr lang="en-US" altLang="ja-JP" sz="1200" u="sng" dirty="0">
              <a:solidFill>
                <a:srgbClr val="0563C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latin typeface="Meiryo UI" panose="020B0604030504040204" pitchFamily="50" charset="-128"/>
                <a:ea typeface="Meiryo UI" panose="020B0604030504040204" pitchFamily="50" charset="-128"/>
              </a:rPr>
              <a:t>Ⅲ.</a:t>
            </a:r>
            <a:r>
              <a:rPr lang="ja-JP" altLang="en-US" sz="1200" dirty="0">
                <a:latin typeface="Meiryo UI" panose="020B0604030504040204" pitchFamily="50" charset="-128"/>
                <a:ea typeface="Meiryo UI" panose="020B0604030504040204" pitchFamily="50" charset="-128"/>
              </a:rPr>
              <a:t>　事業完了</a:t>
            </a:r>
            <a:endParaRPr lang="en-US" altLang="ja-JP" sz="1200" dirty="0">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課税仕入れ額の報告</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	P.17</a:t>
            </a: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18</a:t>
            </a:r>
            <a:endParaRPr lang="en-US" altLang="zh-TW" sz="1200" dirty="0">
              <a:latin typeface="Meiryo UI" panose="020B0604030504040204" pitchFamily="50" charset="-128"/>
              <a:ea typeface="Meiryo UI" panose="020B0604030504040204" pitchFamily="50" charset="-128"/>
              <a:cs typeface="Meiryo"/>
              <a:sym typeface="Meiryo"/>
              <a:hlinkClick r:id="rId8"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9" action="ppaction://hlinksldjump"/>
              </a:rPr>
              <a:t>精算報告＿申請フォーム</a:t>
            </a:r>
            <a:r>
              <a:rPr lang="zh-TW" altLang="en-US" sz="1200" dirty="0">
                <a:latin typeface="Meiryo UI" panose="020B0604030504040204" pitchFamily="50" charset="-128"/>
                <a:ea typeface="Meiryo UI" panose="020B0604030504040204" pitchFamily="50" charset="-128"/>
                <a:cs typeface="Meiryo"/>
                <a:sym typeface="Meiryo"/>
                <a:hlinkClick r:id="rId8" action="ppaction://hlinksldjump"/>
              </a:rPr>
              <a:t>	</a:t>
            </a:r>
            <a:r>
              <a:rPr lang="en-US" altLang="zh-TW" sz="1200" dirty="0">
                <a:latin typeface="Meiryo UI" panose="020B0604030504040204" pitchFamily="50" charset="-128"/>
                <a:ea typeface="Meiryo UI" panose="020B0604030504040204" pitchFamily="50" charset="-128"/>
                <a:cs typeface="Meiryo"/>
                <a:sym typeface="Meiryo"/>
                <a:hlinkClick r:id="rId8" action="ppaction://hlinksldjump"/>
              </a:rPr>
              <a:t>P.1</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9</a:t>
            </a: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20</a:t>
            </a:r>
            <a:endParaRPr lang="en-US" altLang="zh-TW" sz="1200" dirty="0">
              <a:latin typeface="Meiryo UI" panose="020B0604030504040204" pitchFamily="50" charset="-128"/>
              <a:ea typeface="Meiryo UI" panose="020B0604030504040204" pitchFamily="50" charset="-128"/>
              <a:cs typeface="Meiryo"/>
              <a:sym typeface="Meiryo"/>
              <a:hlinkClick r:id="rId7"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10" action="ppaction://hlinksldjump"/>
              </a:rPr>
              <a:t>利用者アンケート</a:t>
            </a:r>
            <a:r>
              <a:rPr lang="en-US" altLang="ja-JP" sz="1200" dirty="0">
                <a:latin typeface="Meiryo UI" panose="020B0604030504040204" pitchFamily="50" charset="-128"/>
                <a:ea typeface="Meiryo UI" panose="020B0604030504040204" pitchFamily="50" charset="-128"/>
                <a:cs typeface="Meiryo"/>
                <a:sym typeface="Meiryo"/>
                <a:hlinkClick r:id="rId7" action="ppaction://hlinksldjump"/>
              </a:rPr>
              <a:t>	P.21</a:t>
            </a:r>
            <a:r>
              <a:rPr lang="ja-JP" altLang="en-US" sz="1200" dirty="0">
                <a:latin typeface="Meiryo UI" panose="020B0604030504040204" pitchFamily="50" charset="-128"/>
                <a:ea typeface="Meiryo UI" panose="020B0604030504040204" pitchFamily="50" charset="-128"/>
                <a:cs typeface="Meiryo"/>
                <a:sym typeface="Meiryo"/>
                <a:hlinkClick r:id="rId7"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7" action="ppaction://hlinksldjump"/>
              </a:rPr>
              <a:t>23</a:t>
            </a:r>
            <a:endParaRPr lang="en-US" altLang="zh-TW" sz="1200" dirty="0">
              <a:latin typeface="Meiryo UI" panose="020B0604030504040204" pitchFamily="50" charset="-128"/>
              <a:ea typeface="Meiryo UI" panose="020B0604030504040204" pitchFamily="50" charset="-128"/>
              <a:cs typeface="Meiryo"/>
              <a:sym typeface="Meiryo"/>
              <a:hlinkClick r:id="rId7" action="ppaction://hlinksldjump"/>
            </a:endParaRPr>
          </a:p>
          <a:p>
            <a:pPr marL="144000" defTabSz="942975">
              <a:lnSpc>
                <a:spcPct val="150000"/>
              </a:lnSpc>
              <a:tabLst>
                <a:tab pos="5829300" algn="r"/>
              </a:tabLst>
            </a:pPr>
            <a:endParaRPr lang="en-US" altLang="ja-JP" sz="1200" b="1"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marL="144000" defTabSz="942975">
              <a:lnSpc>
                <a:spcPct val="150000"/>
              </a:lnSpc>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7B88B86-2D1F-036A-4458-6FFAAE27F551}"/>
              </a:ext>
            </a:extLst>
          </p:cNvPr>
          <p:cNvSpPr txBox="1">
            <a:spLocks/>
          </p:cNvSpPr>
          <p:nvPr/>
        </p:nvSpPr>
        <p:spPr>
          <a:xfrm>
            <a:off x="529980" y="6539462"/>
            <a:ext cx="5798040" cy="2613660"/>
          </a:xfrm>
          <a:prstGeom prst="wedgeRectCallout">
            <a:avLst>
              <a:gd name="adj1" fmla="val -49493"/>
              <a:gd name="adj2" fmla="val -32517"/>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171450" lvl="0" indent="-171450" defTabSz="685800">
              <a:lnSpc>
                <a:spcPts val="2000"/>
              </a:lnSpc>
              <a:spcBef>
                <a:spcPts val="600"/>
              </a:spcBef>
              <a:buFont typeface="Wingdings" panose="05000000000000000000" pitchFamily="2" charset="2"/>
              <a:buChar char="ü"/>
              <a:defRPr kumimoji="1" sz="1100">
                <a:solidFill>
                  <a:prstClr val="black"/>
                </a:solidFill>
                <a:latin typeface="メイリオ" panose="020B0604030504040204" pitchFamily="50" charset="-128"/>
                <a:ea typeface="メイリオ" panose="020B0604030504040204" pitchFamily="50" charset="-128"/>
                <a:cs typeface="+mj-cs"/>
              </a:defRPr>
            </a:lvl1pPr>
          </a:lstStyle>
          <a:p>
            <a:pPr>
              <a:lnSpc>
                <a:spcPct val="150000"/>
              </a:lnSpc>
              <a:spcBef>
                <a:spcPts val="300"/>
              </a:spcBef>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重要なお知らせ</a:t>
            </a:r>
            <a:r>
              <a:rPr lang="en-US" altLang="ja-JP" b="1" dirty="0">
                <a:latin typeface="Meiryo UI" panose="020B0604030504040204" pitchFamily="50" charset="-128"/>
                <a:ea typeface="Meiryo UI" panose="020B0604030504040204" pitchFamily="50" charset="-128"/>
              </a:rPr>
              <a:t>】</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jGrants</a:t>
            </a:r>
            <a:r>
              <a:rPr lang="ja-JP" altLang="en-US" dirty="0">
                <a:latin typeface="Meiryo UI" panose="020B0604030504040204" pitchFamily="50" charset="-128"/>
                <a:ea typeface="Meiryo UI" panose="020B0604030504040204" pitchFamily="50" charset="-128"/>
              </a:rPr>
              <a:t>の動作環境は以下のとおりです。下記のブラウザの最新バージョンをご利用ください。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なお、</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等の下記以外のブラウザは、申請上のエラー等が生じますので利用しないでください。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edge(※1)</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macOS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safari</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edge</a:t>
            </a:r>
            <a:r>
              <a:rPr lang="ja-JP" altLang="en-US" dirty="0">
                <a:latin typeface="Meiryo UI" panose="020B0604030504040204" pitchFamily="50" charset="-128"/>
                <a:ea typeface="Meiryo UI" panose="020B0604030504040204" pitchFamily="50" charset="-128"/>
              </a:rPr>
              <a:t>の「</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モード」は申請上のエラー等が生じますので利用しないでください。</a:t>
            </a:r>
          </a:p>
        </p:txBody>
      </p:sp>
    </p:spTree>
    <p:extLst>
      <p:ext uri="{BB962C8B-B14F-4D97-AF65-F5344CB8AC3E}">
        <p14:creationId xmlns:p14="http://schemas.microsoft.com/office/powerpoint/2010/main" val="20482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CA9A5F8-6648-B6E5-9D88-7ADDA3F57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86" y="1839806"/>
            <a:ext cx="5271964" cy="2816883"/>
          </a:xfrm>
          <a:prstGeom prst="rect">
            <a:avLst/>
          </a:prstGeom>
        </p:spPr>
      </p:pic>
      <p:pic>
        <p:nvPicPr>
          <p:cNvPr id="22" name="図 21" descr="グラフィカル ユーザー インターフェイス&#10;&#10;AI 生成コンテンツは誤りを含む可能性があります。">
            <a:extLst>
              <a:ext uri="{FF2B5EF4-FFF2-40B4-BE49-F238E27FC236}">
                <a16:creationId xmlns:a16="http://schemas.microsoft.com/office/drawing/2014/main" id="{C2DDD193-A132-6681-7CA1-654AEFE0D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50" y="5448854"/>
            <a:ext cx="5273497" cy="2644369"/>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latin typeface="Meiryo UI" panose="020B0604030504040204" pitchFamily="50" charset="-128"/>
                <a:ea typeface="Meiryo UI" panose="020B0604030504040204" pitchFamily="50" charset="-128"/>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．実績報告提出の依頼</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6" name="コンテンツ プレースホルダー 2">
            <a:extLst>
              <a:ext uri="{FF2B5EF4-FFF2-40B4-BE49-F238E27FC236}">
                <a16:creationId xmlns:a16="http://schemas.microsoft.com/office/drawing/2014/main" id="{4609475F-3341-853F-0664-80D72648C005}"/>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交付決定後、実績報告書の提出をして頂きます。</a:t>
            </a:r>
          </a:p>
        </p:txBody>
      </p:sp>
      <p:grpSp>
        <p:nvGrpSpPr>
          <p:cNvPr id="7" name="Group 144">
            <a:extLst>
              <a:ext uri="{FF2B5EF4-FFF2-40B4-BE49-F238E27FC236}">
                <a16:creationId xmlns:a16="http://schemas.microsoft.com/office/drawing/2014/main" id="{4A4C3E7E-2FC6-B2F5-4F09-3A323B4219C4}"/>
              </a:ext>
            </a:extLst>
          </p:cNvPr>
          <p:cNvGrpSpPr>
            <a:grpSpLocks noChangeAspect="1"/>
          </p:cNvGrpSpPr>
          <p:nvPr/>
        </p:nvGrpSpPr>
        <p:grpSpPr bwMode="auto">
          <a:xfrm>
            <a:off x="4004515" y="2181701"/>
            <a:ext cx="404217" cy="486196"/>
            <a:chOff x="5541" y="2997"/>
            <a:chExt cx="355" cy="427"/>
          </a:xfrm>
          <a:solidFill>
            <a:schemeClr val="tx1"/>
          </a:solidFill>
        </p:grpSpPr>
        <p:sp>
          <p:nvSpPr>
            <p:cNvPr id="8" name="Freeform 145">
              <a:extLst>
                <a:ext uri="{FF2B5EF4-FFF2-40B4-BE49-F238E27FC236}">
                  <a16:creationId xmlns:a16="http://schemas.microsoft.com/office/drawing/2014/main" id="{85E11571-A6CD-ED8D-7B10-D0D66BED3234}"/>
                </a:ext>
              </a:extLst>
            </p:cNvPr>
            <p:cNvSpPr>
              <a:spLocks noEditPoints="1"/>
            </p:cNvSpPr>
            <p:nvPr/>
          </p:nvSpPr>
          <p:spPr bwMode="auto">
            <a:xfrm>
              <a:off x="5541" y="3193"/>
              <a:ext cx="355" cy="231"/>
            </a:xfrm>
            <a:custGeom>
              <a:avLst/>
              <a:gdLst>
                <a:gd name="T0" fmla="*/ 216 w 240"/>
                <a:gd name="T1" fmla="*/ 156 h 156"/>
                <a:gd name="T2" fmla="*/ 24 w 240"/>
                <a:gd name="T3" fmla="*/ 156 h 156"/>
                <a:gd name="T4" fmla="*/ 0 w 240"/>
                <a:gd name="T5" fmla="*/ 132 h 156"/>
                <a:gd name="T6" fmla="*/ 0 w 240"/>
                <a:gd name="T7" fmla="*/ 24 h 156"/>
                <a:gd name="T8" fmla="*/ 24 w 240"/>
                <a:gd name="T9" fmla="*/ 0 h 156"/>
                <a:gd name="T10" fmla="*/ 216 w 240"/>
                <a:gd name="T11" fmla="*/ 0 h 156"/>
                <a:gd name="T12" fmla="*/ 240 w 240"/>
                <a:gd name="T13" fmla="*/ 24 h 156"/>
                <a:gd name="T14" fmla="*/ 240 w 240"/>
                <a:gd name="T15" fmla="*/ 132 h 156"/>
                <a:gd name="T16" fmla="*/ 216 w 240"/>
                <a:gd name="T17" fmla="*/ 156 h 156"/>
                <a:gd name="T18" fmla="*/ 24 w 240"/>
                <a:gd name="T19" fmla="*/ 12 h 156"/>
                <a:gd name="T20" fmla="*/ 12 w 240"/>
                <a:gd name="T21" fmla="*/ 24 h 156"/>
                <a:gd name="T22" fmla="*/ 12 w 240"/>
                <a:gd name="T23" fmla="*/ 132 h 156"/>
                <a:gd name="T24" fmla="*/ 24 w 240"/>
                <a:gd name="T25" fmla="*/ 144 h 156"/>
                <a:gd name="T26" fmla="*/ 216 w 240"/>
                <a:gd name="T27" fmla="*/ 144 h 156"/>
                <a:gd name="T28" fmla="*/ 228 w 240"/>
                <a:gd name="T29" fmla="*/ 132 h 156"/>
                <a:gd name="T30" fmla="*/ 228 w 240"/>
                <a:gd name="T31" fmla="*/ 24 h 156"/>
                <a:gd name="T32" fmla="*/ 216 w 240"/>
                <a:gd name="T33" fmla="*/ 12 h 156"/>
                <a:gd name="T34" fmla="*/ 24 w 240"/>
                <a:gd name="T35"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56">
                  <a:moveTo>
                    <a:pt x="216" y="156"/>
                  </a:moveTo>
                  <a:cubicBezTo>
                    <a:pt x="24" y="156"/>
                    <a:pt x="24" y="156"/>
                    <a:pt x="24" y="156"/>
                  </a:cubicBezTo>
                  <a:cubicBezTo>
                    <a:pt x="11" y="156"/>
                    <a:pt x="0" y="146"/>
                    <a:pt x="0" y="132"/>
                  </a:cubicBezTo>
                  <a:cubicBezTo>
                    <a:pt x="0" y="24"/>
                    <a:pt x="0" y="24"/>
                    <a:pt x="0" y="24"/>
                  </a:cubicBezTo>
                  <a:cubicBezTo>
                    <a:pt x="0" y="11"/>
                    <a:pt x="11" y="0"/>
                    <a:pt x="24" y="0"/>
                  </a:cubicBezTo>
                  <a:cubicBezTo>
                    <a:pt x="216" y="0"/>
                    <a:pt x="216" y="0"/>
                    <a:pt x="216" y="0"/>
                  </a:cubicBezTo>
                  <a:cubicBezTo>
                    <a:pt x="229" y="0"/>
                    <a:pt x="240" y="11"/>
                    <a:pt x="240" y="24"/>
                  </a:cubicBezTo>
                  <a:cubicBezTo>
                    <a:pt x="240" y="132"/>
                    <a:pt x="240" y="132"/>
                    <a:pt x="240" y="132"/>
                  </a:cubicBezTo>
                  <a:cubicBezTo>
                    <a:pt x="240" y="146"/>
                    <a:pt x="229" y="156"/>
                    <a:pt x="216" y="156"/>
                  </a:cubicBezTo>
                  <a:close/>
                  <a:moveTo>
                    <a:pt x="24" y="12"/>
                  </a:moveTo>
                  <a:cubicBezTo>
                    <a:pt x="17" y="12"/>
                    <a:pt x="12" y="18"/>
                    <a:pt x="12" y="24"/>
                  </a:cubicBezTo>
                  <a:cubicBezTo>
                    <a:pt x="12" y="132"/>
                    <a:pt x="12" y="132"/>
                    <a:pt x="12" y="132"/>
                  </a:cubicBezTo>
                  <a:cubicBezTo>
                    <a:pt x="12" y="139"/>
                    <a:pt x="17" y="144"/>
                    <a:pt x="24" y="144"/>
                  </a:cubicBezTo>
                  <a:cubicBezTo>
                    <a:pt x="216" y="144"/>
                    <a:pt x="216" y="144"/>
                    <a:pt x="216" y="144"/>
                  </a:cubicBezTo>
                  <a:cubicBezTo>
                    <a:pt x="223" y="144"/>
                    <a:pt x="228" y="139"/>
                    <a:pt x="228" y="132"/>
                  </a:cubicBezTo>
                  <a:cubicBezTo>
                    <a:pt x="228" y="24"/>
                    <a:pt x="228" y="24"/>
                    <a:pt x="228" y="24"/>
                  </a:cubicBezTo>
                  <a:cubicBezTo>
                    <a:pt x="228" y="18"/>
                    <a:pt x="223" y="12"/>
                    <a:pt x="216"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9" name="Freeform 146">
              <a:extLst>
                <a:ext uri="{FF2B5EF4-FFF2-40B4-BE49-F238E27FC236}">
                  <a16:creationId xmlns:a16="http://schemas.microsoft.com/office/drawing/2014/main" id="{E87C154E-8277-4BDE-FE2A-3F275F052175}"/>
                </a:ext>
              </a:extLst>
            </p:cNvPr>
            <p:cNvSpPr>
              <a:spLocks/>
            </p:cNvSpPr>
            <p:nvPr/>
          </p:nvSpPr>
          <p:spPr bwMode="auto">
            <a:xfrm>
              <a:off x="5548" y="3202"/>
              <a:ext cx="341" cy="142"/>
            </a:xfrm>
            <a:custGeom>
              <a:avLst/>
              <a:gdLst>
                <a:gd name="T0" fmla="*/ 115 w 230"/>
                <a:gd name="T1" fmla="*/ 96 h 96"/>
                <a:gd name="T2" fmla="*/ 111 w 230"/>
                <a:gd name="T3" fmla="*/ 95 h 96"/>
                <a:gd name="T4" fmla="*/ 3 w 230"/>
                <a:gd name="T5" fmla="*/ 11 h 96"/>
                <a:gd name="T6" fmla="*/ 2 w 230"/>
                <a:gd name="T7" fmla="*/ 3 h 96"/>
                <a:gd name="T8" fmla="*/ 11 w 230"/>
                <a:gd name="T9" fmla="*/ 2 h 96"/>
                <a:gd name="T10" fmla="*/ 115 w 230"/>
                <a:gd name="T11" fmla="*/ 83 h 96"/>
                <a:gd name="T12" fmla="*/ 219 w 230"/>
                <a:gd name="T13" fmla="*/ 2 h 96"/>
                <a:gd name="T14" fmla="*/ 228 w 230"/>
                <a:gd name="T15" fmla="*/ 3 h 96"/>
                <a:gd name="T16" fmla="*/ 227 w 230"/>
                <a:gd name="T17" fmla="*/ 11 h 96"/>
                <a:gd name="T18" fmla="*/ 119 w 230"/>
                <a:gd name="T19" fmla="*/ 95 h 96"/>
                <a:gd name="T20" fmla="*/ 115 w 23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6">
                  <a:moveTo>
                    <a:pt x="115" y="96"/>
                  </a:moveTo>
                  <a:cubicBezTo>
                    <a:pt x="114" y="96"/>
                    <a:pt x="112" y="96"/>
                    <a:pt x="111" y="95"/>
                  </a:cubicBezTo>
                  <a:cubicBezTo>
                    <a:pt x="3" y="11"/>
                    <a:pt x="3" y="11"/>
                    <a:pt x="3" y="11"/>
                  </a:cubicBezTo>
                  <a:cubicBezTo>
                    <a:pt x="1" y="9"/>
                    <a:pt x="0" y="5"/>
                    <a:pt x="2" y="3"/>
                  </a:cubicBezTo>
                  <a:cubicBezTo>
                    <a:pt x="4" y="0"/>
                    <a:pt x="8" y="0"/>
                    <a:pt x="11" y="2"/>
                  </a:cubicBezTo>
                  <a:cubicBezTo>
                    <a:pt x="115" y="83"/>
                    <a:pt x="115" y="83"/>
                    <a:pt x="115" y="83"/>
                  </a:cubicBezTo>
                  <a:cubicBezTo>
                    <a:pt x="219" y="2"/>
                    <a:pt x="219" y="2"/>
                    <a:pt x="219" y="2"/>
                  </a:cubicBezTo>
                  <a:cubicBezTo>
                    <a:pt x="222" y="0"/>
                    <a:pt x="226" y="0"/>
                    <a:pt x="228" y="3"/>
                  </a:cubicBezTo>
                  <a:cubicBezTo>
                    <a:pt x="230" y="5"/>
                    <a:pt x="229" y="9"/>
                    <a:pt x="227" y="11"/>
                  </a:cubicBezTo>
                  <a:cubicBezTo>
                    <a:pt x="119" y="95"/>
                    <a:pt x="119" y="95"/>
                    <a:pt x="119" y="95"/>
                  </a:cubicBezTo>
                  <a:cubicBezTo>
                    <a:pt x="118" y="96"/>
                    <a:pt x="116" y="96"/>
                    <a:pt x="11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0" name="Freeform 147">
              <a:extLst>
                <a:ext uri="{FF2B5EF4-FFF2-40B4-BE49-F238E27FC236}">
                  <a16:creationId xmlns:a16="http://schemas.microsoft.com/office/drawing/2014/main" id="{24962E32-9A81-1623-4882-B8F5A40D03AE}"/>
                </a:ext>
              </a:extLst>
            </p:cNvPr>
            <p:cNvSpPr>
              <a:spLocks/>
            </p:cNvSpPr>
            <p:nvPr/>
          </p:nvSpPr>
          <p:spPr bwMode="auto">
            <a:xfrm>
              <a:off x="5701" y="2997"/>
              <a:ext cx="17" cy="169"/>
            </a:xfrm>
            <a:custGeom>
              <a:avLst/>
              <a:gdLst>
                <a:gd name="T0" fmla="*/ 6 w 12"/>
                <a:gd name="T1" fmla="*/ 114 h 114"/>
                <a:gd name="T2" fmla="*/ 0 w 12"/>
                <a:gd name="T3" fmla="*/ 108 h 114"/>
                <a:gd name="T4" fmla="*/ 0 w 12"/>
                <a:gd name="T5" fmla="*/ 6 h 114"/>
                <a:gd name="T6" fmla="*/ 6 w 12"/>
                <a:gd name="T7" fmla="*/ 0 h 114"/>
                <a:gd name="T8" fmla="*/ 12 w 12"/>
                <a:gd name="T9" fmla="*/ 6 h 114"/>
                <a:gd name="T10" fmla="*/ 12 w 12"/>
                <a:gd name="T11" fmla="*/ 108 h 114"/>
                <a:gd name="T12" fmla="*/ 6 w 1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114"/>
                  </a:moveTo>
                  <a:cubicBezTo>
                    <a:pt x="3" y="114"/>
                    <a:pt x="0" y="112"/>
                    <a:pt x="0" y="108"/>
                  </a:cubicBezTo>
                  <a:cubicBezTo>
                    <a:pt x="0" y="6"/>
                    <a:pt x="0" y="6"/>
                    <a:pt x="0" y="6"/>
                  </a:cubicBezTo>
                  <a:cubicBezTo>
                    <a:pt x="0" y="3"/>
                    <a:pt x="3" y="0"/>
                    <a:pt x="6" y="0"/>
                  </a:cubicBezTo>
                  <a:cubicBezTo>
                    <a:pt x="9" y="0"/>
                    <a:pt x="12" y="3"/>
                    <a:pt x="12" y="6"/>
                  </a:cubicBezTo>
                  <a:cubicBezTo>
                    <a:pt x="12" y="108"/>
                    <a:pt x="12" y="108"/>
                    <a:pt x="12" y="108"/>
                  </a:cubicBezTo>
                  <a:cubicBezTo>
                    <a:pt x="12" y="112"/>
                    <a:pt x="9" y="114"/>
                    <a:pt x="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1" name="Freeform 148">
              <a:extLst>
                <a:ext uri="{FF2B5EF4-FFF2-40B4-BE49-F238E27FC236}">
                  <a16:creationId xmlns:a16="http://schemas.microsoft.com/office/drawing/2014/main" id="{95C3F043-1B0B-D63C-85AB-E08C1924F849}"/>
                </a:ext>
              </a:extLst>
            </p:cNvPr>
            <p:cNvSpPr>
              <a:spLocks/>
            </p:cNvSpPr>
            <p:nvPr/>
          </p:nvSpPr>
          <p:spPr bwMode="auto">
            <a:xfrm>
              <a:off x="5619" y="3068"/>
              <a:ext cx="181" cy="98"/>
            </a:xfrm>
            <a:custGeom>
              <a:avLst/>
              <a:gdLst>
                <a:gd name="T0" fmla="*/ 61 w 122"/>
                <a:gd name="T1" fmla="*/ 66 h 66"/>
                <a:gd name="T2" fmla="*/ 57 w 122"/>
                <a:gd name="T3" fmla="*/ 65 h 66"/>
                <a:gd name="T4" fmla="*/ 3 w 122"/>
                <a:gd name="T5" fmla="*/ 11 h 66"/>
                <a:gd name="T6" fmla="*/ 3 w 122"/>
                <a:gd name="T7" fmla="*/ 2 h 66"/>
                <a:gd name="T8" fmla="*/ 11 w 122"/>
                <a:gd name="T9" fmla="*/ 2 h 66"/>
                <a:gd name="T10" fmla="*/ 61 w 122"/>
                <a:gd name="T11" fmla="*/ 52 h 66"/>
                <a:gd name="T12" fmla="*/ 111 w 122"/>
                <a:gd name="T13" fmla="*/ 2 h 66"/>
                <a:gd name="T14" fmla="*/ 119 w 122"/>
                <a:gd name="T15" fmla="*/ 2 h 66"/>
                <a:gd name="T16" fmla="*/ 119 w 122"/>
                <a:gd name="T17" fmla="*/ 11 h 66"/>
                <a:gd name="T18" fmla="*/ 65 w 122"/>
                <a:gd name="T19" fmla="*/ 65 h 66"/>
                <a:gd name="T20" fmla="*/ 61 w 122"/>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6">
                  <a:moveTo>
                    <a:pt x="61" y="66"/>
                  </a:moveTo>
                  <a:cubicBezTo>
                    <a:pt x="60" y="66"/>
                    <a:pt x="58" y="66"/>
                    <a:pt x="57" y="65"/>
                  </a:cubicBezTo>
                  <a:cubicBezTo>
                    <a:pt x="3" y="11"/>
                    <a:pt x="3" y="11"/>
                    <a:pt x="3" y="11"/>
                  </a:cubicBezTo>
                  <a:cubicBezTo>
                    <a:pt x="0" y="8"/>
                    <a:pt x="0" y="5"/>
                    <a:pt x="3" y="2"/>
                  </a:cubicBezTo>
                  <a:cubicBezTo>
                    <a:pt x="5" y="0"/>
                    <a:pt x="9" y="0"/>
                    <a:pt x="11" y="2"/>
                  </a:cubicBezTo>
                  <a:cubicBezTo>
                    <a:pt x="61" y="52"/>
                    <a:pt x="61" y="52"/>
                    <a:pt x="61" y="52"/>
                  </a:cubicBezTo>
                  <a:cubicBezTo>
                    <a:pt x="111" y="2"/>
                    <a:pt x="111" y="2"/>
                    <a:pt x="111" y="2"/>
                  </a:cubicBezTo>
                  <a:cubicBezTo>
                    <a:pt x="113" y="0"/>
                    <a:pt x="117" y="0"/>
                    <a:pt x="119" y="2"/>
                  </a:cubicBezTo>
                  <a:cubicBezTo>
                    <a:pt x="122" y="5"/>
                    <a:pt x="122" y="8"/>
                    <a:pt x="119" y="11"/>
                  </a:cubicBezTo>
                  <a:cubicBezTo>
                    <a:pt x="65" y="65"/>
                    <a:pt x="65" y="65"/>
                    <a:pt x="65" y="65"/>
                  </a:cubicBezTo>
                  <a:cubicBezTo>
                    <a:pt x="64" y="66"/>
                    <a:pt x="63" y="66"/>
                    <a:pt x="6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grpSp>
      <p:grpSp>
        <p:nvGrpSpPr>
          <p:cNvPr id="14" name="グループ化 13">
            <a:extLst>
              <a:ext uri="{FF2B5EF4-FFF2-40B4-BE49-F238E27FC236}">
                <a16:creationId xmlns:a16="http://schemas.microsoft.com/office/drawing/2014/main" id="{BDAC4BF4-51C4-8867-4EE2-27D02A3176F2}"/>
              </a:ext>
            </a:extLst>
          </p:cNvPr>
          <p:cNvGrpSpPr/>
          <p:nvPr/>
        </p:nvGrpSpPr>
        <p:grpSpPr>
          <a:xfrm>
            <a:off x="390563" y="1271522"/>
            <a:ext cx="5645948" cy="693513"/>
            <a:chOff x="458779" y="1033422"/>
            <a:chExt cx="5610093" cy="693513"/>
          </a:xfrm>
        </p:grpSpPr>
        <p:sp>
          <p:nvSpPr>
            <p:cNvPr id="15" name="コンテンツ プレースホルダー 4">
              <a:extLst>
                <a:ext uri="{FF2B5EF4-FFF2-40B4-BE49-F238E27FC236}">
                  <a16:creationId xmlns:a16="http://schemas.microsoft.com/office/drawing/2014/main" id="{25D573CA-A012-B5A0-E503-C1BED3ED9F37}"/>
                </a:ext>
              </a:extLst>
            </p:cNvPr>
            <p:cNvSpPr txBox="1">
              <a:spLocks/>
            </p:cNvSpPr>
            <p:nvPr/>
          </p:nvSpPr>
          <p:spPr>
            <a:xfrm>
              <a:off x="1373179" y="1033422"/>
              <a:ext cx="4695693" cy="693513"/>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交付申請時の「担当者メールアドレス」欄に記載されたメールアドレスへ通知メールが届きます。</a:t>
              </a:r>
              <a:endParaRPr lang="en-US" altLang="ja-JP" b="1" dirty="0"/>
            </a:p>
            <a:p>
              <a:r>
                <a:rPr lang="ja-JP" altLang="en-US" b="1" dirty="0"/>
                <a:t>メールに記載された</a:t>
              </a:r>
              <a:r>
                <a:rPr lang="en-US" altLang="ja-JP" b="1" dirty="0"/>
                <a:t>URL</a:t>
              </a:r>
              <a:r>
                <a:rPr lang="ja-JP" altLang="en-US" b="1" dirty="0"/>
                <a:t>を押下し、ログインをします。</a:t>
              </a:r>
            </a:p>
          </p:txBody>
        </p:sp>
        <p:sp>
          <p:nvSpPr>
            <p:cNvPr id="16" name="四角形: 角を丸くする 10">
              <a:extLst>
                <a:ext uri="{FF2B5EF4-FFF2-40B4-BE49-F238E27FC236}">
                  <a16:creationId xmlns:a16="http://schemas.microsoft.com/office/drawing/2014/main" id="{F6D1BB51-A501-9B22-FD45-DA95DC0A39AF}"/>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はじめに</a:t>
              </a:r>
            </a:p>
          </p:txBody>
        </p:sp>
      </p:grpSp>
      <p:grpSp>
        <p:nvGrpSpPr>
          <p:cNvPr id="17" name="グループ化 16">
            <a:extLst>
              <a:ext uri="{FF2B5EF4-FFF2-40B4-BE49-F238E27FC236}">
                <a16:creationId xmlns:a16="http://schemas.microsoft.com/office/drawing/2014/main" id="{FDEAD3A4-24D4-9AC0-2352-CD5106F5AF36}"/>
              </a:ext>
            </a:extLst>
          </p:cNvPr>
          <p:cNvGrpSpPr/>
          <p:nvPr/>
        </p:nvGrpSpPr>
        <p:grpSpPr>
          <a:xfrm>
            <a:off x="390563" y="4806910"/>
            <a:ext cx="5928956" cy="264555"/>
            <a:chOff x="458779" y="1232409"/>
            <a:chExt cx="5891304" cy="264555"/>
          </a:xfrm>
        </p:grpSpPr>
        <p:sp>
          <p:nvSpPr>
            <p:cNvPr id="18" name="コンテンツ プレースホルダー 4">
              <a:extLst>
                <a:ext uri="{FF2B5EF4-FFF2-40B4-BE49-F238E27FC236}">
                  <a16:creationId xmlns:a16="http://schemas.microsoft.com/office/drawing/2014/main" id="{A3D7F5B1-1EAB-1C7E-B863-7088B05A6F2A}"/>
                </a:ext>
              </a:extLst>
            </p:cNvPr>
            <p:cNvSpPr txBox="1">
              <a:spLocks/>
            </p:cNvSpPr>
            <p:nvPr/>
          </p:nvSpPr>
          <p:spPr>
            <a:xfrm>
              <a:off x="1373178" y="1238442"/>
              <a:ext cx="4976905"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「実績報告書等の提出について</a:t>
              </a:r>
              <a:r>
                <a:rPr lang="en-US" altLang="ja-JP" b="1" dirty="0"/>
                <a:t>(</a:t>
              </a:r>
              <a:r>
                <a:rPr lang="ja-JP" altLang="en-US" b="1" dirty="0"/>
                <a:t>依頼</a:t>
              </a:r>
              <a:r>
                <a:rPr lang="en-US" altLang="ja-JP" b="1" dirty="0"/>
                <a:t>)</a:t>
              </a:r>
              <a:r>
                <a:rPr lang="ja-JP" altLang="en-US" b="1" dirty="0"/>
                <a:t>」をダウンロードします。</a:t>
              </a:r>
              <a:endParaRPr lang="en-US" altLang="ja-JP" b="1" dirty="0"/>
            </a:p>
          </p:txBody>
        </p:sp>
        <p:sp>
          <p:nvSpPr>
            <p:cNvPr id="19" name="四角形: 角を丸くする 10">
              <a:extLst>
                <a:ext uri="{FF2B5EF4-FFF2-40B4-BE49-F238E27FC236}">
                  <a16:creationId xmlns:a16="http://schemas.microsoft.com/office/drawing/2014/main" id="{7D2897F4-1462-6DEF-0D53-A466A052331F}"/>
                </a:ext>
              </a:extLst>
            </p:cNvPr>
            <p:cNvSpPr/>
            <p:nvPr/>
          </p:nvSpPr>
          <p:spPr>
            <a:xfrm>
              <a:off x="458779" y="123240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DF510E13-A1B0-9083-DA91-0171FAAB9044}"/>
              </a:ext>
            </a:extLst>
          </p:cNvPr>
          <p:cNvSpPr/>
          <p:nvPr/>
        </p:nvSpPr>
        <p:spPr>
          <a:xfrm>
            <a:off x="541786" y="3492558"/>
            <a:ext cx="3318332" cy="26302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7CB830B5-FA7A-66FD-238C-E66AA4475A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3682793" y="3640308"/>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55;p16">
            <a:extLst>
              <a:ext uri="{FF2B5EF4-FFF2-40B4-BE49-F238E27FC236}">
                <a16:creationId xmlns:a16="http://schemas.microsoft.com/office/drawing/2014/main" id="{97424B52-6FD7-0BC4-32AF-612A0A7E3A4E}"/>
              </a:ext>
            </a:extLst>
          </p:cNvPr>
          <p:cNvSpPr/>
          <p:nvPr/>
        </p:nvSpPr>
        <p:spPr>
          <a:xfrm>
            <a:off x="3129921" y="7436448"/>
            <a:ext cx="501544" cy="22176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 name="Google Shape;155;p16">
            <a:extLst>
              <a:ext uri="{FF2B5EF4-FFF2-40B4-BE49-F238E27FC236}">
                <a16:creationId xmlns:a16="http://schemas.microsoft.com/office/drawing/2014/main" id="{A40393BC-1E79-6D98-17F4-934EA0BDE47C}"/>
              </a:ext>
            </a:extLst>
          </p:cNvPr>
          <p:cNvSpPr/>
          <p:nvPr/>
        </p:nvSpPr>
        <p:spPr>
          <a:xfrm>
            <a:off x="716096" y="7424832"/>
            <a:ext cx="782506" cy="221763"/>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Picture 8">
            <a:extLst>
              <a:ext uri="{FF2B5EF4-FFF2-40B4-BE49-F238E27FC236}">
                <a16:creationId xmlns:a16="http://schemas.microsoft.com/office/drawing/2014/main" id="{F9E2D6C2-F198-37D7-99C6-A4A3CF87365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3488978" y="7531799"/>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24" name="吹き出し: 線 23">
            <a:extLst>
              <a:ext uri="{FF2B5EF4-FFF2-40B4-BE49-F238E27FC236}">
                <a16:creationId xmlns:a16="http://schemas.microsoft.com/office/drawing/2014/main" id="{3009C341-8B78-65D5-B596-9F52AA5C02C0}"/>
              </a:ext>
            </a:extLst>
          </p:cNvPr>
          <p:cNvSpPr/>
          <p:nvPr/>
        </p:nvSpPr>
        <p:spPr>
          <a:xfrm>
            <a:off x="3017924" y="5990811"/>
            <a:ext cx="1520453" cy="845211"/>
          </a:xfrm>
          <a:prstGeom prst="borderCallout1">
            <a:avLst>
              <a:gd name="adj1" fmla="val 99801"/>
              <a:gd name="adj2" fmla="val 14064"/>
              <a:gd name="adj3" fmla="val 170209"/>
              <a:gd name="adj4" fmla="val 31541"/>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「文面表示」を押下すると新しいタブで「通知文書（文面）」が表示されます。</a:t>
            </a:r>
          </a:p>
        </p:txBody>
      </p:sp>
      <p:sp>
        <p:nvSpPr>
          <p:cNvPr id="26" name="Google Shape;155;p16">
            <a:extLst>
              <a:ext uri="{FF2B5EF4-FFF2-40B4-BE49-F238E27FC236}">
                <a16:creationId xmlns:a16="http://schemas.microsoft.com/office/drawing/2014/main" id="{E64849D2-B27E-BF91-5C05-C11E3B09EC7A}"/>
              </a:ext>
            </a:extLst>
          </p:cNvPr>
          <p:cNvSpPr/>
          <p:nvPr/>
        </p:nvSpPr>
        <p:spPr>
          <a:xfrm>
            <a:off x="3975771" y="7424832"/>
            <a:ext cx="1332926" cy="23337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 name="Picture 8">
            <a:extLst>
              <a:ext uri="{FF2B5EF4-FFF2-40B4-BE49-F238E27FC236}">
                <a16:creationId xmlns:a16="http://schemas.microsoft.com/office/drawing/2014/main" id="{8E008BE3-431E-EAF5-F3AD-16E7EC67054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039745" y="7564246"/>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28" name="吹き出し: 線 27">
            <a:extLst>
              <a:ext uri="{FF2B5EF4-FFF2-40B4-BE49-F238E27FC236}">
                <a16:creationId xmlns:a16="http://schemas.microsoft.com/office/drawing/2014/main" id="{BBE89F28-B837-CEA4-003D-5C364DE2F720}"/>
              </a:ext>
            </a:extLst>
          </p:cNvPr>
          <p:cNvSpPr/>
          <p:nvPr/>
        </p:nvSpPr>
        <p:spPr>
          <a:xfrm>
            <a:off x="5101327" y="6028911"/>
            <a:ext cx="1520453" cy="845211"/>
          </a:xfrm>
          <a:prstGeom prst="borderCallout1">
            <a:avLst>
              <a:gd name="adj1" fmla="val 98264"/>
              <a:gd name="adj2" fmla="val 18260"/>
              <a:gd name="adj3" fmla="val 165014"/>
              <a:gd name="adj4" fmla="val 145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添付ファイルは、こちらに表示されます</a:t>
            </a:r>
          </a:p>
        </p:txBody>
      </p:sp>
      <p:pic>
        <p:nvPicPr>
          <p:cNvPr id="29" name="図 2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948C8F7-94A4-8484-E03B-F2779E1CA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14" y="8508276"/>
            <a:ext cx="5345305" cy="1030994"/>
          </a:xfrm>
          <a:prstGeom prst="rect">
            <a:avLst/>
          </a:prstGeom>
        </p:spPr>
      </p:pic>
      <p:sp>
        <p:nvSpPr>
          <p:cNvPr id="31" name="Google Shape;155;p16">
            <a:extLst>
              <a:ext uri="{FF2B5EF4-FFF2-40B4-BE49-F238E27FC236}">
                <a16:creationId xmlns:a16="http://schemas.microsoft.com/office/drawing/2014/main" id="{D1B8F361-2E52-C2A9-0A88-284C1B36690E}"/>
              </a:ext>
            </a:extLst>
          </p:cNvPr>
          <p:cNvSpPr/>
          <p:nvPr/>
        </p:nvSpPr>
        <p:spPr>
          <a:xfrm>
            <a:off x="4597399" y="8974162"/>
            <a:ext cx="923645" cy="28571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Picture 8">
            <a:extLst>
              <a:ext uri="{FF2B5EF4-FFF2-40B4-BE49-F238E27FC236}">
                <a16:creationId xmlns:a16="http://schemas.microsoft.com/office/drawing/2014/main" id="{8B875180-EB4D-0F93-CD43-8AFF4FE2603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305082" y="9183825"/>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33" name="コンテンツ プレースホルダー 4">
            <a:extLst>
              <a:ext uri="{FF2B5EF4-FFF2-40B4-BE49-F238E27FC236}">
                <a16:creationId xmlns:a16="http://schemas.microsoft.com/office/drawing/2014/main" id="{7782A06A-7EE9-D3A9-6162-D095B4C564C7}"/>
              </a:ext>
            </a:extLst>
          </p:cNvPr>
          <p:cNvSpPr txBox="1">
            <a:spLocks/>
          </p:cNvSpPr>
          <p:nvPr/>
        </p:nvSpPr>
        <p:spPr>
          <a:xfrm>
            <a:off x="1304544" y="8170344"/>
            <a:ext cx="5073194" cy="258522"/>
          </a:xfrm>
          <a:prstGeom prst="rect">
            <a:avLst/>
          </a:prstGeom>
        </p:spPr>
        <p:txBody>
          <a:bodyPr vert="horz" wrap="square" lIns="91429" tIns="45715" rIns="91429" bIns="45715" rtlCol="0" anchor="ctr">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1" dirty="0"/>
              <a:t>画面下部の「申請する」ボタンより提出してください。</a:t>
            </a:r>
            <a:endParaRPr lang="en-US" altLang="ja-JP" b="1" dirty="0">
              <a:solidFill>
                <a:srgbClr val="FF0000"/>
              </a:solidFill>
            </a:endParaRPr>
          </a:p>
        </p:txBody>
      </p:sp>
      <p:sp>
        <p:nvSpPr>
          <p:cNvPr id="34" name="四角形: 角を丸くする 10">
            <a:extLst>
              <a:ext uri="{FF2B5EF4-FFF2-40B4-BE49-F238E27FC236}">
                <a16:creationId xmlns:a16="http://schemas.microsoft.com/office/drawing/2014/main" id="{D6A76095-4F15-5C04-7730-21D84FD69B6D}"/>
              </a:ext>
            </a:extLst>
          </p:cNvPr>
          <p:cNvSpPr/>
          <p:nvPr/>
        </p:nvSpPr>
        <p:spPr>
          <a:xfrm>
            <a:off x="390144" y="8170344"/>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EDC66C72-F55E-3B24-2058-05CA498C7FC8}"/>
              </a:ext>
            </a:extLst>
          </p:cNvPr>
          <p:cNvSpPr/>
          <p:nvPr/>
        </p:nvSpPr>
        <p:spPr>
          <a:xfrm>
            <a:off x="1141658" y="2070115"/>
            <a:ext cx="1175899" cy="2231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ローチャート: 処理 1">
            <a:extLst>
              <a:ext uri="{FF2B5EF4-FFF2-40B4-BE49-F238E27FC236}">
                <a16:creationId xmlns:a16="http://schemas.microsoft.com/office/drawing/2014/main" id="{D0C9EDBB-F593-C34A-B123-BA2D437B1514}"/>
              </a:ext>
            </a:extLst>
          </p:cNvPr>
          <p:cNvSpPr/>
          <p:nvPr/>
        </p:nvSpPr>
        <p:spPr>
          <a:xfrm>
            <a:off x="1044250" y="3031542"/>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BFD6B64-A94F-5EE1-57C5-2CEE01C344AB}"/>
              </a:ext>
            </a:extLst>
          </p:cNvPr>
          <p:cNvSpPr/>
          <p:nvPr/>
        </p:nvSpPr>
        <p:spPr>
          <a:xfrm>
            <a:off x="1092785" y="2880240"/>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65A6F33-92D0-80F1-80E2-ECA1FB4DF6F1}"/>
              </a:ext>
            </a:extLst>
          </p:cNvPr>
          <p:cNvSpPr txBox="1"/>
          <p:nvPr/>
        </p:nvSpPr>
        <p:spPr>
          <a:xfrm>
            <a:off x="964025" y="2862248"/>
            <a:ext cx="2577825" cy="192360"/>
          </a:xfrm>
          <a:prstGeom prst="rect">
            <a:avLst/>
          </a:prstGeom>
          <a:noFill/>
        </p:spPr>
        <p:txBody>
          <a:bodyPr wrap="square" rtlCol="0">
            <a:spAutoFit/>
          </a:bodyPr>
          <a:lstStyle/>
          <a:p>
            <a:r>
              <a:rPr kumimoji="1" lang="ja-JP" altLang="en-US" sz="650" dirty="0">
                <a:solidFill>
                  <a:schemeClr val="tx1">
                    <a:lumMod val="95000"/>
                    <a:lumOff val="5000"/>
                  </a:schemeClr>
                </a:solidFill>
              </a:rPr>
              <a:t>令和</a:t>
            </a:r>
            <a:r>
              <a:rPr kumimoji="1" lang="en-US" altLang="ja-JP" sz="650" dirty="0">
                <a:solidFill>
                  <a:schemeClr val="tx1">
                    <a:lumMod val="95000"/>
                    <a:lumOff val="5000"/>
                  </a:schemeClr>
                </a:solidFill>
              </a:rPr>
              <a:t>7</a:t>
            </a:r>
            <a:r>
              <a:rPr kumimoji="1" lang="ja-JP" altLang="en-US" sz="650" dirty="0">
                <a:solidFill>
                  <a:schemeClr val="tx1">
                    <a:lumMod val="95000"/>
                    <a:lumOff val="5000"/>
                  </a:schemeClr>
                </a:solidFill>
              </a:rPr>
              <a:t>年度　幼児教育の質の向上のための</a:t>
            </a:r>
            <a:r>
              <a:rPr kumimoji="1" lang="en-US" altLang="ja-JP" sz="650" dirty="0">
                <a:solidFill>
                  <a:schemeClr val="tx1">
                    <a:lumMod val="95000"/>
                    <a:lumOff val="5000"/>
                  </a:schemeClr>
                </a:solidFill>
              </a:rPr>
              <a:t>ICT</a:t>
            </a:r>
            <a:r>
              <a:rPr kumimoji="1" lang="ja-JP" altLang="en-US" sz="650" dirty="0">
                <a:solidFill>
                  <a:schemeClr val="tx1">
                    <a:lumMod val="95000"/>
                    <a:lumOff val="5000"/>
                  </a:schemeClr>
                </a:solidFill>
              </a:rPr>
              <a:t>化支援事業補助金　</a:t>
            </a:r>
          </a:p>
        </p:txBody>
      </p:sp>
      <p:sp>
        <p:nvSpPr>
          <p:cNvPr id="25" name="テキスト ボックス 24">
            <a:extLst>
              <a:ext uri="{FF2B5EF4-FFF2-40B4-BE49-F238E27FC236}">
                <a16:creationId xmlns:a16="http://schemas.microsoft.com/office/drawing/2014/main" id="{061E8772-1AFC-BBD5-AC0D-4061E84A4BF6}"/>
              </a:ext>
            </a:extLst>
          </p:cNvPr>
          <p:cNvSpPr txBox="1"/>
          <p:nvPr/>
        </p:nvSpPr>
        <p:spPr>
          <a:xfrm>
            <a:off x="964024" y="2996795"/>
            <a:ext cx="2943063" cy="192360"/>
          </a:xfrm>
          <a:prstGeom prst="rect">
            <a:avLst/>
          </a:prstGeom>
          <a:noFill/>
        </p:spPr>
        <p:txBody>
          <a:bodyPr wrap="square" rtlCol="0">
            <a:spAutoFit/>
          </a:bodyPr>
          <a:lstStyle/>
          <a:p>
            <a:r>
              <a:rPr kumimoji="1" lang="ja-JP" altLang="en-US" sz="650" dirty="0">
                <a:solidFill>
                  <a:schemeClr val="tx1">
                    <a:lumMod val="95000"/>
                    <a:lumOff val="5000"/>
                  </a:schemeClr>
                </a:solidFill>
              </a:rPr>
              <a:t>○○幼稚園：幼児教育の質の向上のための</a:t>
            </a:r>
            <a:r>
              <a:rPr kumimoji="1" lang="en-US" altLang="ja-JP" sz="650" dirty="0">
                <a:solidFill>
                  <a:schemeClr val="tx1">
                    <a:lumMod val="95000"/>
                    <a:lumOff val="5000"/>
                  </a:schemeClr>
                </a:solidFill>
              </a:rPr>
              <a:t>ICT</a:t>
            </a:r>
            <a:r>
              <a:rPr kumimoji="1" lang="ja-JP" altLang="en-US" sz="650" dirty="0">
                <a:solidFill>
                  <a:schemeClr val="tx1">
                    <a:lumMod val="95000"/>
                    <a:lumOff val="5000"/>
                  </a:schemeClr>
                </a:solidFill>
              </a:rPr>
              <a:t>化支援事業補助金申請</a:t>
            </a:r>
          </a:p>
        </p:txBody>
      </p:sp>
    </p:spTree>
    <p:extLst>
      <p:ext uri="{BB962C8B-B14F-4D97-AF65-F5344CB8AC3E}">
        <p14:creationId xmlns:p14="http://schemas.microsoft.com/office/powerpoint/2010/main" val="49101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316E20-C769-1093-603A-1968C9B3715F}"/>
              </a:ext>
            </a:extLst>
          </p:cNvPr>
          <p:cNvPicPr>
            <a:picLocks noChangeAspect="1"/>
          </p:cNvPicPr>
          <p:nvPr/>
        </p:nvPicPr>
        <p:blipFill>
          <a:blip r:embed="rId2"/>
          <a:stretch>
            <a:fillRect/>
          </a:stretch>
        </p:blipFill>
        <p:spPr>
          <a:xfrm>
            <a:off x="436627" y="3391808"/>
            <a:ext cx="5913992" cy="3434140"/>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kumimoji="1" lang="en-US" altLang="ja-JP" sz="1400" b="1" kern="1200" dirty="0">
                <a:solidFill>
                  <a:schemeClr val="tx1"/>
                </a:solidFill>
                <a:effectLst/>
                <a:latin typeface="メイリオ" panose="020B0604030504040204" pitchFamily="50" charset="-128"/>
                <a:ea typeface="メイリオ" panose="020B0604030504040204" pitchFamily="50" charset="-128"/>
                <a:cs typeface="+mj-cs"/>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実績報告書提出</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111" name="四角形: 角を丸くする 25">
            <a:extLst>
              <a:ext uri="{FF2B5EF4-FFF2-40B4-BE49-F238E27FC236}">
                <a16:creationId xmlns:a16="http://schemas.microsoft.com/office/drawing/2014/main" id="{20600409-B98A-4033-9666-6A3D39BC2E08}"/>
              </a:ext>
            </a:extLst>
          </p:cNvPr>
          <p:cNvSpPr/>
          <p:nvPr/>
        </p:nvSpPr>
        <p:spPr>
          <a:xfrm>
            <a:off x="568325" y="8189883"/>
            <a:ext cx="5759450" cy="1617711"/>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①「担当者メールアドレス」</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交付申請時に記載したアドレスが表示されます。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50" b="1" dirty="0">
                <a:solidFill>
                  <a:schemeClr val="tx1"/>
                </a:solidFill>
                <a:latin typeface="Meiryo UI" panose="020B0604030504040204" pitchFamily="50" charset="-128"/>
                <a:ea typeface="Meiryo UI" panose="020B0604030504040204" pitchFamily="50" charset="-128"/>
              </a:rPr>
              <a:t>②「</a:t>
            </a:r>
            <a:r>
              <a:rPr lang="ja-JP" altLang="en-US" sz="1050" b="1" dirty="0">
                <a:solidFill>
                  <a:schemeClr val="tx1"/>
                </a:solidFill>
              </a:rPr>
              <a:t>事業終了日（実績）</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実際に事業が終了した日付を入力してください。</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50" b="1" dirty="0">
                <a:solidFill>
                  <a:schemeClr val="tx1"/>
                </a:solidFill>
                <a:latin typeface="Meiryo UI" panose="020B0604030504040204" pitchFamily="50" charset="-128"/>
                <a:ea typeface="Meiryo UI" panose="020B0604030504040204" pitchFamily="50" charset="-128"/>
              </a:rPr>
              <a:t>③「補助金確定額」</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　実績報告書に記載の「</a:t>
            </a:r>
            <a:r>
              <a:rPr lang="ja-JP" altLang="ja-JP" sz="1200" b="1" dirty="0">
                <a:solidFill>
                  <a:schemeClr val="tx1"/>
                </a:solidFill>
              </a:rPr>
              <a:t>補助金充当額</a:t>
            </a:r>
            <a:r>
              <a:rPr kumimoji="1" lang="ja-JP" altLang="en-US" sz="1000" dirty="0">
                <a:solidFill>
                  <a:schemeClr val="tx1"/>
                </a:solidFill>
                <a:latin typeface="Meiryo UI" panose="020B0604030504040204" pitchFamily="50" charset="-128"/>
                <a:ea typeface="Meiryo UI" panose="020B0604030504040204" pitchFamily="50" charset="-128"/>
              </a:rPr>
              <a:t>」を入力してください、</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6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600" dirty="0">
              <a:solidFill>
                <a:schemeClr val="tx1"/>
              </a:solidFill>
              <a:latin typeface="Meiryo UI" panose="020B0604030504040204" pitchFamily="50" charset="-128"/>
              <a:ea typeface="Meiryo UI" panose="020B0604030504040204" pitchFamily="50" charset="-128"/>
            </a:endParaRPr>
          </a:p>
        </p:txBody>
      </p:sp>
      <p:sp>
        <p:nvSpPr>
          <p:cNvPr id="112" name="四角形: 角を丸くする 10">
            <a:extLst>
              <a:ext uri="{FF2B5EF4-FFF2-40B4-BE49-F238E27FC236}">
                <a16:creationId xmlns:a16="http://schemas.microsoft.com/office/drawing/2014/main" id="{F0754BB0-5D65-4AF0-B586-419D6EA5340C}"/>
              </a:ext>
            </a:extLst>
          </p:cNvPr>
          <p:cNvSpPr/>
          <p:nvPr/>
        </p:nvSpPr>
        <p:spPr>
          <a:xfrm>
            <a:off x="405936" y="892222"/>
            <a:ext cx="4931377" cy="423883"/>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事業及び申請の基本情報、補助事業実施期間および補助金交付申請額</a:t>
            </a:r>
          </a:p>
        </p:txBody>
      </p:sp>
      <p:sp>
        <p:nvSpPr>
          <p:cNvPr id="4" name="テキスト ボックス 3"/>
          <p:cNvSpPr txBox="1"/>
          <p:nvPr/>
        </p:nvSpPr>
        <p:spPr>
          <a:xfrm>
            <a:off x="5807558" y="4678949"/>
            <a:ext cx="274396" cy="276999"/>
          </a:xfrm>
          <a:prstGeom prst="rect">
            <a:avLst/>
          </a:prstGeom>
          <a:noFill/>
        </p:spPr>
        <p:txBody>
          <a:bodyPr wrap="square" rtlCol="0">
            <a:spAutoFit/>
          </a:bodyPr>
          <a:lstStyle/>
          <a:p>
            <a:r>
              <a:rPr kumimoji="1" lang="ja-JP" altLang="en-US" sz="1200" dirty="0">
                <a:solidFill>
                  <a:srgbClr val="FF0000"/>
                </a:solidFill>
              </a:rPr>
              <a:t>①</a:t>
            </a:r>
          </a:p>
        </p:txBody>
      </p:sp>
      <p:sp>
        <p:nvSpPr>
          <p:cNvPr id="113" name="テキスト ボックス 112"/>
          <p:cNvSpPr txBox="1"/>
          <p:nvPr/>
        </p:nvSpPr>
        <p:spPr>
          <a:xfrm>
            <a:off x="5618887" y="6390821"/>
            <a:ext cx="274396" cy="276999"/>
          </a:xfrm>
          <a:prstGeom prst="rect">
            <a:avLst/>
          </a:prstGeom>
          <a:noFill/>
        </p:spPr>
        <p:txBody>
          <a:bodyPr wrap="square" rtlCol="0">
            <a:spAutoFit/>
          </a:bodyPr>
          <a:lstStyle/>
          <a:p>
            <a:r>
              <a:rPr kumimoji="1" lang="ja-JP" altLang="en-US" sz="1200" dirty="0">
                <a:solidFill>
                  <a:srgbClr val="FF0000"/>
                </a:solidFill>
              </a:rPr>
              <a:t>➁</a:t>
            </a:r>
          </a:p>
        </p:txBody>
      </p:sp>
      <p:pic>
        <p:nvPicPr>
          <p:cNvPr id="10" name="図 9">
            <a:extLst>
              <a:ext uri="{FF2B5EF4-FFF2-40B4-BE49-F238E27FC236}">
                <a16:creationId xmlns:a16="http://schemas.microsoft.com/office/drawing/2014/main" id="{630CB1E4-9A51-9CBF-B177-8E488F532D8A}"/>
              </a:ext>
            </a:extLst>
          </p:cNvPr>
          <p:cNvPicPr>
            <a:picLocks noChangeAspect="1"/>
          </p:cNvPicPr>
          <p:nvPr/>
        </p:nvPicPr>
        <p:blipFill>
          <a:blip r:embed="rId3"/>
          <a:stretch>
            <a:fillRect/>
          </a:stretch>
        </p:blipFill>
        <p:spPr>
          <a:xfrm>
            <a:off x="446634" y="6840389"/>
            <a:ext cx="5898170" cy="952979"/>
          </a:xfrm>
          <a:prstGeom prst="rect">
            <a:avLst/>
          </a:prstGeom>
        </p:spPr>
      </p:pic>
      <p:sp>
        <p:nvSpPr>
          <p:cNvPr id="14" name="テキスト ボックス 13">
            <a:extLst>
              <a:ext uri="{FF2B5EF4-FFF2-40B4-BE49-F238E27FC236}">
                <a16:creationId xmlns:a16="http://schemas.microsoft.com/office/drawing/2014/main" id="{D4DB5CB6-63BC-496F-7C0E-09D391C81CC3}"/>
              </a:ext>
            </a:extLst>
          </p:cNvPr>
          <p:cNvSpPr txBox="1"/>
          <p:nvPr/>
        </p:nvSpPr>
        <p:spPr>
          <a:xfrm>
            <a:off x="5737518" y="7351864"/>
            <a:ext cx="274396" cy="276999"/>
          </a:xfrm>
          <a:prstGeom prst="rect">
            <a:avLst/>
          </a:prstGeom>
          <a:noFill/>
        </p:spPr>
        <p:txBody>
          <a:bodyPr wrap="square" rtlCol="0">
            <a:spAutoFit/>
          </a:bodyPr>
          <a:lstStyle/>
          <a:p>
            <a:r>
              <a:rPr kumimoji="1" lang="ja-JP" altLang="en-US" sz="1200" dirty="0">
                <a:solidFill>
                  <a:srgbClr val="FF0000"/>
                </a:solidFill>
              </a:rPr>
              <a:t>③</a:t>
            </a:r>
          </a:p>
        </p:txBody>
      </p:sp>
      <p:sp>
        <p:nvSpPr>
          <p:cNvPr id="76" name="タイトル 1">
            <a:extLst>
              <a:ext uri="{FF2B5EF4-FFF2-40B4-BE49-F238E27FC236}">
                <a16:creationId xmlns:a16="http://schemas.microsoft.com/office/drawing/2014/main" id="{D3862517-0802-4786-AC72-6C1A48D065E6}"/>
              </a:ext>
            </a:extLst>
          </p:cNvPr>
          <p:cNvSpPr txBox="1">
            <a:spLocks/>
          </p:cNvSpPr>
          <p:nvPr/>
        </p:nvSpPr>
        <p:spPr>
          <a:xfrm>
            <a:off x="1008828" y="7824150"/>
            <a:ext cx="1164884" cy="338888"/>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7" name="グループ化 76">
            <a:extLst>
              <a:ext uri="{FF2B5EF4-FFF2-40B4-BE49-F238E27FC236}">
                <a16:creationId xmlns:a16="http://schemas.microsoft.com/office/drawing/2014/main" id="{D31F4637-4BF8-406C-9D36-A20A6BC2885E}"/>
              </a:ext>
            </a:extLst>
          </p:cNvPr>
          <p:cNvGrpSpPr/>
          <p:nvPr/>
        </p:nvGrpSpPr>
        <p:grpSpPr>
          <a:xfrm>
            <a:off x="513196" y="7788405"/>
            <a:ext cx="400419" cy="447714"/>
            <a:chOff x="-1332593" y="3851997"/>
            <a:chExt cx="447161" cy="471418"/>
          </a:xfrm>
        </p:grpSpPr>
        <p:sp>
          <p:nvSpPr>
            <p:cNvPr id="78" name="楕円 77">
              <a:extLst>
                <a:ext uri="{FF2B5EF4-FFF2-40B4-BE49-F238E27FC236}">
                  <a16:creationId xmlns:a16="http://schemas.microsoft.com/office/drawing/2014/main" id="{A1CBC8B4-7901-4B04-9813-5808175A6FF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Group 128">
              <a:extLst>
                <a:ext uri="{FF2B5EF4-FFF2-40B4-BE49-F238E27FC236}">
                  <a16:creationId xmlns:a16="http://schemas.microsoft.com/office/drawing/2014/main" id="{B91DC782-BEB7-499B-B657-59377B949B67}"/>
                </a:ext>
              </a:extLst>
            </p:cNvPr>
            <p:cNvGrpSpPr>
              <a:grpSpLocks noChangeAspect="1"/>
            </p:cNvGrpSpPr>
            <p:nvPr/>
          </p:nvGrpSpPr>
          <p:grpSpPr bwMode="auto">
            <a:xfrm>
              <a:off x="-1258332" y="3913735"/>
              <a:ext cx="296032" cy="338888"/>
              <a:chOff x="1398" y="2998"/>
              <a:chExt cx="373" cy="427"/>
            </a:xfrm>
            <a:solidFill>
              <a:schemeClr val="tx1"/>
            </a:solidFill>
          </p:grpSpPr>
          <p:sp>
            <p:nvSpPr>
              <p:cNvPr id="80" name="Freeform 129">
                <a:extLst>
                  <a:ext uri="{FF2B5EF4-FFF2-40B4-BE49-F238E27FC236}">
                    <a16:creationId xmlns:a16="http://schemas.microsoft.com/office/drawing/2014/main" id="{B3963E07-EFBB-490B-9183-B477931BFF4A}"/>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130">
                <a:extLst>
                  <a:ext uri="{FF2B5EF4-FFF2-40B4-BE49-F238E27FC236}">
                    <a16:creationId xmlns:a16="http://schemas.microsoft.com/office/drawing/2014/main" id="{CF298EF5-E471-4CBB-A0B8-7F58893F94D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131">
                <a:extLst>
                  <a:ext uri="{FF2B5EF4-FFF2-40B4-BE49-F238E27FC236}">
                    <a16:creationId xmlns:a16="http://schemas.microsoft.com/office/drawing/2014/main" id="{0F4CB822-CFC8-4311-AB47-F208FC05F54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132">
                <a:extLst>
                  <a:ext uri="{FF2B5EF4-FFF2-40B4-BE49-F238E27FC236}">
                    <a16:creationId xmlns:a16="http://schemas.microsoft.com/office/drawing/2014/main" id="{14702CB8-EBA0-4DCC-AAC2-1DD8542F9722}"/>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133">
                <a:extLst>
                  <a:ext uri="{FF2B5EF4-FFF2-40B4-BE49-F238E27FC236}">
                    <a16:creationId xmlns:a16="http://schemas.microsoft.com/office/drawing/2014/main" id="{A4B02D91-0A53-4464-8E07-5CBF6E14C0E6}"/>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134">
                <a:extLst>
                  <a:ext uri="{FF2B5EF4-FFF2-40B4-BE49-F238E27FC236}">
                    <a16:creationId xmlns:a16="http://schemas.microsoft.com/office/drawing/2014/main" id="{4B1566F2-BD2D-4F7F-AB24-822E928C212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135">
                <a:extLst>
                  <a:ext uri="{FF2B5EF4-FFF2-40B4-BE49-F238E27FC236}">
                    <a16:creationId xmlns:a16="http://schemas.microsoft.com/office/drawing/2014/main" id="{11AA17DB-A2CF-494A-BCF8-2DEAFFAE5E3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136">
                <a:extLst>
                  <a:ext uri="{FF2B5EF4-FFF2-40B4-BE49-F238E27FC236}">
                    <a16:creationId xmlns:a16="http://schemas.microsoft.com/office/drawing/2014/main" id="{04493495-FDA9-4098-BC84-B1B528C71C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137">
                <a:extLst>
                  <a:ext uri="{FF2B5EF4-FFF2-40B4-BE49-F238E27FC236}">
                    <a16:creationId xmlns:a16="http://schemas.microsoft.com/office/drawing/2014/main" id="{AF9C57DF-F930-446C-8DBC-CCF69C71496D}"/>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138">
                <a:extLst>
                  <a:ext uri="{FF2B5EF4-FFF2-40B4-BE49-F238E27FC236}">
                    <a16:creationId xmlns:a16="http://schemas.microsoft.com/office/drawing/2014/main" id="{CC9F6612-CA38-49C0-A22A-2AC765EF8EC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139">
                <a:extLst>
                  <a:ext uri="{FF2B5EF4-FFF2-40B4-BE49-F238E27FC236}">
                    <a16:creationId xmlns:a16="http://schemas.microsoft.com/office/drawing/2014/main" id="{AE2BF4D1-30A1-4BF5-A165-0A78DE16B8CF}"/>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140">
                <a:extLst>
                  <a:ext uri="{FF2B5EF4-FFF2-40B4-BE49-F238E27FC236}">
                    <a16:creationId xmlns:a16="http://schemas.microsoft.com/office/drawing/2014/main" id="{2F0FEC04-CB1A-4A15-BE2F-1DD195FF0752}"/>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92761314-665B-629C-5D0D-FD45F4952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36" y="1416998"/>
            <a:ext cx="5918860" cy="1934207"/>
          </a:xfrm>
          <a:prstGeom prst="rect">
            <a:avLst/>
          </a:prstGeom>
        </p:spPr>
      </p:pic>
      <p:sp>
        <p:nvSpPr>
          <p:cNvPr id="2" name="正方形/長方形 1">
            <a:extLst>
              <a:ext uri="{FF2B5EF4-FFF2-40B4-BE49-F238E27FC236}">
                <a16:creationId xmlns:a16="http://schemas.microsoft.com/office/drawing/2014/main" id="{AC949E0A-0B18-2F73-20B1-F47F0221CE44}"/>
              </a:ext>
            </a:extLst>
          </p:cNvPr>
          <p:cNvSpPr/>
          <p:nvPr/>
        </p:nvSpPr>
        <p:spPr>
          <a:xfrm>
            <a:off x="1730199" y="2112632"/>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0E8B44-F1C3-110F-EA4E-1816F23E98DF}"/>
              </a:ext>
            </a:extLst>
          </p:cNvPr>
          <p:cNvSpPr txBox="1"/>
          <p:nvPr/>
        </p:nvSpPr>
        <p:spPr>
          <a:xfrm>
            <a:off x="1629829" y="2132240"/>
            <a:ext cx="2748356" cy="207749"/>
          </a:xfrm>
          <a:prstGeom prst="rect">
            <a:avLst/>
          </a:prstGeom>
          <a:noFill/>
        </p:spPr>
        <p:txBody>
          <a:bodyPr wrap="square" rtlCol="0">
            <a:spAutoFit/>
          </a:bodyPr>
          <a:lstStyle/>
          <a:p>
            <a:r>
              <a:rPr kumimoji="1" lang="ja-JP" altLang="en-US" sz="720" dirty="0">
                <a:solidFill>
                  <a:schemeClr val="tx1">
                    <a:lumMod val="95000"/>
                    <a:lumOff val="5000"/>
                  </a:schemeClr>
                </a:solidFill>
              </a:rPr>
              <a:t>令和</a:t>
            </a:r>
            <a:r>
              <a:rPr kumimoji="1" lang="en-US" altLang="ja-JP" sz="720" dirty="0">
                <a:solidFill>
                  <a:schemeClr val="tx1">
                    <a:lumMod val="95000"/>
                    <a:lumOff val="5000"/>
                  </a:schemeClr>
                </a:solidFill>
              </a:rPr>
              <a:t>7</a:t>
            </a:r>
            <a:r>
              <a:rPr kumimoji="1" lang="ja-JP" altLang="en-US" sz="720" dirty="0">
                <a:solidFill>
                  <a:schemeClr val="tx1">
                    <a:lumMod val="95000"/>
                    <a:lumOff val="5000"/>
                  </a:schemeClr>
                </a:solidFill>
              </a:rPr>
              <a:t>年度　幼児教育の質の向上のための</a:t>
            </a:r>
            <a:r>
              <a:rPr kumimoji="1" lang="en-US" altLang="ja-JP" sz="720" dirty="0">
                <a:solidFill>
                  <a:schemeClr val="tx1">
                    <a:lumMod val="95000"/>
                    <a:lumOff val="5000"/>
                  </a:schemeClr>
                </a:solidFill>
              </a:rPr>
              <a:t>ICT</a:t>
            </a:r>
            <a:r>
              <a:rPr kumimoji="1" lang="ja-JP" altLang="en-US" sz="720" dirty="0">
                <a:solidFill>
                  <a:schemeClr val="tx1">
                    <a:lumMod val="95000"/>
                    <a:lumOff val="5000"/>
                  </a:schemeClr>
                </a:solidFill>
              </a:rPr>
              <a:t>化支援事業補助金　</a:t>
            </a:r>
          </a:p>
        </p:txBody>
      </p:sp>
      <p:sp>
        <p:nvSpPr>
          <p:cNvPr id="7" name="四角形: 角を丸くする 6">
            <a:extLst>
              <a:ext uri="{FF2B5EF4-FFF2-40B4-BE49-F238E27FC236}">
                <a16:creationId xmlns:a16="http://schemas.microsoft.com/office/drawing/2014/main" id="{05DA64FE-DFE9-4C07-EEC2-F57FEDBAED73}"/>
              </a:ext>
            </a:extLst>
          </p:cNvPr>
          <p:cNvSpPr/>
          <p:nvPr/>
        </p:nvSpPr>
        <p:spPr>
          <a:xfrm>
            <a:off x="546397" y="4596671"/>
            <a:ext cx="5694452" cy="441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 name="四角形: 角を丸くする 8">
            <a:extLst>
              <a:ext uri="{FF2B5EF4-FFF2-40B4-BE49-F238E27FC236}">
                <a16:creationId xmlns:a16="http://schemas.microsoft.com/office/drawing/2014/main" id="{05DA64FE-DFE9-4C07-EEC2-F57FEDBAED73}"/>
              </a:ext>
            </a:extLst>
          </p:cNvPr>
          <p:cNvSpPr/>
          <p:nvPr/>
        </p:nvSpPr>
        <p:spPr>
          <a:xfrm>
            <a:off x="3345136" y="6306723"/>
            <a:ext cx="2947155" cy="441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1" name="四角形: 角を丸くする 10">
            <a:extLst>
              <a:ext uri="{FF2B5EF4-FFF2-40B4-BE49-F238E27FC236}">
                <a16:creationId xmlns:a16="http://schemas.microsoft.com/office/drawing/2014/main" id="{B9A07E65-65C4-5D2F-7FD9-287B85FDC197}"/>
              </a:ext>
            </a:extLst>
          </p:cNvPr>
          <p:cNvSpPr/>
          <p:nvPr/>
        </p:nvSpPr>
        <p:spPr>
          <a:xfrm>
            <a:off x="3323034" y="7267165"/>
            <a:ext cx="2947155" cy="441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394579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371C66-6EBC-087A-4DA1-EFB0672DD145}"/>
              </a:ext>
            </a:extLst>
          </p:cNvPr>
          <p:cNvPicPr>
            <a:picLocks noChangeAspect="1"/>
          </p:cNvPicPr>
          <p:nvPr/>
        </p:nvPicPr>
        <p:blipFill>
          <a:blip r:embed="rId2"/>
          <a:stretch>
            <a:fillRect/>
          </a:stretch>
        </p:blipFill>
        <p:spPr>
          <a:xfrm>
            <a:off x="149915" y="1486848"/>
            <a:ext cx="6558169" cy="5412637"/>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kumimoji="1" lang="en-US" altLang="ja-JP" sz="1400" b="1" kern="1200" dirty="0">
                <a:solidFill>
                  <a:schemeClr val="tx1"/>
                </a:solidFill>
                <a:effectLst/>
                <a:latin typeface="メイリオ" panose="020B0604030504040204" pitchFamily="50" charset="-128"/>
                <a:ea typeface="メイリオ" panose="020B0604030504040204" pitchFamily="50" charset="-128"/>
                <a:cs typeface="+mj-cs"/>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．実績報告書提出</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291637" y="1020972"/>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振込先情報</a:t>
            </a:r>
          </a:p>
        </p:txBody>
      </p:sp>
      <p:sp>
        <p:nvSpPr>
          <p:cNvPr id="26" name="正方形/長方形 25">
            <a:extLst>
              <a:ext uri="{FF2B5EF4-FFF2-40B4-BE49-F238E27FC236}">
                <a16:creationId xmlns:a16="http://schemas.microsoft.com/office/drawing/2014/main" id="{E901EDEA-C0E6-477A-932E-A11B12DA0366}"/>
              </a:ext>
            </a:extLst>
          </p:cNvPr>
          <p:cNvSpPr/>
          <p:nvPr/>
        </p:nvSpPr>
        <p:spPr bwMode="auto">
          <a:xfrm>
            <a:off x="321453" y="4222984"/>
            <a:ext cx="6208555" cy="2485930"/>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73" name="四角形: 角を丸くする 25">
            <a:extLst>
              <a:ext uri="{FF2B5EF4-FFF2-40B4-BE49-F238E27FC236}">
                <a16:creationId xmlns:a16="http://schemas.microsoft.com/office/drawing/2014/main" id="{D83B8D27-29D8-4341-AE51-727E2ACAEE4D}"/>
              </a:ext>
            </a:extLst>
          </p:cNvPr>
          <p:cNvSpPr/>
          <p:nvPr/>
        </p:nvSpPr>
        <p:spPr>
          <a:xfrm>
            <a:off x="579092" y="7550156"/>
            <a:ext cx="5759450" cy="1286434"/>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100" b="1" dirty="0">
                <a:solidFill>
                  <a:schemeClr val="tx1"/>
                </a:solidFill>
                <a:latin typeface="Meiryo UI" panose="020B0604030504040204" pitchFamily="50" charset="-128"/>
                <a:ea typeface="Meiryo UI" panose="020B0604030504040204" pitchFamily="50" charset="-128"/>
              </a:rPr>
              <a:t>振込先情報</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171450" indent="-171450">
              <a:lnSpc>
                <a:spcPct val="150000"/>
              </a:lnSpc>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rPr>
              <a:t>「振込先金融機関」、 「振込先金融機関</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コード</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」、「支店名」、「支店名</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コード</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」を記載します。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lnSpc>
                <a:spcPct val="150000"/>
              </a:lnSpc>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rPr>
              <a:t>「預貯金種別」</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 普通、当座、その他より選択します。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lnSpc>
                <a:spcPct val="150000"/>
              </a:lnSpc>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rPr>
              <a:t>「口座番号」、「口座名義</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漢字</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」、「口座名義</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カナ</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」を記載します。</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87A5FA50-A8D2-4CF4-94E1-2ECEA403E504}"/>
              </a:ext>
            </a:extLst>
          </p:cNvPr>
          <p:cNvSpPr txBox="1">
            <a:spLocks/>
          </p:cNvSpPr>
          <p:nvPr/>
        </p:nvSpPr>
        <p:spPr>
          <a:xfrm>
            <a:off x="889560" y="6969383"/>
            <a:ext cx="1164884" cy="338888"/>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 name="グループ化 6">
            <a:extLst>
              <a:ext uri="{FF2B5EF4-FFF2-40B4-BE49-F238E27FC236}">
                <a16:creationId xmlns:a16="http://schemas.microsoft.com/office/drawing/2014/main" id="{F04E7CD9-E165-180A-FA50-7B935E5CE88E}"/>
              </a:ext>
            </a:extLst>
          </p:cNvPr>
          <p:cNvGrpSpPr/>
          <p:nvPr/>
        </p:nvGrpSpPr>
        <p:grpSpPr>
          <a:xfrm>
            <a:off x="393928" y="6933638"/>
            <a:ext cx="400419" cy="447714"/>
            <a:chOff x="-1332593" y="3851997"/>
            <a:chExt cx="447161" cy="471418"/>
          </a:xfrm>
        </p:grpSpPr>
        <p:sp>
          <p:nvSpPr>
            <p:cNvPr id="8" name="楕円 7">
              <a:extLst>
                <a:ext uri="{FF2B5EF4-FFF2-40B4-BE49-F238E27FC236}">
                  <a16:creationId xmlns:a16="http://schemas.microsoft.com/office/drawing/2014/main" id="{1BED4FFE-288E-9CCF-7885-69D4EC70CE3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Group 128">
              <a:extLst>
                <a:ext uri="{FF2B5EF4-FFF2-40B4-BE49-F238E27FC236}">
                  <a16:creationId xmlns:a16="http://schemas.microsoft.com/office/drawing/2014/main" id="{91E217DA-3116-F333-C85A-A3F98AD98070}"/>
                </a:ext>
              </a:extLst>
            </p:cNvPr>
            <p:cNvGrpSpPr>
              <a:grpSpLocks noChangeAspect="1"/>
            </p:cNvGrpSpPr>
            <p:nvPr/>
          </p:nvGrpSpPr>
          <p:grpSpPr bwMode="auto">
            <a:xfrm>
              <a:off x="-1258332" y="3913735"/>
              <a:ext cx="296032" cy="338888"/>
              <a:chOff x="1398" y="2998"/>
              <a:chExt cx="373" cy="427"/>
            </a:xfrm>
            <a:solidFill>
              <a:schemeClr val="tx1"/>
            </a:solidFill>
          </p:grpSpPr>
          <p:sp>
            <p:nvSpPr>
              <p:cNvPr id="10" name="Freeform 129">
                <a:extLst>
                  <a:ext uri="{FF2B5EF4-FFF2-40B4-BE49-F238E27FC236}">
                    <a16:creationId xmlns:a16="http://schemas.microsoft.com/office/drawing/2014/main" id="{EAD8188A-43F9-94E1-4E07-D0ADA8EC794E}"/>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130">
                <a:extLst>
                  <a:ext uri="{FF2B5EF4-FFF2-40B4-BE49-F238E27FC236}">
                    <a16:creationId xmlns:a16="http://schemas.microsoft.com/office/drawing/2014/main" id="{06345B2E-2701-E394-7B97-106F83DF6882}"/>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31">
                <a:extLst>
                  <a:ext uri="{FF2B5EF4-FFF2-40B4-BE49-F238E27FC236}">
                    <a16:creationId xmlns:a16="http://schemas.microsoft.com/office/drawing/2014/main" id="{23602C7E-3E67-4C0A-E59D-CD62EAFBE2E9}"/>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132">
                <a:extLst>
                  <a:ext uri="{FF2B5EF4-FFF2-40B4-BE49-F238E27FC236}">
                    <a16:creationId xmlns:a16="http://schemas.microsoft.com/office/drawing/2014/main" id="{FE14E931-77CF-6FC2-F356-77A682D8BAD3}"/>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33">
                <a:extLst>
                  <a:ext uri="{FF2B5EF4-FFF2-40B4-BE49-F238E27FC236}">
                    <a16:creationId xmlns:a16="http://schemas.microsoft.com/office/drawing/2014/main" id="{A5E85DD2-346F-6B90-D68D-2BAD77C8266B}"/>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4">
                <a:extLst>
                  <a:ext uri="{FF2B5EF4-FFF2-40B4-BE49-F238E27FC236}">
                    <a16:creationId xmlns:a16="http://schemas.microsoft.com/office/drawing/2014/main" id="{383AD2C4-3742-F32A-0100-6D390DD83C8E}"/>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5">
                <a:extLst>
                  <a:ext uri="{FF2B5EF4-FFF2-40B4-BE49-F238E27FC236}">
                    <a16:creationId xmlns:a16="http://schemas.microsoft.com/office/drawing/2014/main" id="{79D270EA-7C87-AC26-5E98-112DABAC972B}"/>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36">
                <a:extLst>
                  <a:ext uri="{FF2B5EF4-FFF2-40B4-BE49-F238E27FC236}">
                    <a16:creationId xmlns:a16="http://schemas.microsoft.com/office/drawing/2014/main" id="{DA68789C-7992-9850-7BCE-95663AB1292F}"/>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7">
                <a:extLst>
                  <a:ext uri="{FF2B5EF4-FFF2-40B4-BE49-F238E27FC236}">
                    <a16:creationId xmlns:a16="http://schemas.microsoft.com/office/drawing/2014/main" id="{D5B40CBC-5435-0E17-F51B-9284F80B9345}"/>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8">
                <a:extLst>
                  <a:ext uri="{FF2B5EF4-FFF2-40B4-BE49-F238E27FC236}">
                    <a16:creationId xmlns:a16="http://schemas.microsoft.com/office/drawing/2014/main" id="{0B125412-38A8-6343-CE20-05694073796F}"/>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39">
                <a:extLst>
                  <a:ext uri="{FF2B5EF4-FFF2-40B4-BE49-F238E27FC236}">
                    <a16:creationId xmlns:a16="http://schemas.microsoft.com/office/drawing/2014/main" id="{B8C3691E-5596-4D59-A713-77D1E4BF9803}"/>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40">
                <a:extLst>
                  <a:ext uri="{FF2B5EF4-FFF2-40B4-BE49-F238E27FC236}">
                    <a16:creationId xmlns:a16="http://schemas.microsoft.com/office/drawing/2014/main" id="{A0AB75A3-8643-B016-0235-B3814013AF69}"/>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44522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AI 生成コンテンツは誤りを含む可能性があります。">
            <a:extLst>
              <a:ext uri="{FF2B5EF4-FFF2-40B4-BE49-F238E27FC236}">
                <a16:creationId xmlns:a16="http://schemas.microsoft.com/office/drawing/2014/main" id="{013D8B22-6857-FAC3-5C0C-82882C9CE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11586"/>
            <a:ext cx="6347636" cy="1792274"/>
          </a:xfrm>
          <a:prstGeom prst="rect">
            <a:avLst/>
          </a:prstGeom>
        </p:spPr>
      </p:pic>
      <p:pic>
        <p:nvPicPr>
          <p:cNvPr id="106" name="図 105">
            <a:extLst>
              <a:ext uri="{FF2B5EF4-FFF2-40B4-BE49-F238E27FC236}">
                <a16:creationId xmlns:a16="http://schemas.microsoft.com/office/drawing/2014/main" id="{8439D38C-1C45-4EFE-A92E-02E7B4964F2F}"/>
              </a:ext>
            </a:extLst>
          </p:cNvPr>
          <p:cNvPicPr>
            <a:picLocks noChangeAspect="1"/>
          </p:cNvPicPr>
          <p:nvPr/>
        </p:nvPicPr>
        <p:blipFill rotWithShape="1">
          <a:blip r:embed="rId3"/>
          <a:srcRect l="24406" t="71264" r="24249" b="20956"/>
          <a:stretch/>
        </p:blipFill>
        <p:spPr>
          <a:xfrm>
            <a:off x="356569" y="4272623"/>
            <a:ext cx="6091698" cy="1173947"/>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kumimoji="1" lang="en-US" altLang="ja-JP" sz="1400" b="1" kern="1200" dirty="0">
                <a:solidFill>
                  <a:schemeClr val="tx1"/>
                </a:solidFill>
                <a:effectLst/>
                <a:latin typeface="メイリオ" panose="020B0604030504040204" pitchFamily="50" charset="-128"/>
                <a:ea typeface="メイリオ" panose="020B0604030504040204" pitchFamily="50" charset="-128"/>
                <a:cs typeface="+mj-cs"/>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実績報告書提出</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43" name="四角形: 角を丸くする 10">
            <a:extLst>
              <a:ext uri="{FF2B5EF4-FFF2-40B4-BE49-F238E27FC236}">
                <a16:creationId xmlns:a16="http://schemas.microsoft.com/office/drawing/2014/main" id="{3923FB37-A5E3-3B95-871E-47C753C9E1A9}"/>
              </a:ext>
            </a:extLst>
          </p:cNvPr>
          <p:cNvSpPr/>
          <p:nvPr/>
        </p:nvSpPr>
        <p:spPr>
          <a:xfrm>
            <a:off x="231687" y="1006566"/>
            <a:ext cx="1295400" cy="366239"/>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添付資料</a:t>
            </a:r>
          </a:p>
        </p:txBody>
      </p:sp>
      <p:sp>
        <p:nvSpPr>
          <p:cNvPr id="44" name="コンテンツ プレースホルダー 4">
            <a:extLst>
              <a:ext uri="{FF2B5EF4-FFF2-40B4-BE49-F238E27FC236}">
                <a16:creationId xmlns:a16="http://schemas.microsoft.com/office/drawing/2014/main" id="{E4D326ED-6E58-F72C-65D2-E3C25A63D06C}"/>
              </a:ext>
            </a:extLst>
          </p:cNvPr>
          <p:cNvSpPr txBox="1">
            <a:spLocks/>
          </p:cNvSpPr>
          <p:nvPr/>
        </p:nvSpPr>
        <p:spPr>
          <a:xfrm>
            <a:off x="1527086" y="1059144"/>
            <a:ext cx="533091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必要書類をアップロードしてください。</a:t>
            </a:r>
            <a:endParaRPr lang="en-US" altLang="ja-JP" b="1" dirty="0"/>
          </a:p>
        </p:txBody>
      </p:sp>
      <p:pic>
        <p:nvPicPr>
          <p:cNvPr id="46" name="図 45">
            <a:extLst>
              <a:ext uri="{FF2B5EF4-FFF2-40B4-BE49-F238E27FC236}">
                <a16:creationId xmlns:a16="http://schemas.microsoft.com/office/drawing/2014/main" id="{FAFA23CA-D229-4116-9F91-3F663FECE117}"/>
              </a:ext>
            </a:extLst>
          </p:cNvPr>
          <p:cNvPicPr>
            <a:picLocks noChangeAspect="1"/>
          </p:cNvPicPr>
          <p:nvPr/>
        </p:nvPicPr>
        <p:blipFill>
          <a:blip r:embed="rId4"/>
          <a:stretch>
            <a:fillRect/>
          </a:stretch>
        </p:blipFill>
        <p:spPr>
          <a:xfrm>
            <a:off x="243386" y="6466971"/>
            <a:ext cx="6253079" cy="468858"/>
          </a:xfrm>
          <a:prstGeom prst="rect">
            <a:avLst/>
          </a:prstGeom>
        </p:spPr>
      </p:pic>
      <p:sp>
        <p:nvSpPr>
          <p:cNvPr id="51" name="四角形: 角を丸くする 10">
            <a:extLst>
              <a:ext uri="{FF2B5EF4-FFF2-40B4-BE49-F238E27FC236}">
                <a16:creationId xmlns:a16="http://schemas.microsoft.com/office/drawing/2014/main" id="{F0754BB0-5D65-4AF0-B586-419D6EA5340C}"/>
              </a:ext>
            </a:extLst>
          </p:cNvPr>
          <p:cNvSpPr/>
          <p:nvPr/>
        </p:nvSpPr>
        <p:spPr>
          <a:xfrm>
            <a:off x="276798" y="3842638"/>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確認事項</a:t>
            </a:r>
          </a:p>
        </p:txBody>
      </p:sp>
      <p:sp>
        <p:nvSpPr>
          <p:cNvPr id="52" name="タイトル 1">
            <a:extLst>
              <a:ext uri="{FF2B5EF4-FFF2-40B4-BE49-F238E27FC236}">
                <a16:creationId xmlns:a16="http://schemas.microsoft.com/office/drawing/2014/main" id="{D3862517-0802-4786-AC72-6C1A48D065E6}"/>
              </a:ext>
            </a:extLst>
          </p:cNvPr>
          <p:cNvSpPr txBox="1">
            <a:spLocks/>
          </p:cNvSpPr>
          <p:nvPr/>
        </p:nvSpPr>
        <p:spPr>
          <a:xfrm>
            <a:off x="4830566" y="4819721"/>
            <a:ext cx="1468438" cy="552450"/>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1" name="グループ化 70">
            <a:extLst>
              <a:ext uri="{FF2B5EF4-FFF2-40B4-BE49-F238E27FC236}">
                <a16:creationId xmlns:a16="http://schemas.microsoft.com/office/drawing/2014/main" id="{D31F4637-4BF8-406C-9D36-A20A6BC2885E}"/>
              </a:ext>
            </a:extLst>
          </p:cNvPr>
          <p:cNvGrpSpPr/>
          <p:nvPr/>
        </p:nvGrpSpPr>
        <p:grpSpPr>
          <a:xfrm>
            <a:off x="4309144" y="4878653"/>
            <a:ext cx="447161" cy="471418"/>
            <a:chOff x="-1332593" y="3851997"/>
            <a:chExt cx="447161" cy="471418"/>
          </a:xfrm>
        </p:grpSpPr>
        <p:sp>
          <p:nvSpPr>
            <p:cNvPr id="72" name="楕円 71">
              <a:extLst>
                <a:ext uri="{FF2B5EF4-FFF2-40B4-BE49-F238E27FC236}">
                  <a16:creationId xmlns:a16="http://schemas.microsoft.com/office/drawing/2014/main" id="{A1CBC8B4-7901-4B04-9813-5808175A6FF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Group 128">
              <a:extLst>
                <a:ext uri="{FF2B5EF4-FFF2-40B4-BE49-F238E27FC236}">
                  <a16:creationId xmlns:a16="http://schemas.microsoft.com/office/drawing/2014/main" id="{B91DC782-BEB7-499B-B657-59377B949B67}"/>
                </a:ext>
              </a:extLst>
            </p:cNvPr>
            <p:cNvGrpSpPr>
              <a:grpSpLocks noChangeAspect="1"/>
            </p:cNvGrpSpPr>
            <p:nvPr/>
          </p:nvGrpSpPr>
          <p:grpSpPr bwMode="auto">
            <a:xfrm>
              <a:off x="-1258332" y="3913735"/>
              <a:ext cx="296032" cy="338888"/>
              <a:chOff x="1398" y="2998"/>
              <a:chExt cx="373" cy="427"/>
            </a:xfrm>
            <a:solidFill>
              <a:schemeClr val="tx1"/>
            </a:solidFill>
          </p:grpSpPr>
          <p:sp>
            <p:nvSpPr>
              <p:cNvPr id="74" name="Freeform 129">
                <a:extLst>
                  <a:ext uri="{FF2B5EF4-FFF2-40B4-BE49-F238E27FC236}">
                    <a16:creationId xmlns:a16="http://schemas.microsoft.com/office/drawing/2014/main" id="{B3963E07-EFBB-490B-9183-B477931BFF4A}"/>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130">
                <a:extLst>
                  <a:ext uri="{FF2B5EF4-FFF2-40B4-BE49-F238E27FC236}">
                    <a16:creationId xmlns:a16="http://schemas.microsoft.com/office/drawing/2014/main" id="{CF298EF5-E471-4CBB-A0B8-7F58893F94D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131">
                <a:extLst>
                  <a:ext uri="{FF2B5EF4-FFF2-40B4-BE49-F238E27FC236}">
                    <a16:creationId xmlns:a16="http://schemas.microsoft.com/office/drawing/2014/main" id="{0F4CB822-CFC8-4311-AB47-F208FC05F54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132">
                <a:extLst>
                  <a:ext uri="{FF2B5EF4-FFF2-40B4-BE49-F238E27FC236}">
                    <a16:creationId xmlns:a16="http://schemas.microsoft.com/office/drawing/2014/main" id="{14702CB8-EBA0-4DCC-AAC2-1DD8542F9722}"/>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133">
                <a:extLst>
                  <a:ext uri="{FF2B5EF4-FFF2-40B4-BE49-F238E27FC236}">
                    <a16:creationId xmlns:a16="http://schemas.microsoft.com/office/drawing/2014/main" id="{A4B02D91-0A53-4464-8E07-5CBF6E14C0E6}"/>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134">
                <a:extLst>
                  <a:ext uri="{FF2B5EF4-FFF2-40B4-BE49-F238E27FC236}">
                    <a16:creationId xmlns:a16="http://schemas.microsoft.com/office/drawing/2014/main" id="{4B1566F2-BD2D-4F7F-AB24-822E928C212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135">
                <a:extLst>
                  <a:ext uri="{FF2B5EF4-FFF2-40B4-BE49-F238E27FC236}">
                    <a16:creationId xmlns:a16="http://schemas.microsoft.com/office/drawing/2014/main" id="{11AA17DB-A2CF-494A-BCF8-2DEAFFAE5E3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136">
                <a:extLst>
                  <a:ext uri="{FF2B5EF4-FFF2-40B4-BE49-F238E27FC236}">
                    <a16:creationId xmlns:a16="http://schemas.microsoft.com/office/drawing/2014/main" id="{04493495-FDA9-4098-BC84-B1B528C71C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137">
                <a:extLst>
                  <a:ext uri="{FF2B5EF4-FFF2-40B4-BE49-F238E27FC236}">
                    <a16:creationId xmlns:a16="http://schemas.microsoft.com/office/drawing/2014/main" id="{AF9C57DF-F930-446C-8DBC-CCF69C71496D}"/>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138">
                <a:extLst>
                  <a:ext uri="{FF2B5EF4-FFF2-40B4-BE49-F238E27FC236}">
                    <a16:creationId xmlns:a16="http://schemas.microsoft.com/office/drawing/2014/main" id="{CC9F6612-CA38-49C0-A22A-2AC765EF8EC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139">
                <a:extLst>
                  <a:ext uri="{FF2B5EF4-FFF2-40B4-BE49-F238E27FC236}">
                    <a16:creationId xmlns:a16="http://schemas.microsoft.com/office/drawing/2014/main" id="{AE2BF4D1-30A1-4BF5-A165-0A78DE16B8CF}"/>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140">
                <a:extLst>
                  <a:ext uri="{FF2B5EF4-FFF2-40B4-BE49-F238E27FC236}">
                    <a16:creationId xmlns:a16="http://schemas.microsoft.com/office/drawing/2014/main" id="{2F0FEC04-CB1A-4A15-BE2F-1DD195FF0752}"/>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86" name="四角形: 角を丸くする 25">
            <a:extLst>
              <a:ext uri="{FF2B5EF4-FFF2-40B4-BE49-F238E27FC236}">
                <a16:creationId xmlns:a16="http://schemas.microsoft.com/office/drawing/2014/main" id="{442D6304-55D9-4EE7-A642-4302124455C6}"/>
              </a:ext>
            </a:extLst>
          </p:cNvPr>
          <p:cNvSpPr/>
          <p:nvPr/>
        </p:nvSpPr>
        <p:spPr>
          <a:xfrm>
            <a:off x="515863" y="5598507"/>
            <a:ext cx="5759450" cy="717172"/>
          </a:xfrm>
          <a:prstGeom prst="roundRect">
            <a:avLst>
              <a:gd name="adj" fmla="val 1157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未提出の計画変更等はないかどうか確認してください。なければ「はい」にチェックを入れて申請して</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87" name="吹き出し: 線 75">
            <a:extLst>
              <a:ext uri="{FF2B5EF4-FFF2-40B4-BE49-F238E27FC236}">
                <a16:creationId xmlns:a16="http://schemas.microsoft.com/office/drawing/2014/main" id="{E15BD1BF-6E66-AE19-F412-C9D6EEEF5ED4}"/>
              </a:ext>
            </a:extLst>
          </p:cNvPr>
          <p:cNvSpPr/>
          <p:nvPr/>
        </p:nvSpPr>
        <p:spPr>
          <a:xfrm>
            <a:off x="1006135" y="7058721"/>
            <a:ext cx="4911167" cy="479093"/>
          </a:xfrm>
          <a:prstGeom prst="borderCallout1">
            <a:avLst>
              <a:gd name="adj1" fmla="val 509"/>
              <a:gd name="adj2" fmla="val 60237"/>
              <a:gd name="adj3" fmla="val -54644"/>
              <a:gd name="adj4" fmla="val 4623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
        <p:nvSpPr>
          <p:cNvPr id="88" name="Google Shape;155;p16">
            <a:extLst>
              <a:ext uri="{FF2B5EF4-FFF2-40B4-BE49-F238E27FC236}">
                <a16:creationId xmlns:a16="http://schemas.microsoft.com/office/drawing/2014/main" id="{E8C47D13-DE87-FEAB-5287-65A8C4434029}"/>
              </a:ext>
            </a:extLst>
          </p:cNvPr>
          <p:cNvSpPr/>
          <p:nvPr/>
        </p:nvSpPr>
        <p:spPr>
          <a:xfrm>
            <a:off x="2106930" y="6503670"/>
            <a:ext cx="1300088" cy="43589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タイトル 1">
            <a:extLst>
              <a:ext uri="{FF2B5EF4-FFF2-40B4-BE49-F238E27FC236}">
                <a16:creationId xmlns:a16="http://schemas.microsoft.com/office/drawing/2014/main" id="{AAF93907-3145-ADC5-F830-E5366481E811}"/>
              </a:ext>
            </a:extLst>
          </p:cNvPr>
          <p:cNvSpPr txBox="1">
            <a:spLocks/>
          </p:cNvSpPr>
          <p:nvPr/>
        </p:nvSpPr>
        <p:spPr>
          <a:xfrm>
            <a:off x="1006135" y="7791875"/>
            <a:ext cx="5125726" cy="1104186"/>
          </a:xfrm>
          <a:prstGeom prst="rect">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71450" lvl="0" indent="-171450">
              <a:lnSpc>
                <a:spcPts val="2000"/>
              </a:lnSpc>
              <a:spcBef>
                <a:spcPts val="600"/>
              </a:spcBef>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rPr>
              <a:t>審査結果は「額決定通知」として交付されます。</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2000"/>
              </a:lnSpc>
              <a:spcBef>
                <a:spcPts val="600"/>
              </a:spcBef>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rPr>
              <a:t>申請内容に不備等があった場合には、「</a:t>
            </a:r>
            <a:r>
              <a:rPr lang="en-US" altLang="ja-JP" sz="1200" dirty="0">
                <a:solidFill>
                  <a:prstClr val="black"/>
                </a:solidFill>
                <a:latin typeface="Meiryo UI" panose="020B0604030504040204" pitchFamily="50" charset="-128"/>
                <a:ea typeface="Meiryo UI" panose="020B0604030504040204" pitchFamily="50" charset="-128"/>
              </a:rPr>
              <a:t>I.</a:t>
            </a:r>
            <a:r>
              <a:rPr lang="ja-JP" altLang="en-US" sz="1200" dirty="0">
                <a:solidFill>
                  <a:prstClr val="black"/>
                </a:solidFill>
                <a:latin typeface="Meiryo UI" panose="020B0604030504040204" pitchFamily="50" charset="-128"/>
                <a:ea typeface="Meiryo UI" panose="020B0604030504040204" pitchFamily="50" charset="-128"/>
              </a:rPr>
              <a:t>交付申請</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差戻し時の修正対応」と同様に</a:t>
            </a:r>
            <a:r>
              <a:rPr lang="en-US" altLang="ja-JP" sz="1200" dirty="0" err="1">
                <a:solidFill>
                  <a:prstClr val="black"/>
                </a:solidFill>
                <a:latin typeface="Meiryo UI" panose="020B0604030504040204" pitchFamily="50" charset="-128"/>
                <a:ea typeface="Meiryo UI" panose="020B0604030504040204" pitchFamily="50" charset="-128"/>
              </a:rPr>
              <a:t>Jgrants</a:t>
            </a:r>
            <a:r>
              <a:rPr lang="ja-JP" altLang="en-US" sz="1200" dirty="0">
                <a:solidFill>
                  <a:prstClr val="black"/>
                </a:solidFill>
                <a:latin typeface="Meiryo UI" panose="020B0604030504040204" pitchFamily="50" charset="-128"/>
                <a:ea typeface="Meiryo UI" panose="020B0604030504040204" pitchFamily="50" charset="-128"/>
              </a:rPr>
              <a:t>事務局からメールがとどきますので、修正して再申請を行ってください。詳細は、本マニュアルの８ページをご確認ください。</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91" name="グループ化 90">
            <a:extLst>
              <a:ext uri="{FF2B5EF4-FFF2-40B4-BE49-F238E27FC236}">
                <a16:creationId xmlns:a16="http://schemas.microsoft.com/office/drawing/2014/main" id="{3A6CFC61-7176-4E6B-6CE0-A9A16C6121C7}"/>
              </a:ext>
            </a:extLst>
          </p:cNvPr>
          <p:cNvGrpSpPr/>
          <p:nvPr/>
        </p:nvGrpSpPr>
        <p:grpSpPr>
          <a:xfrm>
            <a:off x="292282" y="7916082"/>
            <a:ext cx="447161" cy="471418"/>
            <a:chOff x="-1332593" y="3851997"/>
            <a:chExt cx="447161" cy="471418"/>
          </a:xfrm>
        </p:grpSpPr>
        <p:sp>
          <p:nvSpPr>
            <p:cNvPr id="92" name="楕円 91">
              <a:extLst>
                <a:ext uri="{FF2B5EF4-FFF2-40B4-BE49-F238E27FC236}">
                  <a16:creationId xmlns:a16="http://schemas.microsoft.com/office/drawing/2014/main" id="{14344A18-D3CC-C98E-3920-05915172AA55}"/>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Group 128">
              <a:extLst>
                <a:ext uri="{FF2B5EF4-FFF2-40B4-BE49-F238E27FC236}">
                  <a16:creationId xmlns:a16="http://schemas.microsoft.com/office/drawing/2014/main" id="{91E52442-608B-247A-B644-F9157EE96518}"/>
                </a:ext>
              </a:extLst>
            </p:cNvPr>
            <p:cNvGrpSpPr>
              <a:grpSpLocks noChangeAspect="1"/>
            </p:cNvGrpSpPr>
            <p:nvPr/>
          </p:nvGrpSpPr>
          <p:grpSpPr bwMode="auto">
            <a:xfrm>
              <a:off x="-1258334" y="3913737"/>
              <a:ext cx="296032" cy="338888"/>
              <a:chOff x="1398" y="2998"/>
              <a:chExt cx="373" cy="427"/>
            </a:xfrm>
            <a:solidFill>
              <a:schemeClr val="tx1"/>
            </a:solidFill>
          </p:grpSpPr>
          <p:sp>
            <p:nvSpPr>
              <p:cNvPr id="94" name="Freeform 129">
                <a:extLst>
                  <a:ext uri="{FF2B5EF4-FFF2-40B4-BE49-F238E27FC236}">
                    <a16:creationId xmlns:a16="http://schemas.microsoft.com/office/drawing/2014/main" id="{28420430-4B1E-7266-CBFE-710A2E236039}"/>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130">
                <a:extLst>
                  <a:ext uri="{FF2B5EF4-FFF2-40B4-BE49-F238E27FC236}">
                    <a16:creationId xmlns:a16="http://schemas.microsoft.com/office/drawing/2014/main" id="{05377D3E-FFDB-7233-71E6-E1D5C755C765}"/>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131">
                <a:extLst>
                  <a:ext uri="{FF2B5EF4-FFF2-40B4-BE49-F238E27FC236}">
                    <a16:creationId xmlns:a16="http://schemas.microsoft.com/office/drawing/2014/main" id="{83CA22BA-835F-444F-E893-581DB22B52C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132">
                <a:extLst>
                  <a:ext uri="{FF2B5EF4-FFF2-40B4-BE49-F238E27FC236}">
                    <a16:creationId xmlns:a16="http://schemas.microsoft.com/office/drawing/2014/main" id="{CAB60ABF-703F-567F-7CBE-03D6A5931958}"/>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133">
                <a:extLst>
                  <a:ext uri="{FF2B5EF4-FFF2-40B4-BE49-F238E27FC236}">
                    <a16:creationId xmlns:a16="http://schemas.microsoft.com/office/drawing/2014/main" id="{6CBF776B-37CC-823A-3FC8-6013BACB3ADB}"/>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134">
                <a:extLst>
                  <a:ext uri="{FF2B5EF4-FFF2-40B4-BE49-F238E27FC236}">
                    <a16:creationId xmlns:a16="http://schemas.microsoft.com/office/drawing/2014/main" id="{3DB02202-D95A-9102-167E-73262B891203}"/>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0" name="Freeform 135">
                <a:extLst>
                  <a:ext uri="{FF2B5EF4-FFF2-40B4-BE49-F238E27FC236}">
                    <a16:creationId xmlns:a16="http://schemas.microsoft.com/office/drawing/2014/main" id="{722F1124-6DBE-6E6C-F660-832F02781808}"/>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1" name="Freeform 136">
                <a:extLst>
                  <a:ext uri="{FF2B5EF4-FFF2-40B4-BE49-F238E27FC236}">
                    <a16:creationId xmlns:a16="http://schemas.microsoft.com/office/drawing/2014/main" id="{66D169CF-C67A-AE55-57A4-8B90428CD197}"/>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2" name="Freeform 137">
                <a:extLst>
                  <a:ext uri="{FF2B5EF4-FFF2-40B4-BE49-F238E27FC236}">
                    <a16:creationId xmlns:a16="http://schemas.microsoft.com/office/drawing/2014/main" id="{1B340607-D30C-3F0D-644D-2B76F10D2B50}"/>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3" name="Freeform 138">
                <a:extLst>
                  <a:ext uri="{FF2B5EF4-FFF2-40B4-BE49-F238E27FC236}">
                    <a16:creationId xmlns:a16="http://schemas.microsoft.com/office/drawing/2014/main" id="{C2AC6B23-4113-0B40-B09B-5A3FD9AE4A0D}"/>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4" name="Freeform 139">
                <a:extLst>
                  <a:ext uri="{FF2B5EF4-FFF2-40B4-BE49-F238E27FC236}">
                    <a16:creationId xmlns:a16="http://schemas.microsoft.com/office/drawing/2014/main" id="{82B1A4C9-1F3C-CB1F-F628-8783BFF4D835}"/>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5" name="Freeform 140">
                <a:extLst>
                  <a:ext uri="{FF2B5EF4-FFF2-40B4-BE49-F238E27FC236}">
                    <a16:creationId xmlns:a16="http://schemas.microsoft.com/office/drawing/2014/main" id="{F405205F-19A5-5E5B-5387-7DD14D2626EA}"/>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6" name="Google Shape;155;p16">
            <a:extLst>
              <a:ext uri="{FF2B5EF4-FFF2-40B4-BE49-F238E27FC236}">
                <a16:creationId xmlns:a16="http://schemas.microsoft.com/office/drawing/2014/main" id="{AC51A766-6D92-DEE2-B591-08DE9FB0B71D}"/>
              </a:ext>
            </a:extLst>
          </p:cNvPr>
          <p:cNvSpPr/>
          <p:nvPr/>
        </p:nvSpPr>
        <p:spPr>
          <a:xfrm>
            <a:off x="325694" y="1994708"/>
            <a:ext cx="6155985" cy="1325361"/>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Google Shape;155;p16">
            <a:extLst>
              <a:ext uri="{FF2B5EF4-FFF2-40B4-BE49-F238E27FC236}">
                <a16:creationId xmlns:a16="http://schemas.microsoft.com/office/drawing/2014/main" id="{4AD6BEB0-58DE-93AA-DC12-D57AA6C11087}"/>
              </a:ext>
            </a:extLst>
          </p:cNvPr>
          <p:cNvSpPr/>
          <p:nvPr/>
        </p:nvSpPr>
        <p:spPr>
          <a:xfrm>
            <a:off x="683286" y="4860939"/>
            <a:ext cx="144330" cy="14152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9" name="Picture 8">
            <a:extLst>
              <a:ext uri="{FF2B5EF4-FFF2-40B4-BE49-F238E27FC236}">
                <a16:creationId xmlns:a16="http://schemas.microsoft.com/office/drawing/2014/main" id="{01F17973-FCA0-6EC5-565B-83861883906F}"/>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776805" y="4958281"/>
            <a:ext cx="241421" cy="320998"/>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294B6747-3147-8B23-6F37-00FB80BCE72B}"/>
              </a:ext>
            </a:extLst>
          </p:cNvPr>
          <p:cNvSpPr txBox="1">
            <a:spLocks/>
          </p:cNvSpPr>
          <p:nvPr/>
        </p:nvSpPr>
        <p:spPr>
          <a:xfrm>
            <a:off x="1285027" y="1475896"/>
            <a:ext cx="1048040" cy="392629"/>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 name="グループ化 6">
            <a:extLst>
              <a:ext uri="{FF2B5EF4-FFF2-40B4-BE49-F238E27FC236}">
                <a16:creationId xmlns:a16="http://schemas.microsoft.com/office/drawing/2014/main" id="{054ABC06-2E14-5CB8-6538-8CDFAAC71DBE}"/>
              </a:ext>
            </a:extLst>
          </p:cNvPr>
          <p:cNvGrpSpPr/>
          <p:nvPr/>
        </p:nvGrpSpPr>
        <p:grpSpPr>
          <a:xfrm>
            <a:off x="880281" y="1534444"/>
            <a:ext cx="319144" cy="335039"/>
            <a:chOff x="-1332593" y="3851997"/>
            <a:chExt cx="447161" cy="471418"/>
          </a:xfrm>
        </p:grpSpPr>
        <p:sp>
          <p:nvSpPr>
            <p:cNvPr id="8" name="楕円 7">
              <a:extLst>
                <a:ext uri="{FF2B5EF4-FFF2-40B4-BE49-F238E27FC236}">
                  <a16:creationId xmlns:a16="http://schemas.microsoft.com/office/drawing/2014/main" id="{D0CE5988-0C19-86C0-8C55-C244DAAF6D91}"/>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Group 128">
              <a:extLst>
                <a:ext uri="{FF2B5EF4-FFF2-40B4-BE49-F238E27FC236}">
                  <a16:creationId xmlns:a16="http://schemas.microsoft.com/office/drawing/2014/main" id="{AAE05012-BAF8-AE27-401F-AEEF49E3F260}"/>
                </a:ext>
              </a:extLst>
            </p:cNvPr>
            <p:cNvGrpSpPr>
              <a:grpSpLocks noChangeAspect="1"/>
            </p:cNvGrpSpPr>
            <p:nvPr/>
          </p:nvGrpSpPr>
          <p:grpSpPr bwMode="auto">
            <a:xfrm>
              <a:off x="-1258332" y="3913735"/>
              <a:ext cx="296032" cy="338888"/>
              <a:chOff x="1398" y="2998"/>
              <a:chExt cx="373" cy="427"/>
            </a:xfrm>
            <a:solidFill>
              <a:schemeClr val="tx1"/>
            </a:solidFill>
          </p:grpSpPr>
          <p:sp>
            <p:nvSpPr>
              <p:cNvPr id="10" name="Freeform 129">
                <a:extLst>
                  <a:ext uri="{FF2B5EF4-FFF2-40B4-BE49-F238E27FC236}">
                    <a16:creationId xmlns:a16="http://schemas.microsoft.com/office/drawing/2014/main" id="{4DA5E140-D4C8-3027-5601-05047B2DBE49}"/>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130">
                <a:extLst>
                  <a:ext uri="{FF2B5EF4-FFF2-40B4-BE49-F238E27FC236}">
                    <a16:creationId xmlns:a16="http://schemas.microsoft.com/office/drawing/2014/main" id="{92FA123C-4995-0C1D-9DB4-25FDA6DCA7F0}"/>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31">
                <a:extLst>
                  <a:ext uri="{FF2B5EF4-FFF2-40B4-BE49-F238E27FC236}">
                    <a16:creationId xmlns:a16="http://schemas.microsoft.com/office/drawing/2014/main" id="{533E6DF5-851F-C77D-B379-8437CFA50B33}"/>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132">
                <a:extLst>
                  <a:ext uri="{FF2B5EF4-FFF2-40B4-BE49-F238E27FC236}">
                    <a16:creationId xmlns:a16="http://schemas.microsoft.com/office/drawing/2014/main" id="{AD88D20A-D757-AE3F-2B1C-C096FC592B99}"/>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33">
                <a:extLst>
                  <a:ext uri="{FF2B5EF4-FFF2-40B4-BE49-F238E27FC236}">
                    <a16:creationId xmlns:a16="http://schemas.microsoft.com/office/drawing/2014/main" id="{14BA4992-90D1-D415-4053-3ECC7146431F}"/>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4">
                <a:extLst>
                  <a:ext uri="{FF2B5EF4-FFF2-40B4-BE49-F238E27FC236}">
                    <a16:creationId xmlns:a16="http://schemas.microsoft.com/office/drawing/2014/main" id="{AAEB0270-3BD0-3E01-553D-A988081A3408}"/>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5">
                <a:extLst>
                  <a:ext uri="{FF2B5EF4-FFF2-40B4-BE49-F238E27FC236}">
                    <a16:creationId xmlns:a16="http://schemas.microsoft.com/office/drawing/2014/main" id="{B316CE7C-841D-0A40-EF5D-0B5DC5505A2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36">
                <a:extLst>
                  <a:ext uri="{FF2B5EF4-FFF2-40B4-BE49-F238E27FC236}">
                    <a16:creationId xmlns:a16="http://schemas.microsoft.com/office/drawing/2014/main" id="{F3713BB6-0747-69D3-71B2-AF577108E5D9}"/>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7">
                <a:extLst>
                  <a:ext uri="{FF2B5EF4-FFF2-40B4-BE49-F238E27FC236}">
                    <a16:creationId xmlns:a16="http://schemas.microsoft.com/office/drawing/2014/main" id="{F6513DB8-D716-7BE2-3E08-CB34C157B242}"/>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8">
                <a:extLst>
                  <a:ext uri="{FF2B5EF4-FFF2-40B4-BE49-F238E27FC236}">
                    <a16:creationId xmlns:a16="http://schemas.microsoft.com/office/drawing/2014/main" id="{079EEE5F-DC40-96AD-DE60-C04F8B855BD2}"/>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39">
                <a:extLst>
                  <a:ext uri="{FF2B5EF4-FFF2-40B4-BE49-F238E27FC236}">
                    <a16:creationId xmlns:a16="http://schemas.microsoft.com/office/drawing/2014/main" id="{F4C1BAB0-E026-4CA0-218C-86E22701837C}"/>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40">
                <a:extLst>
                  <a:ext uri="{FF2B5EF4-FFF2-40B4-BE49-F238E27FC236}">
                    <a16:creationId xmlns:a16="http://schemas.microsoft.com/office/drawing/2014/main" id="{CBC4DD18-59A5-4897-4140-B813050096AC}"/>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7456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1B9F8-5F3A-2B00-C2EC-42F4A7C75387}"/>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34E1A887-BE13-5374-1D4E-817F50A87786}"/>
              </a:ext>
            </a:extLst>
          </p:cNvPr>
          <p:cNvSpPr/>
          <p:nvPr/>
        </p:nvSpPr>
        <p:spPr>
          <a:xfrm>
            <a:off x="5598" y="4123874"/>
            <a:ext cx="6857999" cy="11196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96;p14">
            <a:extLst>
              <a:ext uri="{FF2B5EF4-FFF2-40B4-BE49-F238E27FC236}">
                <a16:creationId xmlns:a16="http://schemas.microsoft.com/office/drawing/2014/main" id="{04C7B0EB-D0A5-93AF-EB60-1C65484A113E}"/>
              </a:ext>
            </a:extLst>
          </p:cNvPr>
          <p:cNvSpPr txBox="1"/>
          <p:nvPr/>
        </p:nvSpPr>
        <p:spPr>
          <a:xfrm>
            <a:off x="238854" y="150160"/>
            <a:ext cx="4142710" cy="34095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Meiryo"/>
              <a:buNone/>
            </a:pPr>
            <a:r>
              <a:rPr lang="ja-JP" sz="1800" b="1" i="0" u="sng" strike="noStrike" cap="none" dirty="0">
                <a:solidFill>
                  <a:schemeClr val="dk1"/>
                </a:solidFill>
                <a:latin typeface="Meiryo"/>
                <a:ea typeface="Meiryo"/>
                <a:cs typeface="Meiryo"/>
                <a:sym typeface="Meiryo"/>
              </a:rPr>
              <a:t>目次</a:t>
            </a:r>
            <a:endParaRPr sz="1800" b="1" u="sng" dirty="0"/>
          </a:p>
        </p:txBody>
      </p:sp>
      <p:sp>
        <p:nvSpPr>
          <p:cNvPr id="3" name="コンテンツ プレースホルダー 2">
            <a:extLst>
              <a:ext uri="{FF2B5EF4-FFF2-40B4-BE49-F238E27FC236}">
                <a16:creationId xmlns:a16="http://schemas.microsoft.com/office/drawing/2014/main" id="{ABCD9DAA-2883-656D-C91A-A177CACA1C3B}"/>
              </a:ext>
            </a:extLst>
          </p:cNvPr>
          <p:cNvSpPr txBox="1">
            <a:spLocks/>
          </p:cNvSpPr>
          <p:nvPr/>
        </p:nvSpPr>
        <p:spPr>
          <a:xfrm>
            <a:off x="238854" y="1287379"/>
            <a:ext cx="6327046" cy="46851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marL="285750" indent="-285750" defTabSz="942975">
              <a:lnSpc>
                <a:spcPct val="150000"/>
              </a:lnSpc>
              <a:spcBef>
                <a:spcPts val="1200"/>
              </a:spcBef>
              <a:buFont typeface="+mj-lt"/>
              <a:buAutoNum type="romanU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rPr>
              <a:t>交付申請</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2" action="ppaction://hlinksldjump"/>
              </a:rPr>
              <a:t>補助金情報の確認</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2"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P.2</a:t>
            </a:r>
            <a:r>
              <a:rPr lang="ja-JP" altLang="en-US" sz="1200" dirty="0">
                <a:solidFill>
                  <a:schemeClr val="tx1"/>
                </a:solidFill>
                <a:latin typeface="Meiryo UI" panose="020B0604030504040204" pitchFamily="50" charset="-128"/>
                <a:ea typeface="Meiryo UI" panose="020B0604030504040204" pitchFamily="50" charset="-128"/>
                <a:hlinkClick r:id="rId2" action="ppaction://hlinksldjump"/>
              </a:rPr>
              <a:t>～</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3</a:t>
            </a:r>
            <a:endParaRPr lang="en-US" altLang="ja-JP" sz="1200"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3" action="ppaction://hlinksldjump"/>
              </a:rPr>
              <a:t>交付申請</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P.4</a:t>
            </a:r>
            <a:r>
              <a:rPr lang="ja-JP" altLang="en-US" sz="1200" u="sng" dirty="0">
                <a:solidFill>
                  <a:srgbClr val="0563C1"/>
                </a:solidFill>
                <a:latin typeface="Meiryo UI" panose="020B0604030504040204" pitchFamily="50" charset="-128"/>
                <a:ea typeface="Meiryo UI" panose="020B0604030504040204" pitchFamily="50" charset="-128"/>
              </a:rPr>
              <a:t>～</a:t>
            </a:r>
            <a:r>
              <a:rPr lang="en-US" altLang="ja-JP" sz="1200" u="sng" dirty="0">
                <a:solidFill>
                  <a:srgbClr val="0563C1"/>
                </a:solidFill>
                <a:latin typeface="Meiryo UI" panose="020B0604030504040204" pitchFamily="50" charset="-128"/>
                <a:ea typeface="Meiryo UI" panose="020B0604030504040204" pitchFamily="50" charset="-128"/>
              </a:rPr>
              <a:t>7</a:t>
            </a:r>
            <a:endParaRPr lang="en-US" altLang="ja-JP" sz="1200" u="sng" dirty="0">
              <a:solidFill>
                <a:srgbClr val="0563C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4" action="ppaction://hlinksldjump"/>
              </a:rPr>
              <a:t>差戻し時の修正対応</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P.8〜9</a:t>
            </a:r>
            <a:endParaRPr lang="en-US" altLang="ja-JP" sz="1200" u="sng" dirty="0">
              <a:solidFill>
                <a:srgbClr val="0563C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5" action="ppaction://hlinksldjump"/>
              </a:rPr>
              <a:t>審査結果の確認</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P.10</a:t>
            </a: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solidFill>
                  <a:schemeClr val="tx1"/>
                </a:solidFill>
                <a:latin typeface="Meiryo UI" panose="020B0604030504040204" pitchFamily="50" charset="-128"/>
                <a:ea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rPr>
              <a:t>　実績報告</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6" action="ppaction://hlinksldjump"/>
              </a:rPr>
              <a:t>実績報告提出提出の依頼</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	P.12</a:t>
            </a:r>
            <a:endParaRPr lang="en-US" altLang="zh-TW" sz="1200" u="sng" dirty="0">
              <a:solidFill>
                <a:srgbClr val="0563C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実績</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7" action="ppaction://hlinksldjump"/>
              </a:rPr>
              <a:t>報告書</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提出	</a:t>
            </a:r>
            <a:r>
              <a:rPr lang="en-US" altLang="zh-TW" sz="1200" u="sng" dirty="0">
                <a:solidFill>
                  <a:srgbClr val="0563C1"/>
                </a:solidFill>
                <a:latin typeface="Meiryo UI" panose="020B0604030504040204" pitchFamily="50" charset="-128"/>
                <a:ea typeface="Meiryo UI" panose="020B0604030504040204" pitchFamily="50" charset="-128"/>
                <a:cs typeface="Meiryo"/>
                <a:sym typeface="Meiryo"/>
              </a:rPr>
              <a:t>P.1</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3</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15</a:t>
            </a:r>
            <a:endParaRPr lang="en-US" altLang="ja-JP" sz="1200" u="sng" dirty="0">
              <a:solidFill>
                <a:srgbClr val="0563C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latin typeface="Meiryo UI" panose="020B0604030504040204" pitchFamily="50" charset="-128"/>
                <a:ea typeface="Meiryo UI" panose="020B0604030504040204" pitchFamily="50" charset="-128"/>
              </a:rPr>
              <a:t>Ⅲ.</a:t>
            </a:r>
            <a:r>
              <a:rPr lang="ja-JP" altLang="en-US" sz="1200" dirty="0">
                <a:latin typeface="Meiryo UI" panose="020B0604030504040204" pitchFamily="50" charset="-128"/>
                <a:ea typeface="Meiryo UI" panose="020B0604030504040204" pitchFamily="50" charset="-128"/>
              </a:rPr>
              <a:t>　事業完了</a:t>
            </a:r>
            <a:endParaRPr lang="en-US" altLang="ja-JP" sz="1200" dirty="0">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課税仕入れ額の報告</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	P.17</a:t>
            </a: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18</a:t>
            </a:r>
            <a:endParaRPr lang="en-US" altLang="zh-TW" sz="1200" dirty="0">
              <a:latin typeface="Meiryo UI" panose="020B0604030504040204" pitchFamily="50" charset="-128"/>
              <a:ea typeface="Meiryo UI" panose="020B0604030504040204" pitchFamily="50" charset="-128"/>
              <a:cs typeface="Meiryo"/>
              <a:sym typeface="Meiryo"/>
              <a:hlinkClick r:id="rId8"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9" action="ppaction://hlinksldjump"/>
              </a:rPr>
              <a:t>精算報告＿申請フォーム</a:t>
            </a:r>
            <a:r>
              <a:rPr lang="zh-TW" altLang="en-US" sz="1200" dirty="0">
                <a:latin typeface="Meiryo UI" panose="020B0604030504040204" pitchFamily="50" charset="-128"/>
                <a:ea typeface="Meiryo UI" panose="020B0604030504040204" pitchFamily="50" charset="-128"/>
                <a:cs typeface="Meiryo"/>
                <a:sym typeface="Meiryo"/>
                <a:hlinkClick r:id="rId8" action="ppaction://hlinksldjump"/>
              </a:rPr>
              <a:t>	</a:t>
            </a:r>
            <a:r>
              <a:rPr lang="en-US" altLang="zh-TW" sz="1200" dirty="0">
                <a:latin typeface="Meiryo UI" panose="020B0604030504040204" pitchFamily="50" charset="-128"/>
                <a:ea typeface="Meiryo UI" panose="020B0604030504040204" pitchFamily="50" charset="-128"/>
                <a:cs typeface="Meiryo"/>
                <a:sym typeface="Meiryo"/>
                <a:hlinkClick r:id="rId8" action="ppaction://hlinksldjump"/>
              </a:rPr>
              <a:t>P.1</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9</a:t>
            </a: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20</a:t>
            </a:r>
            <a:endParaRPr lang="en-US" altLang="zh-TW" sz="1200" dirty="0">
              <a:latin typeface="Meiryo UI" panose="020B0604030504040204" pitchFamily="50" charset="-128"/>
              <a:ea typeface="Meiryo UI" panose="020B0604030504040204" pitchFamily="50" charset="-128"/>
              <a:cs typeface="Meiryo"/>
              <a:sym typeface="Meiryo"/>
              <a:hlinkClick r:id="rId7"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10" action="ppaction://hlinksldjump"/>
              </a:rPr>
              <a:t>利用者アンケート</a:t>
            </a:r>
            <a:r>
              <a:rPr lang="en-US" altLang="ja-JP" sz="1200" dirty="0">
                <a:latin typeface="Meiryo UI" panose="020B0604030504040204" pitchFamily="50" charset="-128"/>
                <a:ea typeface="Meiryo UI" panose="020B0604030504040204" pitchFamily="50" charset="-128"/>
                <a:cs typeface="Meiryo"/>
                <a:sym typeface="Meiryo"/>
                <a:hlinkClick r:id="rId7" action="ppaction://hlinksldjump"/>
              </a:rPr>
              <a:t>	P.21</a:t>
            </a:r>
            <a:r>
              <a:rPr lang="ja-JP" altLang="en-US" sz="1200" dirty="0">
                <a:latin typeface="Meiryo UI" panose="020B0604030504040204" pitchFamily="50" charset="-128"/>
                <a:ea typeface="Meiryo UI" panose="020B0604030504040204" pitchFamily="50" charset="-128"/>
                <a:cs typeface="Meiryo"/>
                <a:sym typeface="Meiryo"/>
                <a:hlinkClick r:id="rId7"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7" action="ppaction://hlinksldjump"/>
              </a:rPr>
              <a:t>23</a:t>
            </a:r>
            <a:endParaRPr lang="en-US" altLang="zh-TW" sz="1200" dirty="0">
              <a:latin typeface="Meiryo UI" panose="020B0604030504040204" pitchFamily="50" charset="-128"/>
              <a:ea typeface="Meiryo UI" panose="020B0604030504040204" pitchFamily="50" charset="-128"/>
              <a:cs typeface="Meiryo"/>
              <a:sym typeface="Meiryo"/>
              <a:hlinkClick r:id="rId7" action="ppaction://hlinksldjump"/>
            </a:endParaRPr>
          </a:p>
          <a:p>
            <a:pPr marL="144000" defTabSz="942975">
              <a:lnSpc>
                <a:spcPct val="150000"/>
              </a:lnSpc>
              <a:tabLst>
                <a:tab pos="5829300" algn="r"/>
              </a:tabLst>
            </a:pPr>
            <a:endParaRPr lang="en-US" altLang="ja-JP" sz="1200" b="1"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marL="144000" defTabSz="942975">
              <a:lnSpc>
                <a:spcPct val="150000"/>
              </a:lnSpc>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D5F5E26-62AB-2329-B964-8F1125625E1E}"/>
              </a:ext>
            </a:extLst>
          </p:cNvPr>
          <p:cNvSpPr txBox="1">
            <a:spLocks/>
          </p:cNvSpPr>
          <p:nvPr/>
        </p:nvSpPr>
        <p:spPr>
          <a:xfrm>
            <a:off x="529980" y="6539462"/>
            <a:ext cx="5798040" cy="2613660"/>
          </a:xfrm>
          <a:prstGeom prst="wedgeRectCallout">
            <a:avLst>
              <a:gd name="adj1" fmla="val -49493"/>
              <a:gd name="adj2" fmla="val -32517"/>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171450" lvl="0" indent="-171450" defTabSz="685800">
              <a:lnSpc>
                <a:spcPts val="2000"/>
              </a:lnSpc>
              <a:spcBef>
                <a:spcPts val="600"/>
              </a:spcBef>
              <a:buFont typeface="Wingdings" panose="05000000000000000000" pitchFamily="2" charset="2"/>
              <a:buChar char="ü"/>
              <a:defRPr kumimoji="1" sz="1100">
                <a:solidFill>
                  <a:prstClr val="black"/>
                </a:solidFill>
                <a:latin typeface="メイリオ" panose="020B0604030504040204" pitchFamily="50" charset="-128"/>
                <a:ea typeface="メイリオ" panose="020B0604030504040204" pitchFamily="50" charset="-128"/>
                <a:cs typeface="+mj-cs"/>
              </a:defRPr>
            </a:lvl1pPr>
          </a:lstStyle>
          <a:p>
            <a:pPr>
              <a:lnSpc>
                <a:spcPct val="150000"/>
              </a:lnSpc>
              <a:spcBef>
                <a:spcPts val="300"/>
              </a:spcBef>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重要なお知らせ</a:t>
            </a:r>
            <a:r>
              <a:rPr lang="en-US" altLang="ja-JP" b="1" dirty="0">
                <a:latin typeface="Meiryo UI" panose="020B0604030504040204" pitchFamily="50" charset="-128"/>
                <a:ea typeface="Meiryo UI" panose="020B0604030504040204" pitchFamily="50" charset="-128"/>
              </a:rPr>
              <a:t>】</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jGrants</a:t>
            </a:r>
            <a:r>
              <a:rPr lang="ja-JP" altLang="en-US" dirty="0">
                <a:latin typeface="Meiryo UI" panose="020B0604030504040204" pitchFamily="50" charset="-128"/>
                <a:ea typeface="Meiryo UI" panose="020B0604030504040204" pitchFamily="50" charset="-128"/>
              </a:rPr>
              <a:t>の動作環境は以下のとおりです。下記のブラウザの最新バージョンをご利用ください。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なお、</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等の下記以外のブラウザは、申請上のエラー等が生じますので利用しないでください。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edge(※1)</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macOS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safari</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edge</a:t>
            </a:r>
            <a:r>
              <a:rPr lang="ja-JP" altLang="en-US" dirty="0">
                <a:latin typeface="Meiryo UI" panose="020B0604030504040204" pitchFamily="50" charset="-128"/>
                <a:ea typeface="Meiryo UI" panose="020B0604030504040204" pitchFamily="50" charset="-128"/>
              </a:rPr>
              <a:t>の「</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モード」は申請上のエラー等が生じますので利用しないでください。</a:t>
            </a:r>
          </a:p>
        </p:txBody>
      </p:sp>
    </p:spTree>
    <p:extLst>
      <p:ext uri="{BB962C8B-B14F-4D97-AF65-F5344CB8AC3E}">
        <p14:creationId xmlns:p14="http://schemas.microsoft.com/office/powerpoint/2010/main" val="244767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E71C05C-3311-D18E-8E49-8F5B1E710F36}"/>
              </a:ext>
            </a:extLst>
          </p:cNvPr>
          <p:cNvPicPr>
            <a:picLocks noChangeAspect="1"/>
          </p:cNvPicPr>
          <p:nvPr/>
        </p:nvPicPr>
        <p:blipFill>
          <a:blip r:embed="rId2"/>
          <a:stretch>
            <a:fillRect/>
          </a:stretch>
        </p:blipFill>
        <p:spPr>
          <a:xfrm>
            <a:off x="561906" y="1806090"/>
            <a:ext cx="5840716" cy="1642278"/>
          </a:xfrm>
          <a:prstGeom prst="rect">
            <a:avLst/>
          </a:prstGeom>
        </p:spPr>
      </p:pic>
      <p:pic>
        <p:nvPicPr>
          <p:cNvPr id="27" name="図 26">
            <a:extLst>
              <a:ext uri="{FF2B5EF4-FFF2-40B4-BE49-F238E27FC236}">
                <a16:creationId xmlns:a16="http://schemas.microsoft.com/office/drawing/2014/main" id="{807AE528-F838-5034-5D18-17949129702C}"/>
              </a:ext>
            </a:extLst>
          </p:cNvPr>
          <p:cNvPicPr>
            <a:picLocks noChangeAspect="1"/>
          </p:cNvPicPr>
          <p:nvPr/>
        </p:nvPicPr>
        <p:blipFill>
          <a:blip r:embed="rId3"/>
          <a:stretch>
            <a:fillRect/>
          </a:stretch>
        </p:blipFill>
        <p:spPr>
          <a:xfrm>
            <a:off x="633182" y="3411228"/>
            <a:ext cx="5756653" cy="1704552"/>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1</a:t>
            </a:r>
            <a:r>
              <a:rPr lang="ja-JP" altLang="en-US" dirty="0">
                <a:latin typeface="Meiryo UI" panose="020B0604030504040204" pitchFamily="50" charset="-128"/>
                <a:ea typeface="Meiryo UI" panose="020B0604030504040204" pitchFamily="50" charset="-128"/>
              </a:rPr>
              <a:t>．</a:t>
            </a:r>
            <a:r>
              <a:rPr lang="ja-JP" altLang="en-US" dirty="0"/>
              <a:t>課税仕入額の報告</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14" name="グループ化 13">
            <a:extLst>
              <a:ext uri="{FF2B5EF4-FFF2-40B4-BE49-F238E27FC236}">
                <a16:creationId xmlns:a16="http://schemas.microsoft.com/office/drawing/2014/main" id="{BDAC4BF4-51C4-8867-4EE2-27D02A3176F2}"/>
              </a:ext>
            </a:extLst>
          </p:cNvPr>
          <p:cNvGrpSpPr/>
          <p:nvPr/>
        </p:nvGrpSpPr>
        <p:grpSpPr>
          <a:xfrm>
            <a:off x="460136" y="1318988"/>
            <a:ext cx="5645948" cy="264469"/>
            <a:chOff x="458779" y="1084222"/>
            <a:chExt cx="5610093" cy="264469"/>
          </a:xfrm>
        </p:grpSpPr>
        <p:sp>
          <p:nvSpPr>
            <p:cNvPr id="15" name="コンテンツ プレースホルダー 4">
              <a:extLst>
                <a:ext uri="{FF2B5EF4-FFF2-40B4-BE49-F238E27FC236}">
                  <a16:creationId xmlns:a16="http://schemas.microsoft.com/office/drawing/2014/main" id="{25D573CA-A012-B5A0-E503-C1BED3ED9F37}"/>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事業の詳細画面下部の、「新規申請する」ボタンを押下します。</a:t>
              </a:r>
              <a:endParaRPr lang="en-US" altLang="ja-JP" b="1" dirty="0"/>
            </a:p>
          </p:txBody>
        </p:sp>
        <p:sp>
          <p:nvSpPr>
            <p:cNvPr id="16" name="四角形: 角を丸くする 10">
              <a:extLst>
                <a:ext uri="{FF2B5EF4-FFF2-40B4-BE49-F238E27FC236}">
                  <a16:creationId xmlns:a16="http://schemas.microsoft.com/office/drawing/2014/main" id="{F6D1BB51-A501-9B22-FD45-DA95DC0A39AF}"/>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grpSp>
        <p:nvGrpSpPr>
          <p:cNvPr id="13" name="グループ化 12">
            <a:extLst>
              <a:ext uri="{FF2B5EF4-FFF2-40B4-BE49-F238E27FC236}">
                <a16:creationId xmlns:a16="http://schemas.microsoft.com/office/drawing/2014/main" id="{8E621738-A246-312A-5281-4C723F159984}"/>
              </a:ext>
            </a:extLst>
          </p:cNvPr>
          <p:cNvGrpSpPr/>
          <p:nvPr/>
        </p:nvGrpSpPr>
        <p:grpSpPr>
          <a:xfrm>
            <a:off x="603915" y="3232730"/>
            <a:ext cx="5785920" cy="301886"/>
            <a:chOff x="1055077" y="3418426"/>
            <a:chExt cx="7920111" cy="1118424"/>
          </a:xfrm>
        </p:grpSpPr>
        <p:sp>
          <p:nvSpPr>
            <p:cNvPr id="24" name="フリーフォーム: 図形 23">
              <a:extLst>
                <a:ext uri="{FF2B5EF4-FFF2-40B4-BE49-F238E27FC236}">
                  <a16:creationId xmlns:a16="http://schemas.microsoft.com/office/drawing/2014/main" id="{1C120B3A-464D-148E-6EE9-71467692DC20}"/>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フリーフォーム: 図形 25">
              <a:extLst>
                <a:ext uri="{FF2B5EF4-FFF2-40B4-BE49-F238E27FC236}">
                  <a16:creationId xmlns:a16="http://schemas.microsoft.com/office/drawing/2014/main" id="{59E77351-EE0D-A282-1569-322729226C7E}"/>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82E7813F-98E9-6825-7437-17B2137D69D6}"/>
              </a:ext>
            </a:extLst>
          </p:cNvPr>
          <p:cNvGrpSpPr/>
          <p:nvPr/>
        </p:nvGrpSpPr>
        <p:grpSpPr>
          <a:xfrm>
            <a:off x="488596" y="5229788"/>
            <a:ext cx="5987594" cy="270992"/>
            <a:chOff x="458779" y="1293369"/>
            <a:chExt cx="5987594" cy="270992"/>
          </a:xfrm>
        </p:grpSpPr>
        <p:sp>
          <p:nvSpPr>
            <p:cNvPr id="11" name="コンテンツ プレースホルダー 4">
              <a:extLst>
                <a:ext uri="{FF2B5EF4-FFF2-40B4-BE49-F238E27FC236}">
                  <a16:creationId xmlns:a16="http://schemas.microsoft.com/office/drawing/2014/main" id="{FD693F5B-BFA2-A618-E1D2-54E5DA9893DD}"/>
                </a:ext>
              </a:extLst>
            </p:cNvPr>
            <p:cNvSpPr txBox="1">
              <a:spLocks/>
            </p:cNvSpPr>
            <p:nvPr/>
          </p:nvSpPr>
          <p:spPr>
            <a:xfrm>
              <a:off x="1373179" y="1301222"/>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12" name="四角形: 角を丸くする 10">
              <a:extLst>
                <a:ext uri="{FF2B5EF4-FFF2-40B4-BE49-F238E27FC236}">
                  <a16:creationId xmlns:a16="http://schemas.microsoft.com/office/drawing/2014/main" id="{C33702F3-9CFB-9623-EF52-34B793AB317A}"/>
                </a:ext>
              </a:extLst>
            </p:cNvPr>
            <p:cNvSpPr/>
            <p:nvPr/>
          </p:nvSpPr>
          <p:spPr>
            <a:xfrm>
              <a:off x="458779" y="12933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29" name="Google Shape;155;p16">
            <a:extLst>
              <a:ext uri="{FF2B5EF4-FFF2-40B4-BE49-F238E27FC236}">
                <a16:creationId xmlns:a16="http://schemas.microsoft.com/office/drawing/2014/main" id="{40A4D56D-9F38-1DBE-360C-CE3A6889FFBF}"/>
              </a:ext>
            </a:extLst>
          </p:cNvPr>
          <p:cNvSpPr/>
          <p:nvPr/>
        </p:nvSpPr>
        <p:spPr>
          <a:xfrm>
            <a:off x="902663" y="8212374"/>
            <a:ext cx="5067752" cy="37456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正方形/長方形 6">
            <a:extLst>
              <a:ext uri="{FF2B5EF4-FFF2-40B4-BE49-F238E27FC236}">
                <a16:creationId xmlns:a16="http://schemas.microsoft.com/office/drawing/2014/main" id="{98230CDA-9082-4F6C-CD49-5A1AEB725169}"/>
              </a:ext>
            </a:extLst>
          </p:cNvPr>
          <p:cNvSpPr/>
          <p:nvPr/>
        </p:nvSpPr>
        <p:spPr>
          <a:xfrm>
            <a:off x="1041727" y="8322871"/>
            <a:ext cx="1170960" cy="157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フローチャート: 処理 3">
            <a:extLst>
              <a:ext uri="{FF2B5EF4-FFF2-40B4-BE49-F238E27FC236}">
                <a16:creationId xmlns:a16="http://schemas.microsoft.com/office/drawing/2014/main" id="{4892886F-5284-786C-EDB0-727BBDA1E8E5}"/>
              </a:ext>
            </a:extLst>
          </p:cNvPr>
          <p:cNvSpPr/>
          <p:nvPr/>
        </p:nvSpPr>
        <p:spPr>
          <a:xfrm>
            <a:off x="1041726" y="7563049"/>
            <a:ext cx="634466" cy="82339"/>
          </a:xfrm>
          <a:prstGeom prst="flowChartProcess">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CE0B19F-344A-B8A0-BC25-1E1929109046}"/>
              </a:ext>
            </a:extLst>
          </p:cNvPr>
          <p:cNvSpPr/>
          <p:nvPr/>
        </p:nvSpPr>
        <p:spPr>
          <a:xfrm>
            <a:off x="1003461" y="7951984"/>
            <a:ext cx="480375" cy="1372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47E43AB-2A67-B115-C4C5-C63090793B1B}"/>
              </a:ext>
            </a:extLst>
          </p:cNvPr>
          <p:cNvSpPr/>
          <p:nvPr/>
        </p:nvSpPr>
        <p:spPr>
          <a:xfrm>
            <a:off x="3528256" y="7924910"/>
            <a:ext cx="404635" cy="1407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CB1EF5E7-1823-9898-CFE7-6EBE16A9F7BF}"/>
              </a:ext>
            </a:extLst>
          </p:cNvPr>
          <p:cNvSpPr/>
          <p:nvPr/>
        </p:nvSpPr>
        <p:spPr>
          <a:xfrm>
            <a:off x="3528256" y="7543421"/>
            <a:ext cx="702725" cy="1530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Google Shape;155;p16">
            <a:extLst>
              <a:ext uri="{FF2B5EF4-FFF2-40B4-BE49-F238E27FC236}">
                <a16:creationId xmlns:a16="http://schemas.microsoft.com/office/drawing/2014/main" id="{DF510E13-A1B0-9083-DA91-0171FAAB9044}"/>
              </a:ext>
            </a:extLst>
          </p:cNvPr>
          <p:cNvSpPr/>
          <p:nvPr/>
        </p:nvSpPr>
        <p:spPr>
          <a:xfrm>
            <a:off x="5066620" y="3926637"/>
            <a:ext cx="977490" cy="281907"/>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7CB830B5-FA7A-66FD-238C-E66AA4475A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770163" y="4061562"/>
            <a:ext cx="250459" cy="333018"/>
          </a:xfrm>
          <a:prstGeom prst="rect">
            <a:avLst/>
          </a:prstGeom>
          <a:noFill/>
          <a:extLst>
            <a:ext uri="{909E8E84-426E-40DD-AFC4-6F175D3DCCD1}">
              <a14:hiddenFill xmlns:a14="http://schemas.microsoft.com/office/drawing/2010/main">
                <a:solidFill>
                  <a:srgbClr val="FFFFFF"/>
                </a:solidFill>
              </a14:hiddenFill>
            </a:ext>
          </a:extLst>
        </p:spPr>
      </p:pic>
      <p:sp>
        <p:nvSpPr>
          <p:cNvPr id="40" name="コンテンツ プレースホルダー 2">
            <a:extLst>
              <a:ext uri="{FF2B5EF4-FFF2-40B4-BE49-F238E27FC236}">
                <a16:creationId xmlns:a16="http://schemas.microsoft.com/office/drawing/2014/main" id="{70F76DA6-0761-6B5C-6178-2AEBF0E94A5E}"/>
              </a:ext>
            </a:extLst>
          </p:cNvPr>
          <p:cNvSpPr txBox="1">
            <a:spLocks/>
          </p:cNvSpPr>
          <p:nvPr/>
        </p:nvSpPr>
        <p:spPr>
          <a:xfrm>
            <a:off x="3104005" y="928306"/>
            <a:ext cx="3563495" cy="276989"/>
          </a:xfrm>
          <a:prstGeom prst="rect">
            <a:avLst/>
          </a:prstGeom>
          <a:solidFill>
            <a:schemeClr val="accent2">
              <a:lumMod val="20000"/>
              <a:lumOff val="80000"/>
            </a:schemeClr>
          </a:solidFill>
        </p:spPr>
        <p:txBody>
          <a:bodyPr vert="horz" wrap="square" lIns="91429" tIns="45715" rIns="91429" bIns="45715" rtlCol="0" anchor="t">
            <a:spAutoFit/>
          </a:bodyPr>
          <a:lstStyle>
            <a:defPPr>
              <a:defRPr lang="en-US"/>
            </a:defPPr>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補助金返還額が０円の場合は、申請不要です！</a:t>
            </a:r>
            <a:endParaRPr lang="en-US" altLang="ja-JP" b="1" dirty="0">
              <a:latin typeface="Meiryo UI" panose="020B0604030504040204" pitchFamily="50" charset="-128"/>
              <a:ea typeface="Meiryo UI" panose="020B0604030504040204" pitchFamily="50" charset="-128"/>
            </a:endParaRPr>
          </a:p>
        </p:txBody>
      </p:sp>
      <p:sp>
        <p:nvSpPr>
          <p:cNvPr id="41" name="タイトル 1">
            <a:extLst>
              <a:ext uri="{FF2B5EF4-FFF2-40B4-BE49-F238E27FC236}">
                <a16:creationId xmlns:a16="http://schemas.microsoft.com/office/drawing/2014/main" id="{DCCCEFC2-791D-CB65-8803-44DEBCAD5D30}"/>
              </a:ext>
            </a:extLst>
          </p:cNvPr>
          <p:cNvSpPr txBox="1">
            <a:spLocks/>
          </p:cNvSpPr>
          <p:nvPr/>
        </p:nvSpPr>
        <p:spPr>
          <a:xfrm>
            <a:off x="2420969" y="972785"/>
            <a:ext cx="587133" cy="260352"/>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0" lvl="0" algn="l" defTabSz="685800" rtl="0" eaLnBrk="1" latinLnBrk="0" hangingPunct="1">
              <a:lnSpc>
                <a:spcPts val="2000"/>
              </a:lnSpc>
              <a:spcBef>
                <a:spcPts val="600"/>
              </a:spcBef>
              <a:spcAft>
                <a:spcPts val="600"/>
              </a:spcAft>
              <a:buNone/>
              <a:defRPr kumimoji="1" sz="1400" kern="1200">
                <a:solidFill>
                  <a:prstClr val="black"/>
                </a:solidFill>
                <a:latin typeface="メイリオ" panose="020B0604030504040204" pitchFamily="50" charset="-128"/>
                <a:ea typeface="メイリオ" panose="020B0604030504040204" pitchFamily="50" charset="-128"/>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spcAft>
                <a:spcPts val="0"/>
              </a:spcAft>
              <a:defRPr/>
            </a:pPr>
            <a:r>
              <a:rPr lang="ja-JP" altLang="en-US" sz="1000" b="1" dirty="0">
                <a:latin typeface="Meiryo UI" panose="020B0604030504040204" pitchFamily="50" charset="-128"/>
                <a:ea typeface="Meiryo UI" panose="020B0604030504040204" pitchFamily="50" charset="-128"/>
              </a:rPr>
              <a:t>注意！</a:t>
            </a:r>
          </a:p>
        </p:txBody>
      </p:sp>
      <p:grpSp>
        <p:nvGrpSpPr>
          <p:cNvPr id="42" name="グループ化 41">
            <a:extLst>
              <a:ext uri="{FF2B5EF4-FFF2-40B4-BE49-F238E27FC236}">
                <a16:creationId xmlns:a16="http://schemas.microsoft.com/office/drawing/2014/main" id="{A91C6709-CA87-CE51-90D9-1F8F14E95DC1}"/>
              </a:ext>
            </a:extLst>
          </p:cNvPr>
          <p:cNvGrpSpPr/>
          <p:nvPr/>
        </p:nvGrpSpPr>
        <p:grpSpPr>
          <a:xfrm>
            <a:off x="2070677" y="952379"/>
            <a:ext cx="279832" cy="262918"/>
            <a:chOff x="-1332593" y="3851997"/>
            <a:chExt cx="447161" cy="471418"/>
          </a:xfrm>
        </p:grpSpPr>
        <p:sp>
          <p:nvSpPr>
            <p:cNvPr id="43" name="楕円 42">
              <a:extLst>
                <a:ext uri="{FF2B5EF4-FFF2-40B4-BE49-F238E27FC236}">
                  <a16:creationId xmlns:a16="http://schemas.microsoft.com/office/drawing/2014/main" id="{FDDEBDAD-5B19-635D-AEFB-4B366DED641E}"/>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44" name="Group 128">
              <a:extLst>
                <a:ext uri="{FF2B5EF4-FFF2-40B4-BE49-F238E27FC236}">
                  <a16:creationId xmlns:a16="http://schemas.microsoft.com/office/drawing/2014/main" id="{E81F8BED-89DC-6D3B-DFA9-8B6B7D7C5FB9}"/>
                </a:ext>
              </a:extLst>
            </p:cNvPr>
            <p:cNvGrpSpPr>
              <a:grpSpLocks noChangeAspect="1"/>
            </p:cNvGrpSpPr>
            <p:nvPr/>
          </p:nvGrpSpPr>
          <p:grpSpPr bwMode="auto">
            <a:xfrm>
              <a:off x="-1258333" y="3913736"/>
              <a:ext cx="296032" cy="338888"/>
              <a:chOff x="1398" y="2998"/>
              <a:chExt cx="373" cy="427"/>
            </a:xfrm>
            <a:solidFill>
              <a:schemeClr val="tx1"/>
            </a:solidFill>
          </p:grpSpPr>
          <p:sp>
            <p:nvSpPr>
              <p:cNvPr id="45" name="Freeform 129">
                <a:extLst>
                  <a:ext uri="{FF2B5EF4-FFF2-40B4-BE49-F238E27FC236}">
                    <a16:creationId xmlns:a16="http://schemas.microsoft.com/office/drawing/2014/main" id="{8A258A73-D0BB-9E27-6FA4-45516C5949D5}"/>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6" name="Freeform 130">
                <a:extLst>
                  <a:ext uri="{FF2B5EF4-FFF2-40B4-BE49-F238E27FC236}">
                    <a16:creationId xmlns:a16="http://schemas.microsoft.com/office/drawing/2014/main" id="{D2088ED7-773B-21E2-D2B8-51D568212DE2}"/>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7" name="Freeform 131">
                <a:extLst>
                  <a:ext uri="{FF2B5EF4-FFF2-40B4-BE49-F238E27FC236}">
                    <a16:creationId xmlns:a16="http://schemas.microsoft.com/office/drawing/2014/main" id="{190B8711-D90F-7353-03D2-18B6977C3375}"/>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9" name="Freeform 132">
                <a:extLst>
                  <a:ext uri="{FF2B5EF4-FFF2-40B4-BE49-F238E27FC236}">
                    <a16:creationId xmlns:a16="http://schemas.microsoft.com/office/drawing/2014/main" id="{3D970F96-F7CF-648B-A329-FFBE449B36E8}"/>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1" name="Freeform 133">
                <a:extLst>
                  <a:ext uri="{FF2B5EF4-FFF2-40B4-BE49-F238E27FC236}">
                    <a16:creationId xmlns:a16="http://schemas.microsoft.com/office/drawing/2014/main" id="{3A6B67E0-4B46-9DBC-1727-B394EC025BE5}"/>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2" name="Freeform 134">
                <a:extLst>
                  <a:ext uri="{FF2B5EF4-FFF2-40B4-BE49-F238E27FC236}">
                    <a16:creationId xmlns:a16="http://schemas.microsoft.com/office/drawing/2014/main" id="{F0C11C58-8357-CDEE-5378-8FB84620EF8D}"/>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3" name="Freeform 135">
                <a:extLst>
                  <a:ext uri="{FF2B5EF4-FFF2-40B4-BE49-F238E27FC236}">
                    <a16:creationId xmlns:a16="http://schemas.microsoft.com/office/drawing/2014/main" id="{EA29471F-9624-990D-B279-13322FAEA124}"/>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4" name="Freeform 136">
                <a:extLst>
                  <a:ext uri="{FF2B5EF4-FFF2-40B4-BE49-F238E27FC236}">
                    <a16:creationId xmlns:a16="http://schemas.microsoft.com/office/drawing/2014/main" id="{0AF2AC90-ED55-1691-5C38-372A1E0E26D5}"/>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5" name="Freeform 137">
                <a:extLst>
                  <a:ext uri="{FF2B5EF4-FFF2-40B4-BE49-F238E27FC236}">
                    <a16:creationId xmlns:a16="http://schemas.microsoft.com/office/drawing/2014/main" id="{131C77FD-7CFB-99C5-66D8-44B01329B910}"/>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6" name="Freeform 138">
                <a:extLst>
                  <a:ext uri="{FF2B5EF4-FFF2-40B4-BE49-F238E27FC236}">
                    <a16:creationId xmlns:a16="http://schemas.microsoft.com/office/drawing/2014/main" id="{6CE46E29-BDFC-6684-8E6D-7291569977B4}"/>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7" name="Freeform 139">
                <a:extLst>
                  <a:ext uri="{FF2B5EF4-FFF2-40B4-BE49-F238E27FC236}">
                    <a16:creationId xmlns:a16="http://schemas.microsoft.com/office/drawing/2014/main" id="{062B4D9E-9F94-15BA-1407-9D8846D0071A}"/>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8" name="Freeform 140">
                <a:extLst>
                  <a:ext uri="{FF2B5EF4-FFF2-40B4-BE49-F238E27FC236}">
                    <a16:creationId xmlns:a16="http://schemas.microsoft.com/office/drawing/2014/main" id="{8A3CC51A-8D37-828C-1746-85C1E733EF29}"/>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pic>
        <p:nvPicPr>
          <p:cNvPr id="19" name="図 18">
            <a:extLst>
              <a:ext uri="{FF2B5EF4-FFF2-40B4-BE49-F238E27FC236}">
                <a16:creationId xmlns:a16="http://schemas.microsoft.com/office/drawing/2014/main" id="{90C0FC47-C687-7A1D-4EF8-B2E433151712}"/>
              </a:ext>
            </a:extLst>
          </p:cNvPr>
          <p:cNvPicPr>
            <a:picLocks noChangeAspect="1"/>
          </p:cNvPicPr>
          <p:nvPr/>
        </p:nvPicPr>
        <p:blipFill>
          <a:blip r:embed="rId5"/>
          <a:stretch>
            <a:fillRect/>
          </a:stretch>
        </p:blipFill>
        <p:spPr>
          <a:xfrm>
            <a:off x="648406" y="5669325"/>
            <a:ext cx="5746926" cy="3522710"/>
          </a:xfrm>
          <a:prstGeom prst="rect">
            <a:avLst/>
          </a:prstGeom>
        </p:spPr>
      </p:pic>
      <p:sp>
        <p:nvSpPr>
          <p:cNvPr id="22" name="Google Shape;155;p16">
            <a:extLst>
              <a:ext uri="{FF2B5EF4-FFF2-40B4-BE49-F238E27FC236}">
                <a16:creationId xmlns:a16="http://schemas.microsoft.com/office/drawing/2014/main" id="{32F04FEB-3B8F-C2FD-3439-97136C3FC93A}"/>
              </a:ext>
            </a:extLst>
          </p:cNvPr>
          <p:cNvSpPr/>
          <p:nvPr/>
        </p:nvSpPr>
        <p:spPr>
          <a:xfrm>
            <a:off x="689201" y="8259442"/>
            <a:ext cx="5697485" cy="486421"/>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タイトル 1">
            <a:extLst>
              <a:ext uri="{FF2B5EF4-FFF2-40B4-BE49-F238E27FC236}">
                <a16:creationId xmlns:a16="http://schemas.microsoft.com/office/drawing/2014/main" id="{004ECC13-9CF9-71D4-4059-13A7A30CACF6}"/>
              </a:ext>
            </a:extLst>
          </p:cNvPr>
          <p:cNvSpPr txBox="1">
            <a:spLocks/>
          </p:cNvSpPr>
          <p:nvPr/>
        </p:nvSpPr>
        <p:spPr>
          <a:xfrm>
            <a:off x="4525034" y="8403644"/>
            <a:ext cx="1001703" cy="209926"/>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900" dirty="0">
                <a:latin typeface="Meiryo UI" panose="020B0604030504040204" pitchFamily="50" charset="-128"/>
                <a:ea typeface="Meiryo UI" panose="020B0604030504040204" pitchFamily="50" charset="-128"/>
              </a:rPr>
              <a:t>必須項目です</a:t>
            </a:r>
          </a:p>
        </p:txBody>
      </p:sp>
      <p:grpSp>
        <p:nvGrpSpPr>
          <p:cNvPr id="30" name="グループ化 29">
            <a:extLst>
              <a:ext uri="{FF2B5EF4-FFF2-40B4-BE49-F238E27FC236}">
                <a16:creationId xmlns:a16="http://schemas.microsoft.com/office/drawing/2014/main" id="{1C3E11F9-172F-FE06-9A55-EA90AD868718}"/>
              </a:ext>
            </a:extLst>
          </p:cNvPr>
          <p:cNvGrpSpPr/>
          <p:nvPr/>
        </p:nvGrpSpPr>
        <p:grpSpPr>
          <a:xfrm>
            <a:off x="4117913" y="8394301"/>
            <a:ext cx="288028" cy="247800"/>
            <a:chOff x="-1332593" y="3851997"/>
            <a:chExt cx="447161" cy="471418"/>
          </a:xfrm>
        </p:grpSpPr>
        <p:sp>
          <p:nvSpPr>
            <p:cNvPr id="31" name="楕円 30">
              <a:extLst>
                <a:ext uri="{FF2B5EF4-FFF2-40B4-BE49-F238E27FC236}">
                  <a16:creationId xmlns:a16="http://schemas.microsoft.com/office/drawing/2014/main" id="{A10AC9D6-81C8-7136-E124-5CD342781057}"/>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Group 128">
              <a:extLst>
                <a:ext uri="{FF2B5EF4-FFF2-40B4-BE49-F238E27FC236}">
                  <a16:creationId xmlns:a16="http://schemas.microsoft.com/office/drawing/2014/main" id="{C3F2590F-5128-E006-0E82-3BF1CEE536DF}"/>
                </a:ext>
              </a:extLst>
            </p:cNvPr>
            <p:cNvGrpSpPr>
              <a:grpSpLocks noChangeAspect="1"/>
            </p:cNvGrpSpPr>
            <p:nvPr/>
          </p:nvGrpSpPr>
          <p:grpSpPr bwMode="auto">
            <a:xfrm>
              <a:off x="-1258332" y="3913735"/>
              <a:ext cx="296032" cy="338888"/>
              <a:chOff x="1398" y="2998"/>
              <a:chExt cx="373" cy="427"/>
            </a:xfrm>
            <a:solidFill>
              <a:schemeClr val="tx1"/>
            </a:solidFill>
          </p:grpSpPr>
          <p:sp>
            <p:nvSpPr>
              <p:cNvPr id="33" name="Freeform 129">
                <a:extLst>
                  <a:ext uri="{FF2B5EF4-FFF2-40B4-BE49-F238E27FC236}">
                    <a16:creationId xmlns:a16="http://schemas.microsoft.com/office/drawing/2014/main" id="{9D2BB361-17C8-006D-C4ED-AFD3F3EA8DC6}"/>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0">
                <a:extLst>
                  <a:ext uri="{FF2B5EF4-FFF2-40B4-BE49-F238E27FC236}">
                    <a16:creationId xmlns:a16="http://schemas.microsoft.com/office/drawing/2014/main" id="{95C572F9-B2D1-B3C1-2EDB-7CCAF3807EB2}"/>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31">
                <a:extLst>
                  <a:ext uri="{FF2B5EF4-FFF2-40B4-BE49-F238E27FC236}">
                    <a16:creationId xmlns:a16="http://schemas.microsoft.com/office/drawing/2014/main" id="{C28C9078-705B-8FA1-4E0A-DDF588A5B67D}"/>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32">
                <a:extLst>
                  <a:ext uri="{FF2B5EF4-FFF2-40B4-BE49-F238E27FC236}">
                    <a16:creationId xmlns:a16="http://schemas.microsoft.com/office/drawing/2014/main" id="{84809C2E-3357-4013-3FC7-ECC8D76E4EB3}"/>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3">
                <a:extLst>
                  <a:ext uri="{FF2B5EF4-FFF2-40B4-BE49-F238E27FC236}">
                    <a16:creationId xmlns:a16="http://schemas.microsoft.com/office/drawing/2014/main" id="{0C41D3D3-2DAD-9B14-407F-2E53CA75B132}"/>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34">
                <a:extLst>
                  <a:ext uri="{FF2B5EF4-FFF2-40B4-BE49-F238E27FC236}">
                    <a16:creationId xmlns:a16="http://schemas.microsoft.com/office/drawing/2014/main" id="{A40141DE-EA04-43C1-324C-B588585437B3}"/>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5">
                <a:extLst>
                  <a:ext uri="{FF2B5EF4-FFF2-40B4-BE49-F238E27FC236}">
                    <a16:creationId xmlns:a16="http://schemas.microsoft.com/office/drawing/2014/main" id="{3398B516-5DA1-C156-EFB1-4591D9FF0366}"/>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36">
                <a:extLst>
                  <a:ext uri="{FF2B5EF4-FFF2-40B4-BE49-F238E27FC236}">
                    <a16:creationId xmlns:a16="http://schemas.microsoft.com/office/drawing/2014/main" id="{809ECF88-0037-C5D7-C0D3-298BC6F8137B}"/>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7">
                <a:extLst>
                  <a:ext uri="{FF2B5EF4-FFF2-40B4-BE49-F238E27FC236}">
                    <a16:creationId xmlns:a16="http://schemas.microsoft.com/office/drawing/2014/main" id="{2746F1FB-7215-4333-F3DF-BEDFA5EC6036}"/>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38">
                <a:extLst>
                  <a:ext uri="{FF2B5EF4-FFF2-40B4-BE49-F238E27FC236}">
                    <a16:creationId xmlns:a16="http://schemas.microsoft.com/office/drawing/2014/main" id="{D2DF40DE-9AE2-7096-B06C-16FE1291797D}"/>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39">
                <a:extLst>
                  <a:ext uri="{FF2B5EF4-FFF2-40B4-BE49-F238E27FC236}">
                    <a16:creationId xmlns:a16="http://schemas.microsoft.com/office/drawing/2014/main" id="{E71E2C9D-C0AC-4541-A60A-948D92A7BAA8}"/>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40">
                <a:extLst>
                  <a:ext uri="{FF2B5EF4-FFF2-40B4-BE49-F238E27FC236}">
                    <a16:creationId xmlns:a16="http://schemas.microsoft.com/office/drawing/2014/main" id="{AA72F84B-61B7-C93E-EC70-099511A28B9A}"/>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64" name="タイトル 1">
            <a:extLst>
              <a:ext uri="{FF2B5EF4-FFF2-40B4-BE49-F238E27FC236}">
                <a16:creationId xmlns:a16="http://schemas.microsoft.com/office/drawing/2014/main" id="{BBB3B33D-F762-6ACC-9B0E-2BC21AD47038}"/>
              </a:ext>
            </a:extLst>
          </p:cNvPr>
          <p:cNvSpPr txBox="1">
            <a:spLocks/>
          </p:cNvSpPr>
          <p:nvPr/>
        </p:nvSpPr>
        <p:spPr>
          <a:xfrm>
            <a:off x="539879" y="9071236"/>
            <a:ext cx="5943257" cy="578688"/>
          </a:xfrm>
          <a:prstGeom prst="wedgeRectCallout">
            <a:avLst>
              <a:gd name="adj1" fmla="val -1401"/>
              <a:gd name="adj2" fmla="val -154346"/>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a:spcAft>
                <a:spcPts val="0"/>
              </a:spcAft>
            </a:pPr>
            <a:r>
              <a:rPr lang="ja-JP" altLang="en-US" sz="900" dirty="0">
                <a:solidFill>
                  <a:schemeClr val="tx1"/>
                </a:solidFill>
              </a:rPr>
              <a:t>不明点や修正箇所が生じた場合や採択通知等の事務局からの連絡が、こちらに登録いただいた宛先へ届きます。</a:t>
            </a:r>
          </a:p>
        </p:txBody>
      </p:sp>
    </p:spTree>
    <p:extLst>
      <p:ext uri="{BB962C8B-B14F-4D97-AF65-F5344CB8AC3E}">
        <p14:creationId xmlns:p14="http://schemas.microsoft.com/office/powerpoint/2010/main" val="399545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6B68-6D26-3729-454E-B598CF2806B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A98AB9CB-5920-B334-579A-A7624175E2BB}"/>
              </a:ext>
            </a:extLst>
          </p:cNvPr>
          <p:cNvPicPr>
            <a:picLocks noChangeAspect="1"/>
          </p:cNvPicPr>
          <p:nvPr/>
        </p:nvPicPr>
        <p:blipFill>
          <a:blip r:embed="rId2"/>
          <a:stretch>
            <a:fillRect/>
          </a:stretch>
        </p:blipFill>
        <p:spPr>
          <a:xfrm>
            <a:off x="505132" y="1729886"/>
            <a:ext cx="5847735" cy="3000142"/>
          </a:xfrm>
          <a:prstGeom prst="rect">
            <a:avLst/>
          </a:prstGeom>
        </p:spPr>
      </p:pic>
      <p:pic>
        <p:nvPicPr>
          <p:cNvPr id="11" name="図 10">
            <a:extLst>
              <a:ext uri="{FF2B5EF4-FFF2-40B4-BE49-F238E27FC236}">
                <a16:creationId xmlns:a16="http://schemas.microsoft.com/office/drawing/2014/main" id="{0FFBD6FF-58A0-B5BC-2CA4-952872879EAC}"/>
              </a:ext>
            </a:extLst>
          </p:cNvPr>
          <p:cNvPicPr>
            <a:picLocks noChangeAspect="1"/>
          </p:cNvPicPr>
          <p:nvPr/>
        </p:nvPicPr>
        <p:blipFill>
          <a:blip r:embed="rId3"/>
          <a:stretch>
            <a:fillRect/>
          </a:stretch>
        </p:blipFill>
        <p:spPr>
          <a:xfrm>
            <a:off x="505131" y="7702137"/>
            <a:ext cx="5847735" cy="438465"/>
          </a:xfrm>
          <a:prstGeom prst="rect">
            <a:avLst/>
          </a:prstGeom>
        </p:spPr>
      </p:pic>
      <p:pic>
        <p:nvPicPr>
          <p:cNvPr id="10" name="図 9">
            <a:extLst>
              <a:ext uri="{FF2B5EF4-FFF2-40B4-BE49-F238E27FC236}">
                <a16:creationId xmlns:a16="http://schemas.microsoft.com/office/drawing/2014/main" id="{F9BB772C-992B-ED52-EBA8-C925020F4DBF}"/>
              </a:ext>
            </a:extLst>
          </p:cNvPr>
          <p:cNvPicPr>
            <a:picLocks noChangeAspect="1"/>
          </p:cNvPicPr>
          <p:nvPr/>
        </p:nvPicPr>
        <p:blipFill>
          <a:blip r:embed="rId4"/>
          <a:stretch>
            <a:fillRect/>
          </a:stretch>
        </p:blipFill>
        <p:spPr>
          <a:xfrm>
            <a:off x="505131" y="4820835"/>
            <a:ext cx="5847735" cy="2888947"/>
          </a:xfrm>
          <a:prstGeom prst="rect">
            <a:avLst/>
          </a:prstGeom>
        </p:spPr>
      </p:pic>
      <p:sp>
        <p:nvSpPr>
          <p:cNvPr id="5" name="タイトル 4">
            <a:extLst>
              <a:ext uri="{FF2B5EF4-FFF2-40B4-BE49-F238E27FC236}">
                <a16:creationId xmlns:a16="http://schemas.microsoft.com/office/drawing/2014/main" id="{26C9C81F-F6D3-EB82-88F2-A7A953989D4F}"/>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1</a:t>
            </a:r>
            <a:r>
              <a:rPr lang="ja-JP" altLang="en-US" dirty="0">
                <a:latin typeface="Meiryo UI" panose="020B0604030504040204" pitchFamily="50" charset="-128"/>
                <a:ea typeface="Meiryo UI" panose="020B0604030504040204" pitchFamily="50" charset="-128"/>
              </a:rPr>
              <a:t>．</a:t>
            </a:r>
            <a:r>
              <a:rPr lang="ja-JP" altLang="en-US" dirty="0"/>
              <a:t>課税仕入額の報告</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14" name="グループ化 13">
            <a:extLst>
              <a:ext uri="{FF2B5EF4-FFF2-40B4-BE49-F238E27FC236}">
                <a16:creationId xmlns:a16="http://schemas.microsoft.com/office/drawing/2014/main" id="{202F52B6-BF03-15B2-E100-D8523335C125}"/>
              </a:ext>
            </a:extLst>
          </p:cNvPr>
          <p:cNvGrpSpPr/>
          <p:nvPr/>
        </p:nvGrpSpPr>
        <p:grpSpPr>
          <a:xfrm>
            <a:off x="527868" y="1076396"/>
            <a:ext cx="5645948" cy="264469"/>
            <a:chOff x="458779" y="1084222"/>
            <a:chExt cx="5610093" cy="264469"/>
          </a:xfrm>
        </p:grpSpPr>
        <p:sp>
          <p:nvSpPr>
            <p:cNvPr id="15" name="コンテンツ プレースホルダー 4">
              <a:extLst>
                <a:ext uri="{FF2B5EF4-FFF2-40B4-BE49-F238E27FC236}">
                  <a16:creationId xmlns:a16="http://schemas.microsoft.com/office/drawing/2014/main" id="{3E2BA993-152A-742E-06AF-DCFB07F9D087}"/>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16" name="四角形: 角を丸くする 10">
              <a:extLst>
                <a:ext uri="{FF2B5EF4-FFF2-40B4-BE49-F238E27FC236}">
                  <a16:creationId xmlns:a16="http://schemas.microsoft.com/office/drawing/2014/main" id="{B6C6D9E3-8A15-667D-4D8E-4CDEC48EAC5B}"/>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手順２</a:t>
              </a:r>
            </a:p>
          </p:txBody>
        </p:sp>
      </p:grpSp>
      <p:sp>
        <p:nvSpPr>
          <p:cNvPr id="48" name="Google Shape;155;p16">
            <a:extLst>
              <a:ext uri="{FF2B5EF4-FFF2-40B4-BE49-F238E27FC236}">
                <a16:creationId xmlns:a16="http://schemas.microsoft.com/office/drawing/2014/main" id="{F9DAEF68-CA48-FAB8-86AE-11C78CA8DC34}"/>
              </a:ext>
            </a:extLst>
          </p:cNvPr>
          <p:cNvSpPr/>
          <p:nvPr/>
        </p:nvSpPr>
        <p:spPr>
          <a:xfrm>
            <a:off x="3517044" y="7772931"/>
            <a:ext cx="1186842" cy="339014"/>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 name="吹き出し: 線 75">
            <a:extLst>
              <a:ext uri="{FF2B5EF4-FFF2-40B4-BE49-F238E27FC236}">
                <a16:creationId xmlns:a16="http://schemas.microsoft.com/office/drawing/2014/main" id="{910096C6-2C44-CCB2-D262-35B775FE1B38}"/>
              </a:ext>
            </a:extLst>
          </p:cNvPr>
          <p:cNvSpPr/>
          <p:nvPr/>
        </p:nvSpPr>
        <p:spPr>
          <a:xfrm>
            <a:off x="689104" y="8508455"/>
            <a:ext cx="5212300" cy="479093"/>
          </a:xfrm>
          <a:prstGeom prst="borderCallout1">
            <a:avLst>
              <a:gd name="adj1" fmla="val 509"/>
              <a:gd name="adj2" fmla="val 60237"/>
              <a:gd name="adj3" fmla="val -108324"/>
              <a:gd name="adj4" fmla="val 62275"/>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
        <p:nvSpPr>
          <p:cNvPr id="7" name="Google Shape;155;p16">
            <a:extLst>
              <a:ext uri="{FF2B5EF4-FFF2-40B4-BE49-F238E27FC236}">
                <a16:creationId xmlns:a16="http://schemas.microsoft.com/office/drawing/2014/main" id="{84E2204E-6EE8-46E1-8BE3-C01C8E9F6549}"/>
              </a:ext>
            </a:extLst>
          </p:cNvPr>
          <p:cNvSpPr/>
          <p:nvPr/>
        </p:nvSpPr>
        <p:spPr>
          <a:xfrm>
            <a:off x="568174" y="2599148"/>
            <a:ext cx="5697485" cy="113862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Picture 8">
            <a:extLst>
              <a:ext uri="{FF2B5EF4-FFF2-40B4-BE49-F238E27FC236}">
                <a16:creationId xmlns:a16="http://schemas.microsoft.com/office/drawing/2014/main" id="{BEB0698D-CD32-9BE7-7354-681D992AE8ED}"/>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4510566" y="7995032"/>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32" name="タイトル 1">
            <a:extLst>
              <a:ext uri="{FF2B5EF4-FFF2-40B4-BE49-F238E27FC236}">
                <a16:creationId xmlns:a16="http://schemas.microsoft.com/office/drawing/2014/main" id="{F6AC4CB5-A110-9BC8-B215-25B73698978E}"/>
              </a:ext>
            </a:extLst>
          </p:cNvPr>
          <p:cNvSpPr txBox="1">
            <a:spLocks/>
          </p:cNvSpPr>
          <p:nvPr/>
        </p:nvSpPr>
        <p:spPr>
          <a:xfrm>
            <a:off x="1674258" y="1830129"/>
            <a:ext cx="1070838" cy="299328"/>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33" name="グループ化 32">
            <a:extLst>
              <a:ext uri="{FF2B5EF4-FFF2-40B4-BE49-F238E27FC236}">
                <a16:creationId xmlns:a16="http://schemas.microsoft.com/office/drawing/2014/main" id="{7F8EC59E-E63A-BF6C-FF25-DA8A79B6F040}"/>
              </a:ext>
            </a:extLst>
          </p:cNvPr>
          <p:cNvGrpSpPr/>
          <p:nvPr/>
        </p:nvGrpSpPr>
        <p:grpSpPr>
          <a:xfrm>
            <a:off x="1267137" y="1889061"/>
            <a:ext cx="326086" cy="255423"/>
            <a:chOff x="-1332593" y="3851997"/>
            <a:chExt cx="447161" cy="471418"/>
          </a:xfrm>
        </p:grpSpPr>
        <p:sp>
          <p:nvSpPr>
            <p:cNvPr id="34" name="楕円 33">
              <a:extLst>
                <a:ext uri="{FF2B5EF4-FFF2-40B4-BE49-F238E27FC236}">
                  <a16:creationId xmlns:a16="http://schemas.microsoft.com/office/drawing/2014/main" id="{F9FE45C1-915A-9050-5095-32AD7101DC5D}"/>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Group 128">
              <a:extLst>
                <a:ext uri="{FF2B5EF4-FFF2-40B4-BE49-F238E27FC236}">
                  <a16:creationId xmlns:a16="http://schemas.microsoft.com/office/drawing/2014/main" id="{90E099AA-E420-459D-23F8-4E4C7786EE0C}"/>
                </a:ext>
              </a:extLst>
            </p:cNvPr>
            <p:cNvGrpSpPr>
              <a:grpSpLocks noChangeAspect="1"/>
            </p:cNvGrpSpPr>
            <p:nvPr/>
          </p:nvGrpSpPr>
          <p:grpSpPr bwMode="auto">
            <a:xfrm>
              <a:off x="-1258332" y="3913735"/>
              <a:ext cx="296032" cy="338888"/>
              <a:chOff x="1398" y="2998"/>
              <a:chExt cx="373" cy="427"/>
            </a:xfrm>
            <a:solidFill>
              <a:schemeClr val="tx1"/>
            </a:solidFill>
          </p:grpSpPr>
          <p:sp>
            <p:nvSpPr>
              <p:cNvPr id="36" name="Freeform 129">
                <a:extLst>
                  <a:ext uri="{FF2B5EF4-FFF2-40B4-BE49-F238E27FC236}">
                    <a16:creationId xmlns:a16="http://schemas.microsoft.com/office/drawing/2014/main" id="{E9CB2F20-1880-098F-B56C-5CEBAEF9E33C}"/>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0">
                <a:extLst>
                  <a:ext uri="{FF2B5EF4-FFF2-40B4-BE49-F238E27FC236}">
                    <a16:creationId xmlns:a16="http://schemas.microsoft.com/office/drawing/2014/main" id="{8E7B753E-D780-7E7A-8927-C1F96DF4EFEC}"/>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31">
                <a:extLst>
                  <a:ext uri="{FF2B5EF4-FFF2-40B4-BE49-F238E27FC236}">
                    <a16:creationId xmlns:a16="http://schemas.microsoft.com/office/drawing/2014/main" id="{1CB87B35-DC31-12D1-95A7-5487C86CCA54}"/>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2">
                <a:extLst>
                  <a:ext uri="{FF2B5EF4-FFF2-40B4-BE49-F238E27FC236}">
                    <a16:creationId xmlns:a16="http://schemas.microsoft.com/office/drawing/2014/main" id="{3A06AA16-C447-B596-1964-73CBEDDEB9E4}"/>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33">
                <a:extLst>
                  <a:ext uri="{FF2B5EF4-FFF2-40B4-BE49-F238E27FC236}">
                    <a16:creationId xmlns:a16="http://schemas.microsoft.com/office/drawing/2014/main" id="{6F0D07FF-6D92-0927-1955-5F09E311DDD1}"/>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34">
                <a:extLst>
                  <a:ext uri="{FF2B5EF4-FFF2-40B4-BE49-F238E27FC236}">
                    <a16:creationId xmlns:a16="http://schemas.microsoft.com/office/drawing/2014/main" id="{64C6A37A-04EA-4274-0749-6E2E6E089508}"/>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35">
                <a:extLst>
                  <a:ext uri="{FF2B5EF4-FFF2-40B4-BE49-F238E27FC236}">
                    <a16:creationId xmlns:a16="http://schemas.microsoft.com/office/drawing/2014/main" id="{83965148-F439-6B68-B561-B7C986E28AD9}"/>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36">
                <a:extLst>
                  <a:ext uri="{FF2B5EF4-FFF2-40B4-BE49-F238E27FC236}">
                    <a16:creationId xmlns:a16="http://schemas.microsoft.com/office/drawing/2014/main" id="{AFD8C373-9638-8AF4-B88E-EB3A50F2E0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37">
                <a:extLst>
                  <a:ext uri="{FF2B5EF4-FFF2-40B4-BE49-F238E27FC236}">
                    <a16:creationId xmlns:a16="http://schemas.microsoft.com/office/drawing/2014/main" id="{FC9D07F8-E135-F819-F5F4-B9CED429D545}"/>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38">
                <a:extLst>
                  <a:ext uri="{FF2B5EF4-FFF2-40B4-BE49-F238E27FC236}">
                    <a16:creationId xmlns:a16="http://schemas.microsoft.com/office/drawing/2014/main" id="{FC4818B2-86F8-69A6-AB88-571048EC7E9A}"/>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139">
                <a:extLst>
                  <a:ext uri="{FF2B5EF4-FFF2-40B4-BE49-F238E27FC236}">
                    <a16:creationId xmlns:a16="http://schemas.microsoft.com/office/drawing/2014/main" id="{E1132945-ED81-7D5F-7D3B-2F112A964870}"/>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140">
                <a:extLst>
                  <a:ext uri="{FF2B5EF4-FFF2-40B4-BE49-F238E27FC236}">
                    <a16:creationId xmlns:a16="http://schemas.microsoft.com/office/drawing/2014/main" id="{5F35E4C6-BAEF-F135-3001-AA901CBF5144}"/>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191386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542EB91-A0B4-4664-A8BB-1D8A1614C0C6}"/>
              </a:ext>
            </a:extLst>
          </p:cNvPr>
          <p:cNvSpPr/>
          <p:nvPr/>
        </p:nvSpPr>
        <p:spPr>
          <a:xfrm>
            <a:off x="5598" y="1137751"/>
            <a:ext cx="6857999" cy="17462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96;p14">
            <a:extLst>
              <a:ext uri="{FF2B5EF4-FFF2-40B4-BE49-F238E27FC236}">
                <a16:creationId xmlns:a16="http://schemas.microsoft.com/office/drawing/2014/main" id="{A5EC142C-845E-7344-A3C9-61CC6184C454}"/>
              </a:ext>
            </a:extLst>
          </p:cNvPr>
          <p:cNvSpPr txBox="1"/>
          <p:nvPr/>
        </p:nvSpPr>
        <p:spPr>
          <a:xfrm>
            <a:off x="238854" y="150160"/>
            <a:ext cx="4142710" cy="34095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Meiryo"/>
              <a:buNone/>
            </a:pPr>
            <a:r>
              <a:rPr lang="ja-JP" sz="1800" b="1" i="0" u="sng" strike="noStrike" cap="none" dirty="0">
                <a:solidFill>
                  <a:schemeClr val="dk1"/>
                </a:solidFill>
                <a:latin typeface="Meiryo"/>
                <a:ea typeface="Meiryo"/>
                <a:cs typeface="Meiryo"/>
                <a:sym typeface="Meiryo"/>
              </a:rPr>
              <a:t>目次</a:t>
            </a:r>
            <a:endParaRPr sz="1800" b="1" u="sng" dirty="0"/>
          </a:p>
        </p:txBody>
      </p:sp>
      <p:sp>
        <p:nvSpPr>
          <p:cNvPr id="3" name="コンテンツ プレースホルダー 2">
            <a:extLst>
              <a:ext uri="{FF2B5EF4-FFF2-40B4-BE49-F238E27FC236}">
                <a16:creationId xmlns:a16="http://schemas.microsoft.com/office/drawing/2014/main" id="{6D433325-C63F-C11D-8CB9-019C9D26EA7D}"/>
              </a:ext>
            </a:extLst>
          </p:cNvPr>
          <p:cNvSpPr txBox="1">
            <a:spLocks/>
          </p:cNvSpPr>
          <p:nvPr/>
        </p:nvSpPr>
        <p:spPr>
          <a:xfrm>
            <a:off x="238854" y="1287379"/>
            <a:ext cx="6327046" cy="46851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marL="285750" indent="-285750" defTabSz="942975">
              <a:lnSpc>
                <a:spcPct val="150000"/>
              </a:lnSpc>
              <a:spcBef>
                <a:spcPts val="1200"/>
              </a:spcBef>
              <a:buFont typeface="+mj-lt"/>
              <a:buAutoNum type="romanU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rPr>
              <a:t>交付申請</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2" action="ppaction://hlinksldjump"/>
              </a:rPr>
              <a:t>補助金情報の確認</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2"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P.2</a:t>
            </a:r>
            <a:r>
              <a:rPr lang="ja-JP" altLang="en-US" sz="1200" dirty="0">
                <a:solidFill>
                  <a:schemeClr val="tx1"/>
                </a:solidFill>
                <a:latin typeface="Meiryo UI" panose="020B0604030504040204" pitchFamily="50" charset="-128"/>
                <a:ea typeface="Meiryo UI" panose="020B0604030504040204" pitchFamily="50" charset="-128"/>
                <a:hlinkClick r:id="rId2" action="ppaction://hlinksldjump"/>
              </a:rPr>
              <a:t>～</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3</a:t>
            </a:r>
            <a:endParaRPr lang="en-US" altLang="ja-JP" sz="1200"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3" action="ppaction://hlinksldjump"/>
              </a:rPr>
              <a:t>交付申請</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P.4</a:t>
            </a:r>
            <a:r>
              <a:rPr lang="ja-JP" altLang="en-US" sz="1200" u="sng" dirty="0">
                <a:solidFill>
                  <a:srgbClr val="0563C1"/>
                </a:solidFill>
                <a:latin typeface="Meiryo UI" panose="020B0604030504040204" pitchFamily="50" charset="-128"/>
                <a:ea typeface="Meiryo UI" panose="020B0604030504040204" pitchFamily="50" charset="-128"/>
              </a:rPr>
              <a:t>～</a:t>
            </a:r>
            <a:r>
              <a:rPr lang="en-US" altLang="ja-JP" sz="1200" u="sng" dirty="0">
                <a:solidFill>
                  <a:srgbClr val="0563C1"/>
                </a:solidFill>
                <a:latin typeface="Meiryo UI" panose="020B0604030504040204" pitchFamily="50" charset="-128"/>
                <a:ea typeface="Meiryo UI" panose="020B0604030504040204" pitchFamily="50" charset="-128"/>
              </a:rPr>
              <a:t>7</a:t>
            </a:r>
            <a:endParaRPr lang="en-US" altLang="ja-JP" sz="1200" u="sng" dirty="0">
              <a:solidFill>
                <a:srgbClr val="0563C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4" action="ppaction://hlinksldjump"/>
              </a:rPr>
              <a:t>差戻し時の修正対応</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P.8〜9</a:t>
            </a:r>
            <a:endParaRPr lang="en-US" altLang="ja-JP" sz="1200" u="sng" dirty="0">
              <a:solidFill>
                <a:srgbClr val="0563C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5" action="ppaction://hlinksldjump"/>
              </a:rPr>
              <a:t>審査結果の確認</a:t>
            </a:r>
            <a:r>
              <a:rPr lang="en-US" altLang="ja-JP" sz="1200" u="sng" baseline="42000" dirty="0">
                <a:solidFill>
                  <a:srgbClr val="0563C1"/>
                </a:solidFill>
                <a:latin typeface="Meiryo UI" panose="020B0604030504040204" pitchFamily="50" charset="-128"/>
                <a:ea typeface="Meiryo UI" panose="020B0604030504040204" pitchFamily="50" charset="-128"/>
              </a:rPr>
              <a:t>	</a:t>
            </a:r>
            <a:r>
              <a:rPr lang="en-US" altLang="ja-JP" sz="1200" u="sng" dirty="0">
                <a:solidFill>
                  <a:srgbClr val="0563C1"/>
                </a:solidFill>
                <a:latin typeface="Meiryo UI" panose="020B0604030504040204" pitchFamily="50" charset="-128"/>
                <a:ea typeface="Meiryo UI" panose="020B0604030504040204" pitchFamily="50" charset="-128"/>
              </a:rPr>
              <a:t>P.10</a:t>
            </a: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solidFill>
                  <a:schemeClr val="tx1"/>
                </a:solidFill>
                <a:latin typeface="Meiryo UI" panose="020B0604030504040204" pitchFamily="50" charset="-128"/>
                <a:ea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rPr>
              <a:t>　実績報告</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6" action="ppaction://hlinksldjump"/>
              </a:rPr>
              <a:t>実績報告提出提出の依頼</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	P.12</a:t>
            </a:r>
            <a:endParaRPr lang="en-US" altLang="zh-TW" sz="1200" u="sng" dirty="0">
              <a:solidFill>
                <a:srgbClr val="0563C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実績</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hlinkClick r:id="rId7" action="ppaction://hlinksldjump"/>
              </a:rPr>
              <a:t>報告書</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提出	</a:t>
            </a:r>
            <a:r>
              <a:rPr lang="en-US" altLang="zh-TW" sz="1200" u="sng" dirty="0">
                <a:solidFill>
                  <a:srgbClr val="0563C1"/>
                </a:solidFill>
                <a:latin typeface="Meiryo UI" panose="020B0604030504040204" pitchFamily="50" charset="-128"/>
                <a:ea typeface="Meiryo UI" panose="020B0604030504040204" pitchFamily="50" charset="-128"/>
                <a:cs typeface="Meiryo"/>
                <a:sym typeface="Meiryo"/>
              </a:rPr>
              <a:t>P.1</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3</a:t>
            </a:r>
            <a:r>
              <a:rPr lang="zh-TW" altLang="en-US" sz="1200" u="sng" dirty="0">
                <a:solidFill>
                  <a:srgbClr val="0563C1"/>
                </a:solidFill>
                <a:latin typeface="Meiryo UI" panose="020B0604030504040204" pitchFamily="50" charset="-128"/>
                <a:ea typeface="Meiryo UI" panose="020B0604030504040204" pitchFamily="50" charset="-128"/>
                <a:cs typeface="Meiryo"/>
                <a:sym typeface="Meiryo"/>
              </a:rPr>
              <a:t>～</a:t>
            </a:r>
            <a:r>
              <a:rPr lang="en-US" altLang="ja-JP" sz="1200" u="sng" dirty="0">
                <a:solidFill>
                  <a:srgbClr val="0563C1"/>
                </a:solidFill>
                <a:latin typeface="Meiryo UI" panose="020B0604030504040204" pitchFamily="50" charset="-128"/>
                <a:ea typeface="Meiryo UI" panose="020B0604030504040204" pitchFamily="50" charset="-128"/>
                <a:cs typeface="Meiryo"/>
                <a:sym typeface="Meiryo"/>
              </a:rPr>
              <a:t>15</a:t>
            </a:r>
            <a:endParaRPr lang="en-US" altLang="ja-JP" sz="1200" u="sng" dirty="0">
              <a:solidFill>
                <a:srgbClr val="0563C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latin typeface="Meiryo UI" panose="020B0604030504040204" pitchFamily="50" charset="-128"/>
                <a:ea typeface="Meiryo UI" panose="020B0604030504040204" pitchFamily="50" charset="-128"/>
              </a:rPr>
              <a:t>Ⅲ.</a:t>
            </a:r>
            <a:r>
              <a:rPr lang="ja-JP" altLang="en-US" sz="1200" dirty="0">
                <a:latin typeface="Meiryo UI" panose="020B0604030504040204" pitchFamily="50" charset="-128"/>
                <a:ea typeface="Meiryo UI" panose="020B0604030504040204" pitchFamily="50" charset="-128"/>
              </a:rPr>
              <a:t>　事業完了</a:t>
            </a:r>
            <a:endParaRPr lang="en-US" altLang="ja-JP" sz="1200" dirty="0">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課税仕入れ額の報告</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	P.17</a:t>
            </a: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18</a:t>
            </a:r>
            <a:endParaRPr lang="en-US" altLang="zh-TW" sz="1200" dirty="0">
              <a:latin typeface="Meiryo UI" panose="020B0604030504040204" pitchFamily="50" charset="-128"/>
              <a:ea typeface="Meiryo UI" panose="020B0604030504040204" pitchFamily="50" charset="-128"/>
              <a:cs typeface="Meiryo"/>
              <a:sym typeface="Meiryo"/>
              <a:hlinkClick r:id="rId8"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9" action="ppaction://hlinksldjump"/>
              </a:rPr>
              <a:t>精算報告＿申請フォーム</a:t>
            </a:r>
            <a:r>
              <a:rPr lang="zh-TW" altLang="en-US" sz="1200" dirty="0">
                <a:latin typeface="Meiryo UI" panose="020B0604030504040204" pitchFamily="50" charset="-128"/>
                <a:ea typeface="Meiryo UI" panose="020B0604030504040204" pitchFamily="50" charset="-128"/>
                <a:cs typeface="Meiryo"/>
                <a:sym typeface="Meiryo"/>
                <a:hlinkClick r:id="rId8" action="ppaction://hlinksldjump"/>
              </a:rPr>
              <a:t>	</a:t>
            </a:r>
            <a:r>
              <a:rPr lang="en-US" altLang="zh-TW" sz="1200" dirty="0">
                <a:latin typeface="Meiryo UI" panose="020B0604030504040204" pitchFamily="50" charset="-128"/>
                <a:ea typeface="Meiryo UI" panose="020B0604030504040204" pitchFamily="50" charset="-128"/>
                <a:cs typeface="Meiryo"/>
                <a:sym typeface="Meiryo"/>
                <a:hlinkClick r:id="rId8" action="ppaction://hlinksldjump"/>
              </a:rPr>
              <a:t>P.1</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9</a:t>
            </a:r>
            <a:r>
              <a:rPr lang="ja-JP" altLang="en-US" sz="1200" dirty="0">
                <a:latin typeface="Meiryo UI" panose="020B0604030504040204" pitchFamily="50" charset="-128"/>
                <a:ea typeface="Meiryo UI" panose="020B0604030504040204" pitchFamily="50" charset="-128"/>
                <a:cs typeface="Meiryo"/>
                <a:sym typeface="Meiryo"/>
                <a:hlinkClick r:id="rId8"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8" action="ppaction://hlinksldjump"/>
              </a:rPr>
              <a:t>20</a:t>
            </a:r>
            <a:endParaRPr lang="en-US" altLang="zh-TW" sz="1200" dirty="0">
              <a:latin typeface="Meiryo UI" panose="020B0604030504040204" pitchFamily="50" charset="-128"/>
              <a:ea typeface="Meiryo UI" panose="020B0604030504040204" pitchFamily="50" charset="-128"/>
              <a:cs typeface="Meiryo"/>
              <a:sym typeface="Meiryo"/>
              <a:hlinkClick r:id="rId7"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10" action="ppaction://hlinksldjump"/>
              </a:rPr>
              <a:t>利用者アンケート</a:t>
            </a:r>
            <a:r>
              <a:rPr lang="en-US" altLang="ja-JP" sz="1200" dirty="0">
                <a:latin typeface="Meiryo UI" panose="020B0604030504040204" pitchFamily="50" charset="-128"/>
                <a:ea typeface="Meiryo UI" panose="020B0604030504040204" pitchFamily="50" charset="-128"/>
                <a:cs typeface="Meiryo"/>
                <a:sym typeface="Meiryo"/>
                <a:hlinkClick r:id="rId7" action="ppaction://hlinksldjump"/>
              </a:rPr>
              <a:t>	P.21</a:t>
            </a:r>
            <a:r>
              <a:rPr lang="ja-JP" altLang="en-US" sz="1200" dirty="0">
                <a:latin typeface="Meiryo UI" panose="020B0604030504040204" pitchFamily="50" charset="-128"/>
                <a:ea typeface="Meiryo UI" panose="020B0604030504040204" pitchFamily="50" charset="-128"/>
                <a:cs typeface="Meiryo"/>
                <a:sym typeface="Meiryo"/>
                <a:hlinkClick r:id="rId7"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7" action="ppaction://hlinksldjump"/>
              </a:rPr>
              <a:t>23</a:t>
            </a:r>
            <a:endParaRPr lang="en-US" altLang="zh-TW" sz="1200" dirty="0">
              <a:latin typeface="Meiryo UI" panose="020B0604030504040204" pitchFamily="50" charset="-128"/>
              <a:ea typeface="Meiryo UI" panose="020B0604030504040204" pitchFamily="50" charset="-128"/>
              <a:cs typeface="Meiryo"/>
              <a:sym typeface="Meiryo"/>
              <a:hlinkClick r:id="rId7" action="ppaction://hlinksldjump"/>
            </a:endParaRPr>
          </a:p>
          <a:p>
            <a:pPr marL="144000" defTabSz="942975">
              <a:lnSpc>
                <a:spcPct val="150000"/>
              </a:lnSpc>
              <a:tabLst>
                <a:tab pos="5829300" algn="r"/>
              </a:tabLst>
            </a:pPr>
            <a:endParaRPr lang="en-US" altLang="ja-JP" sz="1200" b="1"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marL="144000" defTabSz="942975">
              <a:lnSpc>
                <a:spcPct val="150000"/>
              </a:lnSpc>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6B9D910-2C42-DA36-8DAA-B14A6FD8CC95}"/>
              </a:ext>
            </a:extLst>
          </p:cNvPr>
          <p:cNvSpPr txBox="1">
            <a:spLocks/>
          </p:cNvSpPr>
          <p:nvPr/>
        </p:nvSpPr>
        <p:spPr>
          <a:xfrm>
            <a:off x="529980" y="6539462"/>
            <a:ext cx="5798040" cy="2613660"/>
          </a:xfrm>
          <a:prstGeom prst="wedgeRectCallout">
            <a:avLst>
              <a:gd name="adj1" fmla="val -49493"/>
              <a:gd name="adj2" fmla="val -32517"/>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171450" lvl="0" indent="-171450" defTabSz="685800">
              <a:lnSpc>
                <a:spcPts val="2000"/>
              </a:lnSpc>
              <a:spcBef>
                <a:spcPts val="600"/>
              </a:spcBef>
              <a:buFont typeface="Wingdings" panose="05000000000000000000" pitchFamily="2" charset="2"/>
              <a:buChar char="ü"/>
              <a:defRPr kumimoji="1" sz="1100">
                <a:solidFill>
                  <a:prstClr val="black"/>
                </a:solidFill>
                <a:latin typeface="メイリオ" panose="020B0604030504040204" pitchFamily="50" charset="-128"/>
                <a:ea typeface="メイリオ" panose="020B0604030504040204" pitchFamily="50" charset="-128"/>
                <a:cs typeface="+mj-cs"/>
              </a:defRPr>
            </a:lvl1pPr>
          </a:lstStyle>
          <a:p>
            <a:pPr>
              <a:lnSpc>
                <a:spcPct val="150000"/>
              </a:lnSpc>
              <a:spcBef>
                <a:spcPts val="300"/>
              </a:spcBef>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重要なお知らせ</a:t>
            </a:r>
            <a:r>
              <a:rPr lang="en-US" altLang="ja-JP" b="1" dirty="0">
                <a:latin typeface="Meiryo UI" panose="020B0604030504040204" pitchFamily="50" charset="-128"/>
                <a:ea typeface="Meiryo UI" panose="020B0604030504040204" pitchFamily="50" charset="-128"/>
              </a:rPr>
              <a:t>】</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jGrants</a:t>
            </a:r>
            <a:r>
              <a:rPr lang="ja-JP" altLang="en-US" dirty="0">
                <a:latin typeface="Meiryo UI" panose="020B0604030504040204" pitchFamily="50" charset="-128"/>
                <a:ea typeface="Meiryo UI" panose="020B0604030504040204" pitchFamily="50" charset="-128"/>
              </a:rPr>
              <a:t>の動作環境は以下のとおりです。下記のブラウザの最新バージョンをご利用ください。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なお、</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等の下記以外のブラウザは、申請上のエラー等が生じますので利用しないでください。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edge(※1)</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macOS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safari</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edge</a:t>
            </a:r>
            <a:r>
              <a:rPr lang="ja-JP" altLang="en-US" dirty="0">
                <a:latin typeface="Meiryo UI" panose="020B0604030504040204" pitchFamily="50" charset="-128"/>
                <a:ea typeface="Meiryo UI" panose="020B0604030504040204" pitchFamily="50" charset="-128"/>
              </a:rPr>
              <a:t>の「</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モード」は申請上のエラー等が生じますので利用しないでください。</a:t>
            </a:r>
          </a:p>
        </p:txBody>
      </p:sp>
    </p:spTree>
    <p:extLst>
      <p:ext uri="{BB962C8B-B14F-4D97-AF65-F5344CB8AC3E}">
        <p14:creationId xmlns:p14="http://schemas.microsoft.com/office/powerpoint/2010/main" val="159119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0C423-1CD0-E1B6-5CDB-DAF3E20419F2}"/>
            </a:ext>
          </a:extLst>
        </p:cNvPr>
        <p:cNvGrpSpPr/>
        <p:nvPr/>
      </p:nvGrpSpPr>
      <p:grpSpPr>
        <a:xfrm>
          <a:off x="0" y="0"/>
          <a:ext cx="0" cy="0"/>
          <a:chOff x="0" y="0"/>
          <a:chExt cx="0" cy="0"/>
        </a:xfrm>
      </p:grpSpPr>
      <p:pic>
        <p:nvPicPr>
          <p:cNvPr id="20" name="図 1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08F5C96-A483-A464-AD00-E4A66C1DB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09" y="2918616"/>
            <a:ext cx="5502046" cy="1549391"/>
          </a:xfrm>
          <a:prstGeom prst="rect">
            <a:avLst/>
          </a:prstGeom>
        </p:spPr>
      </p:pic>
      <p:pic>
        <p:nvPicPr>
          <p:cNvPr id="2" name="図 1">
            <a:extLst>
              <a:ext uri="{FF2B5EF4-FFF2-40B4-BE49-F238E27FC236}">
                <a16:creationId xmlns:a16="http://schemas.microsoft.com/office/drawing/2014/main" id="{798A071F-7CCE-D8C7-99CE-A2E210BE7613}"/>
              </a:ext>
            </a:extLst>
          </p:cNvPr>
          <p:cNvPicPr>
            <a:picLocks noChangeAspect="1"/>
          </p:cNvPicPr>
          <p:nvPr/>
        </p:nvPicPr>
        <p:blipFill>
          <a:blip r:embed="rId3"/>
          <a:stretch>
            <a:fillRect/>
          </a:stretch>
        </p:blipFill>
        <p:spPr>
          <a:xfrm>
            <a:off x="612217" y="1395946"/>
            <a:ext cx="5610861" cy="1577648"/>
          </a:xfrm>
          <a:prstGeom prst="rect">
            <a:avLst/>
          </a:prstGeom>
        </p:spPr>
      </p:pic>
      <p:sp>
        <p:nvSpPr>
          <p:cNvPr id="5" name="タイトル 4">
            <a:extLst>
              <a:ext uri="{FF2B5EF4-FFF2-40B4-BE49-F238E27FC236}">
                <a16:creationId xmlns:a16="http://schemas.microsoft.com/office/drawing/2014/main" id="{191DB246-4759-EA93-3C8D-D5AC969D400C}"/>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2</a:t>
            </a:r>
            <a:r>
              <a:rPr lang="ja-JP" altLang="en-US" dirty="0">
                <a:latin typeface="Meiryo UI" panose="020B0604030504040204" pitchFamily="50" charset="-128"/>
                <a:ea typeface="Meiryo UI" panose="020B0604030504040204" pitchFamily="50" charset="-128"/>
              </a:rPr>
              <a:t>．</a:t>
            </a:r>
            <a:r>
              <a:rPr lang="ja-JP" altLang="en-US" dirty="0"/>
              <a:t>精算報告</a:t>
            </a:r>
            <a:r>
              <a:rPr lang="en-US" altLang="ja-JP" dirty="0"/>
              <a:t>_</a:t>
            </a:r>
            <a:r>
              <a:rPr lang="ja-JP" altLang="en-US" dirty="0"/>
              <a:t>申請フォーム</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30" name="コンテンツ プレースホルダー 2">
            <a:extLst>
              <a:ext uri="{FF2B5EF4-FFF2-40B4-BE49-F238E27FC236}">
                <a16:creationId xmlns:a16="http://schemas.microsoft.com/office/drawing/2014/main" id="{9E1363AA-052C-DCB5-CD9D-A3285E2B3EE1}"/>
              </a:ext>
            </a:extLst>
          </p:cNvPr>
          <p:cNvSpPr txBox="1">
            <a:spLocks/>
          </p:cNvSpPr>
          <p:nvPr/>
        </p:nvSpPr>
        <p:spPr>
          <a:xfrm>
            <a:off x="2764807" y="59000"/>
            <a:ext cx="4040367" cy="666839"/>
          </a:xfrm>
          <a:prstGeom prst="rect">
            <a:avLst/>
          </a:prstGeom>
          <a:solidFill>
            <a:schemeClr val="accent2">
              <a:lumMod val="20000"/>
              <a:lumOff val="80000"/>
            </a:schemeClr>
          </a:solidFill>
        </p:spPr>
        <p:txBody>
          <a:bodyPr vert="horz" wrap="square" lIns="91429" tIns="45715" rIns="91429" bIns="45715" rtlCol="0" anchor="t">
            <a:spAutoFit/>
          </a:bodyPr>
          <a:lstStyle>
            <a:defPPr>
              <a:defRPr lang="en-US"/>
            </a:defPPr>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sz="800" b="1" dirty="0">
                <a:latin typeface="Meiryo UI" panose="020B0604030504040204" pitchFamily="50" charset="-128"/>
                <a:ea typeface="Meiryo UI" panose="020B0604030504040204" pitchFamily="50" charset="-128"/>
              </a:rPr>
              <a:t>課税仕入額の報告で、補助金返還額が</a:t>
            </a:r>
            <a:r>
              <a:rPr lang="en-US" altLang="ja-JP" sz="800" b="1" dirty="0">
                <a:latin typeface="Meiryo UI" panose="020B0604030504040204" pitchFamily="50" charset="-128"/>
                <a:ea typeface="Meiryo UI" panose="020B0604030504040204" pitchFamily="50" charset="-128"/>
              </a:rPr>
              <a:t>0</a:t>
            </a:r>
            <a:r>
              <a:rPr lang="ja-JP" altLang="en-US" sz="800" b="1" dirty="0">
                <a:latin typeface="Meiryo UI" panose="020B0604030504040204" pitchFamily="50" charset="-128"/>
                <a:ea typeface="Meiryo UI" panose="020B0604030504040204" pitchFamily="50" charset="-128"/>
              </a:rPr>
              <a:t>円の場合は、精算報告を行う必要はありません。</a:t>
            </a:r>
            <a:endParaRPr lang="en-US" altLang="ja-JP" sz="8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800" b="1" dirty="0">
                <a:latin typeface="Meiryo UI" panose="020B0604030504040204" pitchFamily="50" charset="-128"/>
                <a:ea typeface="Meiryo UI" panose="020B0604030504040204" pitchFamily="50" charset="-128"/>
              </a:rPr>
              <a:t>補助金返還額がある場合のみ精算報告を行ってください。</a:t>
            </a:r>
            <a:endParaRPr lang="en-US" altLang="ja-JP" sz="8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800" b="1" dirty="0">
                <a:latin typeface="Meiryo UI" panose="020B0604030504040204" pitchFamily="50" charset="-128"/>
                <a:ea typeface="Meiryo UI" panose="020B0604030504040204" pitchFamily="50" charset="-128"/>
              </a:rPr>
              <a:t>補助金返還額が０円の場合は、利用者アンケートを行ってください。</a:t>
            </a:r>
            <a:endParaRPr lang="en-US" altLang="ja-JP" sz="800" b="1" dirty="0">
              <a:latin typeface="Meiryo UI" panose="020B0604030504040204" pitchFamily="50" charset="-128"/>
              <a:ea typeface="Meiryo UI" panose="020B0604030504040204" pitchFamily="50" charset="-128"/>
            </a:endParaRPr>
          </a:p>
        </p:txBody>
      </p:sp>
      <p:sp>
        <p:nvSpPr>
          <p:cNvPr id="32" name="タイトル 1">
            <a:extLst>
              <a:ext uri="{FF2B5EF4-FFF2-40B4-BE49-F238E27FC236}">
                <a16:creationId xmlns:a16="http://schemas.microsoft.com/office/drawing/2014/main" id="{1CE5A478-CD23-4E68-4984-FABC0AFF0B6C}"/>
              </a:ext>
            </a:extLst>
          </p:cNvPr>
          <p:cNvSpPr txBox="1">
            <a:spLocks/>
          </p:cNvSpPr>
          <p:nvPr/>
        </p:nvSpPr>
        <p:spPr>
          <a:xfrm>
            <a:off x="2217948" y="75118"/>
            <a:ext cx="490253" cy="266409"/>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0" lvl="0" algn="l" defTabSz="685800" rtl="0" eaLnBrk="1" latinLnBrk="0" hangingPunct="1">
              <a:lnSpc>
                <a:spcPts val="2000"/>
              </a:lnSpc>
              <a:spcBef>
                <a:spcPts val="600"/>
              </a:spcBef>
              <a:spcAft>
                <a:spcPts val="600"/>
              </a:spcAft>
              <a:buNone/>
              <a:defRPr kumimoji="1" sz="1400" kern="1200">
                <a:solidFill>
                  <a:prstClr val="black"/>
                </a:solidFill>
                <a:latin typeface="メイリオ" panose="020B0604030504040204" pitchFamily="50" charset="-128"/>
                <a:ea typeface="メイリオ" panose="020B0604030504040204" pitchFamily="50" charset="-128"/>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spcAft>
                <a:spcPts val="0"/>
              </a:spcAft>
              <a:defRPr/>
            </a:pPr>
            <a:r>
              <a:rPr lang="ja-JP" altLang="en-US" sz="800" b="1" dirty="0">
                <a:latin typeface="Meiryo UI" panose="020B0604030504040204" pitchFamily="50" charset="-128"/>
                <a:ea typeface="Meiryo UI" panose="020B0604030504040204" pitchFamily="50" charset="-128"/>
              </a:rPr>
              <a:t>注意！</a:t>
            </a:r>
          </a:p>
        </p:txBody>
      </p:sp>
      <p:grpSp>
        <p:nvGrpSpPr>
          <p:cNvPr id="33" name="グループ化 32">
            <a:extLst>
              <a:ext uri="{FF2B5EF4-FFF2-40B4-BE49-F238E27FC236}">
                <a16:creationId xmlns:a16="http://schemas.microsoft.com/office/drawing/2014/main" id="{6683E341-6FD4-0D54-8D07-6FF179ACF8C5}"/>
              </a:ext>
            </a:extLst>
          </p:cNvPr>
          <p:cNvGrpSpPr/>
          <p:nvPr/>
        </p:nvGrpSpPr>
        <p:grpSpPr>
          <a:xfrm>
            <a:off x="1892694" y="101750"/>
            <a:ext cx="242570" cy="225917"/>
            <a:chOff x="-1332593" y="3851997"/>
            <a:chExt cx="447161" cy="471418"/>
          </a:xfrm>
        </p:grpSpPr>
        <p:sp>
          <p:nvSpPr>
            <p:cNvPr id="34" name="楕円 33">
              <a:extLst>
                <a:ext uri="{FF2B5EF4-FFF2-40B4-BE49-F238E27FC236}">
                  <a16:creationId xmlns:a16="http://schemas.microsoft.com/office/drawing/2014/main" id="{30A3C5C3-6A6B-8928-E787-A2D7A734089A}"/>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35" name="Group 128">
              <a:extLst>
                <a:ext uri="{FF2B5EF4-FFF2-40B4-BE49-F238E27FC236}">
                  <a16:creationId xmlns:a16="http://schemas.microsoft.com/office/drawing/2014/main" id="{626E9A4E-E00E-EFAD-4E8E-84316087DC7D}"/>
                </a:ext>
              </a:extLst>
            </p:cNvPr>
            <p:cNvGrpSpPr>
              <a:grpSpLocks noChangeAspect="1"/>
            </p:cNvGrpSpPr>
            <p:nvPr/>
          </p:nvGrpSpPr>
          <p:grpSpPr bwMode="auto">
            <a:xfrm>
              <a:off x="-1258333" y="3913736"/>
              <a:ext cx="296032" cy="338888"/>
              <a:chOff x="1398" y="2998"/>
              <a:chExt cx="373" cy="427"/>
            </a:xfrm>
            <a:solidFill>
              <a:schemeClr val="tx1"/>
            </a:solidFill>
          </p:grpSpPr>
          <p:sp>
            <p:nvSpPr>
              <p:cNvPr id="36" name="Freeform 129">
                <a:extLst>
                  <a:ext uri="{FF2B5EF4-FFF2-40B4-BE49-F238E27FC236}">
                    <a16:creationId xmlns:a16="http://schemas.microsoft.com/office/drawing/2014/main" id="{AAD2DC03-D863-4222-1227-69D4D45E605E}"/>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7" name="Freeform 130">
                <a:extLst>
                  <a:ext uri="{FF2B5EF4-FFF2-40B4-BE49-F238E27FC236}">
                    <a16:creationId xmlns:a16="http://schemas.microsoft.com/office/drawing/2014/main" id="{62C4CB4E-97C8-DA0F-FD5A-C9189DED74C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8" name="Freeform 131">
                <a:extLst>
                  <a:ext uri="{FF2B5EF4-FFF2-40B4-BE49-F238E27FC236}">
                    <a16:creationId xmlns:a16="http://schemas.microsoft.com/office/drawing/2014/main" id="{BDB378CD-0624-60E4-30A8-DB95A9E25E7E}"/>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9" name="Freeform 132">
                <a:extLst>
                  <a:ext uri="{FF2B5EF4-FFF2-40B4-BE49-F238E27FC236}">
                    <a16:creationId xmlns:a16="http://schemas.microsoft.com/office/drawing/2014/main" id="{306398E5-9BC3-5DA5-06E6-785A40D10C05}"/>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0" name="Freeform 133">
                <a:extLst>
                  <a:ext uri="{FF2B5EF4-FFF2-40B4-BE49-F238E27FC236}">
                    <a16:creationId xmlns:a16="http://schemas.microsoft.com/office/drawing/2014/main" id="{601542DE-1113-4FE6-DF20-FC072CE9E954}"/>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1" name="Freeform 134">
                <a:extLst>
                  <a:ext uri="{FF2B5EF4-FFF2-40B4-BE49-F238E27FC236}">
                    <a16:creationId xmlns:a16="http://schemas.microsoft.com/office/drawing/2014/main" id="{7C408B5E-D31E-C97D-DD5E-F4E2E6B6C22B}"/>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2" name="Freeform 135">
                <a:extLst>
                  <a:ext uri="{FF2B5EF4-FFF2-40B4-BE49-F238E27FC236}">
                    <a16:creationId xmlns:a16="http://schemas.microsoft.com/office/drawing/2014/main" id="{7516660D-B39D-7416-F2D6-CE25F65CC206}"/>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3" name="Freeform 136">
                <a:extLst>
                  <a:ext uri="{FF2B5EF4-FFF2-40B4-BE49-F238E27FC236}">
                    <a16:creationId xmlns:a16="http://schemas.microsoft.com/office/drawing/2014/main" id="{A02C9048-315C-F01F-9065-3A2813AB4CD6}"/>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4" name="Freeform 137">
                <a:extLst>
                  <a:ext uri="{FF2B5EF4-FFF2-40B4-BE49-F238E27FC236}">
                    <a16:creationId xmlns:a16="http://schemas.microsoft.com/office/drawing/2014/main" id="{369F918B-2870-83C5-5BD3-46426EE76871}"/>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5" name="Freeform 138">
                <a:extLst>
                  <a:ext uri="{FF2B5EF4-FFF2-40B4-BE49-F238E27FC236}">
                    <a16:creationId xmlns:a16="http://schemas.microsoft.com/office/drawing/2014/main" id="{493E591B-8E6C-A3A1-5A0B-4B896622E24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6" name="Freeform 139">
                <a:extLst>
                  <a:ext uri="{FF2B5EF4-FFF2-40B4-BE49-F238E27FC236}">
                    <a16:creationId xmlns:a16="http://schemas.microsoft.com/office/drawing/2014/main" id="{A2A5CDE6-83EF-AE47-37DC-2713C44B0AAC}"/>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7" name="Freeform 140">
                <a:extLst>
                  <a:ext uri="{FF2B5EF4-FFF2-40B4-BE49-F238E27FC236}">
                    <a16:creationId xmlns:a16="http://schemas.microsoft.com/office/drawing/2014/main" id="{884FD583-2FCF-FE65-76BF-6E68340A8EE8}"/>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grpSp>
        <p:nvGrpSpPr>
          <p:cNvPr id="14" name="グループ化 13">
            <a:extLst>
              <a:ext uri="{FF2B5EF4-FFF2-40B4-BE49-F238E27FC236}">
                <a16:creationId xmlns:a16="http://schemas.microsoft.com/office/drawing/2014/main" id="{635D471A-9DAE-2F7B-F668-73C37B71FC43}"/>
              </a:ext>
            </a:extLst>
          </p:cNvPr>
          <p:cNvGrpSpPr/>
          <p:nvPr/>
        </p:nvGrpSpPr>
        <p:grpSpPr>
          <a:xfrm>
            <a:off x="478984" y="962961"/>
            <a:ext cx="6163464" cy="278403"/>
            <a:chOff x="458779" y="1084222"/>
            <a:chExt cx="5610093" cy="264469"/>
          </a:xfrm>
        </p:grpSpPr>
        <p:sp>
          <p:nvSpPr>
            <p:cNvPr id="16" name="四角形: 角を丸くする 10">
              <a:extLst>
                <a:ext uri="{FF2B5EF4-FFF2-40B4-BE49-F238E27FC236}">
                  <a16:creationId xmlns:a16="http://schemas.microsoft.com/office/drawing/2014/main" id="{B49561C0-7FF3-3F0A-57E6-9E5469CB9D59}"/>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sp>
          <p:nvSpPr>
            <p:cNvPr id="15" name="コンテンツ プレースホルダー 4">
              <a:extLst>
                <a:ext uri="{FF2B5EF4-FFF2-40B4-BE49-F238E27FC236}">
                  <a16:creationId xmlns:a16="http://schemas.microsoft.com/office/drawing/2014/main" id="{947CA5EE-B7E2-501F-D65C-0ED621F57749}"/>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事業の詳細画面下部の、「新規申請する」ボタンを押下します。</a:t>
              </a:r>
              <a:endParaRPr lang="en-US" altLang="ja-JP" b="1" dirty="0"/>
            </a:p>
          </p:txBody>
        </p:sp>
      </p:grpSp>
      <p:grpSp>
        <p:nvGrpSpPr>
          <p:cNvPr id="10" name="グループ化 9">
            <a:extLst>
              <a:ext uri="{FF2B5EF4-FFF2-40B4-BE49-F238E27FC236}">
                <a16:creationId xmlns:a16="http://schemas.microsoft.com/office/drawing/2014/main" id="{8276799C-E809-64FD-46BC-41C6F6F6127F}"/>
              </a:ext>
            </a:extLst>
          </p:cNvPr>
          <p:cNvGrpSpPr/>
          <p:nvPr/>
        </p:nvGrpSpPr>
        <p:grpSpPr>
          <a:xfrm>
            <a:off x="601107" y="4665592"/>
            <a:ext cx="6575730" cy="277003"/>
            <a:chOff x="422775" y="1241767"/>
            <a:chExt cx="6023598" cy="263139"/>
          </a:xfrm>
        </p:grpSpPr>
        <p:sp>
          <p:nvSpPr>
            <p:cNvPr id="11" name="コンテンツ プレースホルダー 4">
              <a:extLst>
                <a:ext uri="{FF2B5EF4-FFF2-40B4-BE49-F238E27FC236}">
                  <a16:creationId xmlns:a16="http://schemas.microsoft.com/office/drawing/2014/main" id="{E639549C-2A3B-D01F-1931-2A27BC86BF44}"/>
                </a:ext>
              </a:extLst>
            </p:cNvPr>
            <p:cNvSpPr txBox="1">
              <a:spLocks/>
            </p:cNvSpPr>
            <p:nvPr/>
          </p:nvSpPr>
          <p:spPr>
            <a:xfrm>
              <a:off x="1373179" y="1241767"/>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12" name="四角形: 角を丸くする 10">
              <a:extLst>
                <a:ext uri="{FF2B5EF4-FFF2-40B4-BE49-F238E27FC236}">
                  <a16:creationId xmlns:a16="http://schemas.microsoft.com/office/drawing/2014/main" id="{A971B465-839A-2177-BE3B-FB584E2A2B5C}"/>
                </a:ext>
              </a:extLst>
            </p:cNvPr>
            <p:cNvSpPr/>
            <p:nvPr/>
          </p:nvSpPr>
          <p:spPr>
            <a:xfrm>
              <a:off x="422775" y="1246384"/>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grpSp>
        <p:nvGrpSpPr>
          <p:cNvPr id="13" name="グループ化 12">
            <a:extLst>
              <a:ext uri="{FF2B5EF4-FFF2-40B4-BE49-F238E27FC236}">
                <a16:creationId xmlns:a16="http://schemas.microsoft.com/office/drawing/2014/main" id="{980E8306-3321-AA5B-C877-5478C775AEA1}"/>
              </a:ext>
            </a:extLst>
          </p:cNvPr>
          <p:cNvGrpSpPr/>
          <p:nvPr/>
        </p:nvGrpSpPr>
        <p:grpSpPr>
          <a:xfrm>
            <a:off x="802336" y="2800475"/>
            <a:ext cx="5293664" cy="177216"/>
            <a:chOff x="1055077" y="3418426"/>
            <a:chExt cx="7920111" cy="1118424"/>
          </a:xfrm>
        </p:grpSpPr>
        <p:sp>
          <p:nvSpPr>
            <p:cNvPr id="24" name="フリーフォーム: 図形 23">
              <a:extLst>
                <a:ext uri="{FF2B5EF4-FFF2-40B4-BE49-F238E27FC236}">
                  <a16:creationId xmlns:a16="http://schemas.microsoft.com/office/drawing/2014/main" id="{B28CCDE8-80F1-AEF4-5F91-1ED981CCB56F}"/>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フリーフォーム: 図形 25">
              <a:extLst>
                <a:ext uri="{FF2B5EF4-FFF2-40B4-BE49-F238E27FC236}">
                  <a16:creationId xmlns:a16="http://schemas.microsoft.com/office/drawing/2014/main" id="{7A30821A-7BAE-6681-F3B8-4063AD8971DD}"/>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9" name="Google Shape;155;p16">
            <a:extLst>
              <a:ext uri="{FF2B5EF4-FFF2-40B4-BE49-F238E27FC236}">
                <a16:creationId xmlns:a16="http://schemas.microsoft.com/office/drawing/2014/main" id="{7D3FB276-8200-B88E-7151-91686389694B}"/>
              </a:ext>
            </a:extLst>
          </p:cNvPr>
          <p:cNvSpPr/>
          <p:nvPr/>
        </p:nvSpPr>
        <p:spPr>
          <a:xfrm>
            <a:off x="1422346" y="8062177"/>
            <a:ext cx="3619392" cy="556490"/>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155;p16">
            <a:extLst>
              <a:ext uri="{FF2B5EF4-FFF2-40B4-BE49-F238E27FC236}">
                <a16:creationId xmlns:a16="http://schemas.microsoft.com/office/drawing/2014/main" id="{3B5B9622-1718-CA14-085F-8DCA9E5CBD18}"/>
              </a:ext>
            </a:extLst>
          </p:cNvPr>
          <p:cNvSpPr/>
          <p:nvPr/>
        </p:nvSpPr>
        <p:spPr>
          <a:xfrm>
            <a:off x="4940675" y="3933326"/>
            <a:ext cx="917199" cy="26749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380F5EDC-5C45-37F1-70D0-516FF61CC50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687690" y="4098081"/>
            <a:ext cx="330526" cy="423787"/>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C61DDE6E-1110-C6EE-CAAE-8C3B1B48D4CD}"/>
              </a:ext>
            </a:extLst>
          </p:cNvPr>
          <p:cNvPicPr>
            <a:picLocks noChangeAspect="1"/>
          </p:cNvPicPr>
          <p:nvPr/>
        </p:nvPicPr>
        <p:blipFill>
          <a:blip r:embed="rId5"/>
          <a:stretch>
            <a:fillRect/>
          </a:stretch>
        </p:blipFill>
        <p:spPr>
          <a:xfrm>
            <a:off x="683738" y="5192501"/>
            <a:ext cx="5528623" cy="4547454"/>
          </a:xfrm>
          <a:prstGeom prst="rect">
            <a:avLst/>
          </a:prstGeom>
        </p:spPr>
      </p:pic>
      <p:sp>
        <p:nvSpPr>
          <p:cNvPr id="6" name="Google Shape;155;p16">
            <a:extLst>
              <a:ext uri="{FF2B5EF4-FFF2-40B4-BE49-F238E27FC236}">
                <a16:creationId xmlns:a16="http://schemas.microsoft.com/office/drawing/2014/main" id="{47919574-3CA2-3878-8B81-DC5D004F0CB4}"/>
              </a:ext>
            </a:extLst>
          </p:cNvPr>
          <p:cNvSpPr/>
          <p:nvPr/>
        </p:nvSpPr>
        <p:spPr>
          <a:xfrm>
            <a:off x="581621" y="7661038"/>
            <a:ext cx="5697485" cy="486421"/>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タイトル 1">
            <a:extLst>
              <a:ext uri="{FF2B5EF4-FFF2-40B4-BE49-F238E27FC236}">
                <a16:creationId xmlns:a16="http://schemas.microsoft.com/office/drawing/2014/main" id="{C058CBF6-3C7F-4886-065B-E4FD302B6473}"/>
              </a:ext>
            </a:extLst>
          </p:cNvPr>
          <p:cNvSpPr txBox="1">
            <a:spLocks/>
          </p:cNvSpPr>
          <p:nvPr/>
        </p:nvSpPr>
        <p:spPr>
          <a:xfrm>
            <a:off x="4417454" y="7805240"/>
            <a:ext cx="1001703" cy="209926"/>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900" dirty="0">
                <a:latin typeface="Meiryo UI" panose="020B0604030504040204" pitchFamily="50" charset="-128"/>
                <a:ea typeface="Meiryo UI" panose="020B0604030504040204" pitchFamily="50" charset="-128"/>
              </a:rPr>
              <a:t>必須項目です</a:t>
            </a:r>
          </a:p>
        </p:txBody>
      </p:sp>
      <p:grpSp>
        <p:nvGrpSpPr>
          <p:cNvPr id="17" name="グループ化 16">
            <a:extLst>
              <a:ext uri="{FF2B5EF4-FFF2-40B4-BE49-F238E27FC236}">
                <a16:creationId xmlns:a16="http://schemas.microsoft.com/office/drawing/2014/main" id="{89E200F3-B99A-BF91-1629-B75671C1353A}"/>
              </a:ext>
            </a:extLst>
          </p:cNvPr>
          <p:cNvGrpSpPr/>
          <p:nvPr/>
        </p:nvGrpSpPr>
        <p:grpSpPr>
          <a:xfrm>
            <a:off x="4010333" y="7795897"/>
            <a:ext cx="288028" cy="247800"/>
            <a:chOff x="-1332593" y="3851997"/>
            <a:chExt cx="447161" cy="471418"/>
          </a:xfrm>
        </p:grpSpPr>
        <p:sp>
          <p:nvSpPr>
            <p:cNvPr id="18" name="楕円 17">
              <a:extLst>
                <a:ext uri="{FF2B5EF4-FFF2-40B4-BE49-F238E27FC236}">
                  <a16:creationId xmlns:a16="http://schemas.microsoft.com/office/drawing/2014/main" id="{35E4ABDB-9448-1BC9-14AC-EBDE1D7B7342}"/>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Group 128">
              <a:extLst>
                <a:ext uri="{FF2B5EF4-FFF2-40B4-BE49-F238E27FC236}">
                  <a16:creationId xmlns:a16="http://schemas.microsoft.com/office/drawing/2014/main" id="{FB72A5C0-83C6-D407-AFE0-B948D5C3574F}"/>
                </a:ext>
              </a:extLst>
            </p:cNvPr>
            <p:cNvGrpSpPr>
              <a:grpSpLocks noChangeAspect="1"/>
            </p:cNvGrpSpPr>
            <p:nvPr/>
          </p:nvGrpSpPr>
          <p:grpSpPr bwMode="auto">
            <a:xfrm>
              <a:off x="-1258332" y="3913735"/>
              <a:ext cx="296032" cy="338888"/>
              <a:chOff x="1398" y="2998"/>
              <a:chExt cx="373" cy="427"/>
            </a:xfrm>
            <a:solidFill>
              <a:schemeClr val="tx1"/>
            </a:solidFill>
          </p:grpSpPr>
          <p:sp>
            <p:nvSpPr>
              <p:cNvPr id="27" name="Freeform 129">
                <a:extLst>
                  <a:ext uri="{FF2B5EF4-FFF2-40B4-BE49-F238E27FC236}">
                    <a16:creationId xmlns:a16="http://schemas.microsoft.com/office/drawing/2014/main" id="{D6E2BFD5-4027-C10C-97D9-B07C38423761}"/>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30">
                <a:extLst>
                  <a:ext uri="{FF2B5EF4-FFF2-40B4-BE49-F238E27FC236}">
                    <a16:creationId xmlns:a16="http://schemas.microsoft.com/office/drawing/2014/main" id="{B2754364-5FA1-553B-A939-72603A75E2D7}"/>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31">
                <a:extLst>
                  <a:ext uri="{FF2B5EF4-FFF2-40B4-BE49-F238E27FC236}">
                    <a16:creationId xmlns:a16="http://schemas.microsoft.com/office/drawing/2014/main" id="{0C589318-1D44-48A4-7953-D564A982F97D}"/>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132">
                <a:extLst>
                  <a:ext uri="{FF2B5EF4-FFF2-40B4-BE49-F238E27FC236}">
                    <a16:creationId xmlns:a16="http://schemas.microsoft.com/office/drawing/2014/main" id="{86772E59-E508-B6FE-4471-5F6702DDA998}"/>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133">
                <a:extLst>
                  <a:ext uri="{FF2B5EF4-FFF2-40B4-BE49-F238E27FC236}">
                    <a16:creationId xmlns:a16="http://schemas.microsoft.com/office/drawing/2014/main" id="{9256E47F-5FB2-E8F3-2009-148075D4312F}"/>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134">
                <a:extLst>
                  <a:ext uri="{FF2B5EF4-FFF2-40B4-BE49-F238E27FC236}">
                    <a16:creationId xmlns:a16="http://schemas.microsoft.com/office/drawing/2014/main" id="{C2DA1D29-78FB-AE0C-296F-657DCE97D3ED}"/>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135">
                <a:extLst>
                  <a:ext uri="{FF2B5EF4-FFF2-40B4-BE49-F238E27FC236}">
                    <a16:creationId xmlns:a16="http://schemas.microsoft.com/office/drawing/2014/main" id="{F167D2DF-6922-4CDF-2747-DCEC98BBC31E}"/>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136">
                <a:extLst>
                  <a:ext uri="{FF2B5EF4-FFF2-40B4-BE49-F238E27FC236}">
                    <a16:creationId xmlns:a16="http://schemas.microsoft.com/office/drawing/2014/main" id="{AD7CEB2D-B135-97EF-E789-21BA277E1EFE}"/>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137">
                <a:extLst>
                  <a:ext uri="{FF2B5EF4-FFF2-40B4-BE49-F238E27FC236}">
                    <a16:creationId xmlns:a16="http://schemas.microsoft.com/office/drawing/2014/main" id="{CC4BA853-E2A5-3255-BDE9-EF27B37F3725}"/>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138">
                <a:extLst>
                  <a:ext uri="{FF2B5EF4-FFF2-40B4-BE49-F238E27FC236}">
                    <a16:creationId xmlns:a16="http://schemas.microsoft.com/office/drawing/2014/main" id="{F427D3BF-28D6-EE40-1242-6DB4847045EC}"/>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39">
                <a:extLst>
                  <a:ext uri="{FF2B5EF4-FFF2-40B4-BE49-F238E27FC236}">
                    <a16:creationId xmlns:a16="http://schemas.microsoft.com/office/drawing/2014/main" id="{91535F43-8514-B1FB-5DBB-C08E6C2F5078}"/>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40">
                <a:extLst>
                  <a:ext uri="{FF2B5EF4-FFF2-40B4-BE49-F238E27FC236}">
                    <a16:creationId xmlns:a16="http://schemas.microsoft.com/office/drawing/2014/main" id="{8CB24E66-E4C7-4605-A4FD-7FB15D503EFC}"/>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59" name="タイトル 1">
            <a:extLst>
              <a:ext uri="{FF2B5EF4-FFF2-40B4-BE49-F238E27FC236}">
                <a16:creationId xmlns:a16="http://schemas.microsoft.com/office/drawing/2014/main" id="{07D0D278-7842-A426-C728-75FCB4D7D591}"/>
              </a:ext>
            </a:extLst>
          </p:cNvPr>
          <p:cNvSpPr txBox="1">
            <a:spLocks/>
          </p:cNvSpPr>
          <p:nvPr/>
        </p:nvSpPr>
        <p:spPr>
          <a:xfrm>
            <a:off x="432299" y="8472832"/>
            <a:ext cx="5943257" cy="578688"/>
          </a:xfrm>
          <a:prstGeom prst="wedgeRectCallout">
            <a:avLst>
              <a:gd name="adj1" fmla="val -1401"/>
              <a:gd name="adj2" fmla="val -154346"/>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a:spcAft>
                <a:spcPts val="0"/>
              </a:spcAft>
            </a:pPr>
            <a:r>
              <a:rPr lang="ja-JP" altLang="en-US" sz="900" dirty="0">
                <a:solidFill>
                  <a:schemeClr val="tx1"/>
                </a:solidFill>
              </a:rPr>
              <a:t>不明点や修正箇所が生じた場合や採択通知等の事務局からの連絡が、こちらに登録いただいた宛先へ届きます。</a:t>
            </a:r>
          </a:p>
        </p:txBody>
      </p:sp>
    </p:spTree>
    <p:extLst>
      <p:ext uri="{BB962C8B-B14F-4D97-AF65-F5344CB8AC3E}">
        <p14:creationId xmlns:p14="http://schemas.microsoft.com/office/powerpoint/2010/main" val="136664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02A2-A7B3-6918-5872-503D6E576313}"/>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87E49283-937E-3537-55C8-7FA3E7589E87}"/>
              </a:ext>
            </a:extLst>
          </p:cNvPr>
          <p:cNvPicPr>
            <a:picLocks noChangeAspect="1"/>
          </p:cNvPicPr>
          <p:nvPr/>
        </p:nvPicPr>
        <p:blipFill>
          <a:blip r:embed="rId2"/>
          <a:stretch>
            <a:fillRect/>
          </a:stretch>
        </p:blipFill>
        <p:spPr>
          <a:xfrm>
            <a:off x="649486" y="1796443"/>
            <a:ext cx="5578077" cy="3620976"/>
          </a:xfrm>
          <a:prstGeom prst="rect">
            <a:avLst/>
          </a:prstGeom>
        </p:spPr>
      </p:pic>
      <p:sp>
        <p:nvSpPr>
          <p:cNvPr id="5" name="タイトル 4">
            <a:extLst>
              <a:ext uri="{FF2B5EF4-FFF2-40B4-BE49-F238E27FC236}">
                <a16:creationId xmlns:a16="http://schemas.microsoft.com/office/drawing/2014/main" id="{48425753-530B-830C-335C-8F8FB3C726D8}"/>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2</a:t>
            </a:r>
            <a:r>
              <a:rPr lang="ja-JP" altLang="en-US" dirty="0">
                <a:latin typeface="Meiryo UI" panose="020B0604030504040204" pitchFamily="50" charset="-128"/>
                <a:ea typeface="Meiryo UI" panose="020B0604030504040204" pitchFamily="50" charset="-128"/>
              </a:rPr>
              <a:t>．</a:t>
            </a:r>
            <a:r>
              <a:rPr lang="ja-JP" altLang="en-US" dirty="0"/>
              <a:t>精算報告</a:t>
            </a:r>
            <a:r>
              <a:rPr lang="en-US" altLang="ja-JP" dirty="0"/>
              <a:t>_</a:t>
            </a:r>
            <a:r>
              <a:rPr lang="ja-JP" altLang="en-US" dirty="0"/>
              <a:t>申請フォーム</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30" name="コンテンツ プレースホルダー 2">
            <a:extLst>
              <a:ext uri="{FF2B5EF4-FFF2-40B4-BE49-F238E27FC236}">
                <a16:creationId xmlns:a16="http://schemas.microsoft.com/office/drawing/2014/main" id="{BA0D180D-0D46-F593-802B-094CAAC6A477}"/>
              </a:ext>
            </a:extLst>
          </p:cNvPr>
          <p:cNvSpPr txBox="1">
            <a:spLocks/>
          </p:cNvSpPr>
          <p:nvPr/>
        </p:nvSpPr>
        <p:spPr>
          <a:xfrm>
            <a:off x="2764807" y="59000"/>
            <a:ext cx="4040367" cy="666839"/>
          </a:xfrm>
          <a:prstGeom prst="rect">
            <a:avLst/>
          </a:prstGeom>
          <a:solidFill>
            <a:schemeClr val="accent2">
              <a:lumMod val="20000"/>
              <a:lumOff val="80000"/>
            </a:schemeClr>
          </a:solidFill>
        </p:spPr>
        <p:txBody>
          <a:bodyPr vert="horz" wrap="square" lIns="91429" tIns="45715" rIns="91429" bIns="45715" rtlCol="0" anchor="t">
            <a:spAutoFit/>
          </a:bodyPr>
          <a:lstStyle>
            <a:defPPr>
              <a:defRPr lang="en-US"/>
            </a:defPPr>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sz="800" b="1" dirty="0">
                <a:latin typeface="Meiryo UI" panose="020B0604030504040204" pitchFamily="50" charset="-128"/>
                <a:ea typeface="Meiryo UI" panose="020B0604030504040204" pitchFamily="50" charset="-128"/>
              </a:rPr>
              <a:t>課税仕入額の報告で、補助金返還額が</a:t>
            </a:r>
            <a:r>
              <a:rPr lang="en-US" altLang="ja-JP" sz="800" b="1" dirty="0">
                <a:latin typeface="Meiryo UI" panose="020B0604030504040204" pitchFamily="50" charset="-128"/>
                <a:ea typeface="Meiryo UI" panose="020B0604030504040204" pitchFamily="50" charset="-128"/>
              </a:rPr>
              <a:t>0</a:t>
            </a:r>
            <a:r>
              <a:rPr lang="ja-JP" altLang="en-US" sz="800" b="1" dirty="0">
                <a:latin typeface="Meiryo UI" panose="020B0604030504040204" pitchFamily="50" charset="-128"/>
                <a:ea typeface="Meiryo UI" panose="020B0604030504040204" pitchFamily="50" charset="-128"/>
              </a:rPr>
              <a:t>円の場合は、精算報告を行う必要はありません。</a:t>
            </a:r>
            <a:endParaRPr lang="en-US" altLang="ja-JP" sz="8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800" b="1" dirty="0">
                <a:latin typeface="Meiryo UI" panose="020B0604030504040204" pitchFamily="50" charset="-128"/>
                <a:ea typeface="Meiryo UI" panose="020B0604030504040204" pitchFamily="50" charset="-128"/>
              </a:rPr>
              <a:t>補助金返還額がある場合のみ精算報告を行ってください。</a:t>
            </a:r>
            <a:endParaRPr lang="en-US" altLang="ja-JP" sz="8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800" b="1" dirty="0">
                <a:latin typeface="Meiryo UI" panose="020B0604030504040204" pitchFamily="50" charset="-128"/>
                <a:ea typeface="Meiryo UI" panose="020B0604030504040204" pitchFamily="50" charset="-128"/>
              </a:rPr>
              <a:t>補助金返還額が０円の場合は、利用者アンケートを行ってください。</a:t>
            </a:r>
            <a:endParaRPr lang="en-US" altLang="ja-JP" sz="800" b="1" dirty="0">
              <a:latin typeface="Meiryo UI" panose="020B0604030504040204" pitchFamily="50" charset="-128"/>
              <a:ea typeface="Meiryo UI" panose="020B0604030504040204" pitchFamily="50" charset="-128"/>
            </a:endParaRPr>
          </a:p>
        </p:txBody>
      </p:sp>
      <p:sp>
        <p:nvSpPr>
          <p:cNvPr id="32" name="タイトル 1">
            <a:extLst>
              <a:ext uri="{FF2B5EF4-FFF2-40B4-BE49-F238E27FC236}">
                <a16:creationId xmlns:a16="http://schemas.microsoft.com/office/drawing/2014/main" id="{3DC9AB61-D60A-FA6B-8198-FB08D51A15C5}"/>
              </a:ext>
            </a:extLst>
          </p:cNvPr>
          <p:cNvSpPr txBox="1">
            <a:spLocks/>
          </p:cNvSpPr>
          <p:nvPr/>
        </p:nvSpPr>
        <p:spPr>
          <a:xfrm>
            <a:off x="2217948" y="75118"/>
            <a:ext cx="490253" cy="266409"/>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0" lvl="0" algn="l" defTabSz="685800" rtl="0" eaLnBrk="1" latinLnBrk="0" hangingPunct="1">
              <a:lnSpc>
                <a:spcPts val="2000"/>
              </a:lnSpc>
              <a:spcBef>
                <a:spcPts val="600"/>
              </a:spcBef>
              <a:spcAft>
                <a:spcPts val="600"/>
              </a:spcAft>
              <a:buNone/>
              <a:defRPr kumimoji="1" sz="1400" kern="1200">
                <a:solidFill>
                  <a:prstClr val="black"/>
                </a:solidFill>
                <a:latin typeface="メイリオ" panose="020B0604030504040204" pitchFamily="50" charset="-128"/>
                <a:ea typeface="メイリオ" panose="020B0604030504040204" pitchFamily="50" charset="-128"/>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spcAft>
                <a:spcPts val="0"/>
              </a:spcAft>
              <a:defRPr/>
            </a:pPr>
            <a:r>
              <a:rPr lang="ja-JP" altLang="en-US" sz="800" b="1" dirty="0">
                <a:latin typeface="Meiryo UI" panose="020B0604030504040204" pitchFamily="50" charset="-128"/>
                <a:ea typeface="Meiryo UI" panose="020B0604030504040204" pitchFamily="50" charset="-128"/>
              </a:rPr>
              <a:t>注意！</a:t>
            </a:r>
          </a:p>
        </p:txBody>
      </p:sp>
      <p:grpSp>
        <p:nvGrpSpPr>
          <p:cNvPr id="33" name="グループ化 32">
            <a:extLst>
              <a:ext uri="{FF2B5EF4-FFF2-40B4-BE49-F238E27FC236}">
                <a16:creationId xmlns:a16="http://schemas.microsoft.com/office/drawing/2014/main" id="{6E3BD0AB-FE1F-926B-AA92-6F5BDB839F06}"/>
              </a:ext>
            </a:extLst>
          </p:cNvPr>
          <p:cNvGrpSpPr/>
          <p:nvPr/>
        </p:nvGrpSpPr>
        <p:grpSpPr>
          <a:xfrm>
            <a:off x="1892694" y="101750"/>
            <a:ext cx="242570" cy="225917"/>
            <a:chOff x="-1332593" y="3851997"/>
            <a:chExt cx="447161" cy="471418"/>
          </a:xfrm>
        </p:grpSpPr>
        <p:sp>
          <p:nvSpPr>
            <p:cNvPr id="34" name="楕円 33">
              <a:extLst>
                <a:ext uri="{FF2B5EF4-FFF2-40B4-BE49-F238E27FC236}">
                  <a16:creationId xmlns:a16="http://schemas.microsoft.com/office/drawing/2014/main" id="{06F659BB-0F53-BDE7-37B4-90CCC5B418D3}"/>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35" name="Group 128">
              <a:extLst>
                <a:ext uri="{FF2B5EF4-FFF2-40B4-BE49-F238E27FC236}">
                  <a16:creationId xmlns:a16="http://schemas.microsoft.com/office/drawing/2014/main" id="{80CAE729-DA95-9C5B-31FB-C056EEFD5CB9}"/>
                </a:ext>
              </a:extLst>
            </p:cNvPr>
            <p:cNvGrpSpPr>
              <a:grpSpLocks noChangeAspect="1"/>
            </p:cNvGrpSpPr>
            <p:nvPr/>
          </p:nvGrpSpPr>
          <p:grpSpPr bwMode="auto">
            <a:xfrm>
              <a:off x="-1258333" y="3913736"/>
              <a:ext cx="296032" cy="338888"/>
              <a:chOff x="1398" y="2998"/>
              <a:chExt cx="373" cy="427"/>
            </a:xfrm>
            <a:solidFill>
              <a:schemeClr val="tx1"/>
            </a:solidFill>
          </p:grpSpPr>
          <p:sp>
            <p:nvSpPr>
              <p:cNvPr id="36" name="Freeform 129">
                <a:extLst>
                  <a:ext uri="{FF2B5EF4-FFF2-40B4-BE49-F238E27FC236}">
                    <a16:creationId xmlns:a16="http://schemas.microsoft.com/office/drawing/2014/main" id="{542313C9-6289-4785-912F-7389DDC1EE9F}"/>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7" name="Freeform 130">
                <a:extLst>
                  <a:ext uri="{FF2B5EF4-FFF2-40B4-BE49-F238E27FC236}">
                    <a16:creationId xmlns:a16="http://schemas.microsoft.com/office/drawing/2014/main" id="{7A705F90-3B6E-89D2-2D04-B1963DD85CA3}"/>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8" name="Freeform 131">
                <a:extLst>
                  <a:ext uri="{FF2B5EF4-FFF2-40B4-BE49-F238E27FC236}">
                    <a16:creationId xmlns:a16="http://schemas.microsoft.com/office/drawing/2014/main" id="{B6816549-184C-1AF5-732A-400CFF48354A}"/>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9" name="Freeform 132">
                <a:extLst>
                  <a:ext uri="{FF2B5EF4-FFF2-40B4-BE49-F238E27FC236}">
                    <a16:creationId xmlns:a16="http://schemas.microsoft.com/office/drawing/2014/main" id="{FA08A252-4F2E-DE71-2AE6-9862151351EB}"/>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0" name="Freeform 133">
                <a:extLst>
                  <a:ext uri="{FF2B5EF4-FFF2-40B4-BE49-F238E27FC236}">
                    <a16:creationId xmlns:a16="http://schemas.microsoft.com/office/drawing/2014/main" id="{7D7E5EE3-4548-0F59-B191-1F8118EE002E}"/>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1" name="Freeform 134">
                <a:extLst>
                  <a:ext uri="{FF2B5EF4-FFF2-40B4-BE49-F238E27FC236}">
                    <a16:creationId xmlns:a16="http://schemas.microsoft.com/office/drawing/2014/main" id="{E1EDE775-3485-C1AD-B565-E790474939AF}"/>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2" name="Freeform 135">
                <a:extLst>
                  <a:ext uri="{FF2B5EF4-FFF2-40B4-BE49-F238E27FC236}">
                    <a16:creationId xmlns:a16="http://schemas.microsoft.com/office/drawing/2014/main" id="{B5972613-AEEA-49B4-080F-D70B2F54E85D}"/>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3" name="Freeform 136">
                <a:extLst>
                  <a:ext uri="{FF2B5EF4-FFF2-40B4-BE49-F238E27FC236}">
                    <a16:creationId xmlns:a16="http://schemas.microsoft.com/office/drawing/2014/main" id="{78012275-92B1-2D2C-0C68-13A658F759D7}"/>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4" name="Freeform 137">
                <a:extLst>
                  <a:ext uri="{FF2B5EF4-FFF2-40B4-BE49-F238E27FC236}">
                    <a16:creationId xmlns:a16="http://schemas.microsoft.com/office/drawing/2014/main" id="{538D9E65-948B-7FD0-E649-92921A461BD9}"/>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5" name="Freeform 138">
                <a:extLst>
                  <a:ext uri="{FF2B5EF4-FFF2-40B4-BE49-F238E27FC236}">
                    <a16:creationId xmlns:a16="http://schemas.microsoft.com/office/drawing/2014/main" id="{33BBB64F-4A75-172C-449A-364DB5B7363B}"/>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6" name="Freeform 139">
                <a:extLst>
                  <a:ext uri="{FF2B5EF4-FFF2-40B4-BE49-F238E27FC236}">
                    <a16:creationId xmlns:a16="http://schemas.microsoft.com/office/drawing/2014/main" id="{54CCD62C-9CD3-C107-45EF-1A34206748EA}"/>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7" name="Freeform 140">
                <a:extLst>
                  <a:ext uri="{FF2B5EF4-FFF2-40B4-BE49-F238E27FC236}">
                    <a16:creationId xmlns:a16="http://schemas.microsoft.com/office/drawing/2014/main" id="{866946D3-33A7-595F-01A7-6B2073805716}"/>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sp>
        <p:nvSpPr>
          <p:cNvPr id="8" name="Google Shape;155;p16">
            <a:extLst>
              <a:ext uri="{FF2B5EF4-FFF2-40B4-BE49-F238E27FC236}">
                <a16:creationId xmlns:a16="http://schemas.microsoft.com/office/drawing/2014/main" id="{E567D8EE-57C9-B081-F166-512D338CD597}"/>
              </a:ext>
            </a:extLst>
          </p:cNvPr>
          <p:cNvSpPr/>
          <p:nvPr/>
        </p:nvSpPr>
        <p:spPr>
          <a:xfrm>
            <a:off x="3444349" y="4999978"/>
            <a:ext cx="1213376" cy="324270"/>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吹き出し: 線 75">
            <a:extLst>
              <a:ext uri="{FF2B5EF4-FFF2-40B4-BE49-F238E27FC236}">
                <a16:creationId xmlns:a16="http://schemas.microsoft.com/office/drawing/2014/main" id="{04BB4721-E247-C34B-C368-F28AFF108FD0}"/>
              </a:ext>
            </a:extLst>
          </p:cNvPr>
          <p:cNvSpPr/>
          <p:nvPr/>
        </p:nvSpPr>
        <p:spPr>
          <a:xfrm>
            <a:off x="799883" y="5730036"/>
            <a:ext cx="5124667" cy="567499"/>
          </a:xfrm>
          <a:prstGeom prst="borderCallout1">
            <a:avLst>
              <a:gd name="adj1" fmla="val 509"/>
              <a:gd name="adj2" fmla="val 60237"/>
              <a:gd name="adj3" fmla="val -69866"/>
              <a:gd name="adj4" fmla="val 63199"/>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pic>
        <p:nvPicPr>
          <p:cNvPr id="6" name="図 5">
            <a:extLst>
              <a:ext uri="{FF2B5EF4-FFF2-40B4-BE49-F238E27FC236}">
                <a16:creationId xmlns:a16="http://schemas.microsoft.com/office/drawing/2014/main" id="{538D87D9-2CA2-4352-D20A-91701050F056}"/>
              </a:ext>
            </a:extLst>
          </p:cNvPr>
          <p:cNvPicPr>
            <a:picLocks noChangeAspect="1"/>
          </p:cNvPicPr>
          <p:nvPr/>
        </p:nvPicPr>
        <p:blipFill>
          <a:blip r:embed="rId3"/>
          <a:stretch>
            <a:fillRect/>
          </a:stretch>
        </p:blipFill>
        <p:spPr>
          <a:xfrm>
            <a:off x="563769" y="1749981"/>
            <a:ext cx="5711412" cy="3171643"/>
          </a:xfrm>
          <a:prstGeom prst="rect">
            <a:avLst/>
          </a:prstGeom>
        </p:spPr>
      </p:pic>
      <p:sp>
        <p:nvSpPr>
          <p:cNvPr id="29" name="Google Shape;155;p16">
            <a:extLst>
              <a:ext uri="{FF2B5EF4-FFF2-40B4-BE49-F238E27FC236}">
                <a16:creationId xmlns:a16="http://schemas.microsoft.com/office/drawing/2014/main" id="{2477165A-68E1-96D8-5470-7C9B01683D07}"/>
              </a:ext>
            </a:extLst>
          </p:cNvPr>
          <p:cNvSpPr/>
          <p:nvPr/>
        </p:nvSpPr>
        <p:spPr>
          <a:xfrm>
            <a:off x="773310" y="2139969"/>
            <a:ext cx="5322689" cy="78420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7" name="グループ化 26">
            <a:extLst>
              <a:ext uri="{FF2B5EF4-FFF2-40B4-BE49-F238E27FC236}">
                <a16:creationId xmlns:a16="http://schemas.microsoft.com/office/drawing/2014/main" id="{CC034D62-A2D9-98A0-E912-6F09AC7B3E97}"/>
              </a:ext>
            </a:extLst>
          </p:cNvPr>
          <p:cNvGrpSpPr/>
          <p:nvPr/>
        </p:nvGrpSpPr>
        <p:grpSpPr>
          <a:xfrm>
            <a:off x="337743" y="1121470"/>
            <a:ext cx="6163464" cy="278404"/>
            <a:chOff x="458779" y="1084221"/>
            <a:chExt cx="5610093" cy="264470"/>
          </a:xfrm>
        </p:grpSpPr>
        <p:sp>
          <p:nvSpPr>
            <p:cNvPr id="28" name="四角形: 角を丸くする 10">
              <a:extLst>
                <a:ext uri="{FF2B5EF4-FFF2-40B4-BE49-F238E27FC236}">
                  <a16:creationId xmlns:a16="http://schemas.microsoft.com/office/drawing/2014/main" id="{64EC24A9-BACF-107E-33F2-A28D121EEF65}"/>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手順２</a:t>
              </a:r>
            </a:p>
          </p:txBody>
        </p:sp>
        <p:sp>
          <p:nvSpPr>
            <p:cNvPr id="31" name="コンテンツ プレースホルダー 4">
              <a:extLst>
                <a:ext uri="{FF2B5EF4-FFF2-40B4-BE49-F238E27FC236}">
                  <a16:creationId xmlns:a16="http://schemas.microsoft.com/office/drawing/2014/main" id="{F848D1C7-DEF8-D8FA-D95B-73E928511E1A}"/>
                </a:ext>
              </a:extLst>
            </p:cNvPr>
            <p:cNvSpPr txBox="1">
              <a:spLocks/>
            </p:cNvSpPr>
            <p:nvPr/>
          </p:nvSpPr>
          <p:spPr>
            <a:xfrm>
              <a:off x="1373179" y="1084221"/>
              <a:ext cx="4695693" cy="245583"/>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grpSp>
      <p:sp>
        <p:nvSpPr>
          <p:cNvPr id="53" name="タイトル 1">
            <a:extLst>
              <a:ext uri="{FF2B5EF4-FFF2-40B4-BE49-F238E27FC236}">
                <a16:creationId xmlns:a16="http://schemas.microsoft.com/office/drawing/2014/main" id="{BE9C6E58-B8A3-99DF-9C39-47DBB89090E6}"/>
              </a:ext>
            </a:extLst>
          </p:cNvPr>
          <p:cNvSpPr txBox="1">
            <a:spLocks/>
          </p:cNvSpPr>
          <p:nvPr/>
        </p:nvSpPr>
        <p:spPr>
          <a:xfrm>
            <a:off x="1696307" y="1707267"/>
            <a:ext cx="964167" cy="309840"/>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000" dirty="0">
                <a:latin typeface="Meiryo UI" panose="020B0604030504040204" pitchFamily="50" charset="-128"/>
                <a:ea typeface="Meiryo UI" panose="020B0604030504040204" pitchFamily="50" charset="-128"/>
              </a:rPr>
              <a:t>必須項目です</a:t>
            </a:r>
          </a:p>
        </p:txBody>
      </p:sp>
      <p:grpSp>
        <p:nvGrpSpPr>
          <p:cNvPr id="54" name="グループ化 53">
            <a:extLst>
              <a:ext uri="{FF2B5EF4-FFF2-40B4-BE49-F238E27FC236}">
                <a16:creationId xmlns:a16="http://schemas.microsoft.com/office/drawing/2014/main" id="{A2411827-5C93-2A9B-0723-34A5064A77D5}"/>
              </a:ext>
            </a:extLst>
          </p:cNvPr>
          <p:cNvGrpSpPr/>
          <p:nvPr/>
        </p:nvGrpSpPr>
        <p:grpSpPr>
          <a:xfrm>
            <a:off x="1342338" y="1659695"/>
            <a:ext cx="293603" cy="264393"/>
            <a:chOff x="-1332593" y="3851997"/>
            <a:chExt cx="447161" cy="471418"/>
          </a:xfrm>
        </p:grpSpPr>
        <p:sp>
          <p:nvSpPr>
            <p:cNvPr id="55" name="楕円 54">
              <a:extLst>
                <a:ext uri="{FF2B5EF4-FFF2-40B4-BE49-F238E27FC236}">
                  <a16:creationId xmlns:a16="http://schemas.microsoft.com/office/drawing/2014/main" id="{F04B092D-4F6A-8750-358A-46E5D58C2CDC}"/>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Group 128">
              <a:extLst>
                <a:ext uri="{FF2B5EF4-FFF2-40B4-BE49-F238E27FC236}">
                  <a16:creationId xmlns:a16="http://schemas.microsoft.com/office/drawing/2014/main" id="{4F931A95-0EFB-976F-CA6D-67C4D90B3D59}"/>
                </a:ext>
              </a:extLst>
            </p:cNvPr>
            <p:cNvGrpSpPr>
              <a:grpSpLocks noChangeAspect="1"/>
            </p:cNvGrpSpPr>
            <p:nvPr/>
          </p:nvGrpSpPr>
          <p:grpSpPr bwMode="auto">
            <a:xfrm>
              <a:off x="-1258332" y="3913735"/>
              <a:ext cx="296032" cy="338888"/>
              <a:chOff x="1398" y="2998"/>
              <a:chExt cx="373" cy="427"/>
            </a:xfrm>
            <a:solidFill>
              <a:schemeClr val="tx1"/>
            </a:solidFill>
          </p:grpSpPr>
          <p:sp>
            <p:nvSpPr>
              <p:cNvPr id="57" name="Freeform 129">
                <a:extLst>
                  <a:ext uri="{FF2B5EF4-FFF2-40B4-BE49-F238E27FC236}">
                    <a16:creationId xmlns:a16="http://schemas.microsoft.com/office/drawing/2014/main" id="{7FA3B08A-D96B-7B57-4914-EA7879B7FA27}"/>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30">
                <a:extLst>
                  <a:ext uri="{FF2B5EF4-FFF2-40B4-BE49-F238E27FC236}">
                    <a16:creationId xmlns:a16="http://schemas.microsoft.com/office/drawing/2014/main" id="{53494B65-00AC-2DD5-F228-D11DDC898813}"/>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31">
                <a:extLst>
                  <a:ext uri="{FF2B5EF4-FFF2-40B4-BE49-F238E27FC236}">
                    <a16:creationId xmlns:a16="http://schemas.microsoft.com/office/drawing/2014/main" id="{DC318882-2182-9CDD-D942-D2B0130D180D}"/>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2">
                <a:extLst>
                  <a:ext uri="{FF2B5EF4-FFF2-40B4-BE49-F238E27FC236}">
                    <a16:creationId xmlns:a16="http://schemas.microsoft.com/office/drawing/2014/main" id="{5F0C8522-46BF-DF9A-D009-BA1A615CFAA9}"/>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33">
                <a:extLst>
                  <a:ext uri="{FF2B5EF4-FFF2-40B4-BE49-F238E27FC236}">
                    <a16:creationId xmlns:a16="http://schemas.microsoft.com/office/drawing/2014/main" id="{D1ADACB8-4F5F-E456-403E-072B23DEBC6A}"/>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34">
                <a:extLst>
                  <a:ext uri="{FF2B5EF4-FFF2-40B4-BE49-F238E27FC236}">
                    <a16:creationId xmlns:a16="http://schemas.microsoft.com/office/drawing/2014/main" id="{EF9BBF97-7347-7709-DC90-50E08D46CD1C}"/>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35">
                <a:extLst>
                  <a:ext uri="{FF2B5EF4-FFF2-40B4-BE49-F238E27FC236}">
                    <a16:creationId xmlns:a16="http://schemas.microsoft.com/office/drawing/2014/main" id="{0162CEDB-704C-9367-5D22-341902FF24A8}"/>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36">
                <a:extLst>
                  <a:ext uri="{FF2B5EF4-FFF2-40B4-BE49-F238E27FC236}">
                    <a16:creationId xmlns:a16="http://schemas.microsoft.com/office/drawing/2014/main" id="{C918DFFD-B187-9DEF-132A-1822C9D9737F}"/>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37">
                <a:extLst>
                  <a:ext uri="{FF2B5EF4-FFF2-40B4-BE49-F238E27FC236}">
                    <a16:creationId xmlns:a16="http://schemas.microsoft.com/office/drawing/2014/main" id="{E7C4D4FD-5634-0A84-2FE2-1DBCB0497DC6}"/>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38">
                <a:extLst>
                  <a:ext uri="{FF2B5EF4-FFF2-40B4-BE49-F238E27FC236}">
                    <a16:creationId xmlns:a16="http://schemas.microsoft.com/office/drawing/2014/main" id="{BF46F123-E354-C5D5-99A1-28D428121887}"/>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139">
                <a:extLst>
                  <a:ext uri="{FF2B5EF4-FFF2-40B4-BE49-F238E27FC236}">
                    <a16:creationId xmlns:a16="http://schemas.microsoft.com/office/drawing/2014/main" id="{3BAF5BF7-32AB-838A-D67B-99279FC41410}"/>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140">
                <a:extLst>
                  <a:ext uri="{FF2B5EF4-FFF2-40B4-BE49-F238E27FC236}">
                    <a16:creationId xmlns:a16="http://schemas.microsoft.com/office/drawing/2014/main" id="{D5D0A85C-6AFF-75FC-2F8F-C104D664FC58}"/>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65609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97E5-6B82-0E23-D36B-FD879E958AA3}"/>
            </a:ext>
          </a:extLst>
        </p:cNvPr>
        <p:cNvGrpSpPr/>
        <p:nvPr/>
      </p:nvGrpSpPr>
      <p:grpSpPr>
        <a:xfrm>
          <a:off x="0" y="0"/>
          <a:ext cx="0" cy="0"/>
          <a:chOff x="0" y="0"/>
          <a:chExt cx="0" cy="0"/>
        </a:xfrm>
      </p:grpSpPr>
      <p:pic>
        <p:nvPicPr>
          <p:cNvPr id="18" name="図 1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3B8F1B2-439A-67B8-5A7A-F8B5914E7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384" y="5222191"/>
            <a:ext cx="4117627" cy="2346693"/>
          </a:xfrm>
          <a:prstGeom prst="rect">
            <a:avLst/>
          </a:prstGeom>
        </p:spPr>
      </p:pic>
      <p:pic>
        <p:nvPicPr>
          <p:cNvPr id="45" name="図 4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B40CADB-574F-3C9A-DEC3-9684F0E22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163" y="5242258"/>
            <a:ext cx="4110848" cy="838948"/>
          </a:xfrm>
          <a:prstGeom prst="rect">
            <a:avLst/>
          </a:prstGeom>
        </p:spPr>
      </p:pic>
      <p:pic>
        <p:nvPicPr>
          <p:cNvPr id="4" name="図 3">
            <a:extLst>
              <a:ext uri="{FF2B5EF4-FFF2-40B4-BE49-F238E27FC236}">
                <a16:creationId xmlns:a16="http://schemas.microsoft.com/office/drawing/2014/main" id="{334F7A54-A81F-A2CC-F079-BBBD2B2E1896}"/>
              </a:ext>
            </a:extLst>
          </p:cNvPr>
          <p:cNvPicPr>
            <a:picLocks noChangeAspect="1"/>
          </p:cNvPicPr>
          <p:nvPr/>
        </p:nvPicPr>
        <p:blipFill>
          <a:blip r:embed="rId4"/>
          <a:stretch>
            <a:fillRect/>
          </a:stretch>
        </p:blipFill>
        <p:spPr>
          <a:xfrm>
            <a:off x="1391832" y="3393794"/>
            <a:ext cx="4067651" cy="1204436"/>
          </a:xfrm>
          <a:prstGeom prst="rect">
            <a:avLst/>
          </a:prstGeom>
        </p:spPr>
      </p:pic>
      <p:sp>
        <p:nvSpPr>
          <p:cNvPr id="5" name="タイトル 4">
            <a:extLst>
              <a:ext uri="{FF2B5EF4-FFF2-40B4-BE49-F238E27FC236}">
                <a16:creationId xmlns:a16="http://schemas.microsoft.com/office/drawing/2014/main" id="{E827BF3E-2354-D139-3283-2F5B402CE6D9}"/>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ja-JP" altLang="en-US" dirty="0"/>
              <a:t>利用者アンケート</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6" name="コンテンツ プレースホルダー 2">
            <a:extLst>
              <a:ext uri="{FF2B5EF4-FFF2-40B4-BE49-F238E27FC236}">
                <a16:creationId xmlns:a16="http://schemas.microsoft.com/office/drawing/2014/main" id="{32F34905-9CA8-5984-C3AA-AA8D3F98CA17}"/>
              </a:ext>
            </a:extLst>
          </p:cNvPr>
          <p:cNvSpPr txBox="1">
            <a:spLocks/>
          </p:cNvSpPr>
          <p:nvPr/>
        </p:nvSpPr>
        <p:spPr>
          <a:xfrm>
            <a:off x="276748" y="891188"/>
            <a:ext cx="6438901" cy="810468"/>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sz="1000" b="1" dirty="0">
                <a:latin typeface="Meiryo UI" panose="020B0604030504040204" pitchFamily="50" charset="-128"/>
                <a:ea typeface="Meiryo UI" panose="020B0604030504040204" pitchFamily="50" charset="-128"/>
              </a:rPr>
              <a:t>東京都では、申請フォームの改善や、システム改修を国に要望していくため、</a:t>
            </a:r>
            <a:r>
              <a:rPr lang="en-US" altLang="ja-JP" sz="1000" b="1" dirty="0">
                <a:latin typeface="Meiryo UI" panose="020B0604030504040204" pitchFamily="50" charset="-128"/>
                <a:ea typeface="Meiryo UI" panose="020B0604030504040204" pitchFamily="50" charset="-128"/>
              </a:rPr>
              <a:t>J</a:t>
            </a:r>
            <a:r>
              <a:rPr lang="ja-JP" altLang="en-US" sz="1000" b="1" dirty="0">
                <a:latin typeface="Meiryo UI" panose="020B0604030504040204" pitchFamily="50" charset="-128"/>
                <a:ea typeface="Meiryo UI" panose="020B0604030504040204" pitchFamily="50" charset="-128"/>
              </a:rPr>
              <a:t>グランツを利用した申請者を対象に「利用者アンケート」を実施しています。</a:t>
            </a:r>
            <a:endParaRPr lang="en-US" altLang="ja-JP" sz="10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1000" b="1" dirty="0">
                <a:latin typeface="Meiryo UI" panose="020B0604030504040204" pitchFamily="50" charset="-128"/>
                <a:ea typeface="Meiryo UI" panose="020B0604030504040204" pitchFamily="50" charset="-128"/>
              </a:rPr>
              <a:t>利用者アンケートは必須ではないですが、事業者が利用者アンケートをしないと事業者のマイページの一覧の手続の項目は、事業完了になりません。ご協力をお願いします。</a:t>
            </a:r>
          </a:p>
        </p:txBody>
      </p:sp>
      <p:grpSp>
        <p:nvGrpSpPr>
          <p:cNvPr id="14" name="グループ化 13">
            <a:extLst>
              <a:ext uri="{FF2B5EF4-FFF2-40B4-BE49-F238E27FC236}">
                <a16:creationId xmlns:a16="http://schemas.microsoft.com/office/drawing/2014/main" id="{9C2BE615-27D6-7E6A-F6D6-BE945A6DD9CA}"/>
              </a:ext>
            </a:extLst>
          </p:cNvPr>
          <p:cNvGrpSpPr/>
          <p:nvPr/>
        </p:nvGrpSpPr>
        <p:grpSpPr>
          <a:xfrm>
            <a:off x="863557" y="1788232"/>
            <a:ext cx="5645948" cy="264469"/>
            <a:chOff x="458779" y="1084222"/>
            <a:chExt cx="5610093" cy="264469"/>
          </a:xfrm>
        </p:grpSpPr>
        <p:sp>
          <p:nvSpPr>
            <p:cNvPr id="15" name="コンテンツ プレースホルダー 4">
              <a:extLst>
                <a:ext uri="{FF2B5EF4-FFF2-40B4-BE49-F238E27FC236}">
                  <a16:creationId xmlns:a16="http://schemas.microsoft.com/office/drawing/2014/main" id="{DE028AB2-F7C0-6521-76D2-B2BFB8B1251C}"/>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事業の詳細画面下部の、「新規申請する」ボタンを押下します。</a:t>
              </a:r>
              <a:endParaRPr lang="en-US" altLang="ja-JP" b="1" dirty="0"/>
            </a:p>
          </p:txBody>
        </p:sp>
        <p:sp>
          <p:nvSpPr>
            <p:cNvPr id="16" name="四角形: 角を丸くする 10">
              <a:extLst>
                <a:ext uri="{FF2B5EF4-FFF2-40B4-BE49-F238E27FC236}">
                  <a16:creationId xmlns:a16="http://schemas.microsoft.com/office/drawing/2014/main" id="{AF45684D-F00B-925D-E3AF-C49531788328}"/>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5CAB2A9F-4AB5-FA6C-652B-79FDB7E3D5CC}"/>
              </a:ext>
            </a:extLst>
          </p:cNvPr>
          <p:cNvGrpSpPr/>
          <p:nvPr/>
        </p:nvGrpSpPr>
        <p:grpSpPr>
          <a:xfrm>
            <a:off x="838624" y="4705075"/>
            <a:ext cx="5987594" cy="432575"/>
            <a:chOff x="458779" y="1293369"/>
            <a:chExt cx="5987594" cy="432575"/>
          </a:xfrm>
        </p:grpSpPr>
        <p:sp>
          <p:nvSpPr>
            <p:cNvPr id="11" name="コンテンツ プレースホルダー 4">
              <a:extLst>
                <a:ext uri="{FF2B5EF4-FFF2-40B4-BE49-F238E27FC236}">
                  <a16:creationId xmlns:a16="http://schemas.microsoft.com/office/drawing/2014/main" id="{95C553B4-4DD7-F295-9340-6C8370C2B50F}"/>
                </a:ext>
              </a:extLst>
            </p:cNvPr>
            <p:cNvSpPr txBox="1">
              <a:spLocks/>
            </p:cNvSpPr>
            <p:nvPr/>
          </p:nvSpPr>
          <p:spPr>
            <a:xfrm>
              <a:off x="1373179" y="1301222"/>
              <a:ext cx="5073194" cy="4247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「利用者アンケートはこちら」を押下してください。</a:t>
              </a:r>
              <a:br>
                <a:rPr lang="en-US" altLang="ja-JP" b="1" dirty="0"/>
              </a:br>
              <a:r>
                <a:rPr lang="ja-JP" altLang="en-US" b="1" dirty="0"/>
                <a:t>アンケートフォームが表示されます。</a:t>
              </a:r>
              <a:endParaRPr lang="en-US" altLang="ja-JP" b="1" dirty="0"/>
            </a:p>
          </p:txBody>
        </p:sp>
        <p:sp>
          <p:nvSpPr>
            <p:cNvPr id="12" name="四角形: 角を丸くする 10">
              <a:extLst>
                <a:ext uri="{FF2B5EF4-FFF2-40B4-BE49-F238E27FC236}">
                  <a16:creationId xmlns:a16="http://schemas.microsoft.com/office/drawing/2014/main" id="{6DF028EB-6563-4FE7-1111-0CD6AB165FA8}"/>
                </a:ext>
              </a:extLst>
            </p:cNvPr>
            <p:cNvSpPr/>
            <p:nvPr/>
          </p:nvSpPr>
          <p:spPr>
            <a:xfrm>
              <a:off x="458779" y="12933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23" name="コンテンツ プレースホルダー 4">
            <a:extLst>
              <a:ext uri="{FF2B5EF4-FFF2-40B4-BE49-F238E27FC236}">
                <a16:creationId xmlns:a16="http://schemas.microsoft.com/office/drawing/2014/main" id="{C20ACC93-ED41-D1BC-8C09-A8A5E7486BFD}"/>
              </a:ext>
            </a:extLst>
          </p:cNvPr>
          <p:cNvSpPr txBox="1">
            <a:spLocks/>
          </p:cNvSpPr>
          <p:nvPr/>
        </p:nvSpPr>
        <p:spPr>
          <a:xfrm>
            <a:off x="1824528" y="7864579"/>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33" name="Google Shape;155;p16">
            <a:extLst>
              <a:ext uri="{FF2B5EF4-FFF2-40B4-BE49-F238E27FC236}">
                <a16:creationId xmlns:a16="http://schemas.microsoft.com/office/drawing/2014/main" id="{BD4EA166-A827-B415-69FB-69FAD066021C}"/>
              </a:ext>
            </a:extLst>
          </p:cNvPr>
          <p:cNvSpPr/>
          <p:nvPr/>
        </p:nvSpPr>
        <p:spPr>
          <a:xfrm flipH="1" flipV="1">
            <a:off x="1500922" y="6932147"/>
            <a:ext cx="814538" cy="214445"/>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フローチャート: 処理 1">
            <a:extLst>
              <a:ext uri="{FF2B5EF4-FFF2-40B4-BE49-F238E27FC236}">
                <a16:creationId xmlns:a16="http://schemas.microsoft.com/office/drawing/2014/main" id="{012D19D0-6A86-F6DB-CA62-A7C12AF9F9CC}"/>
              </a:ext>
            </a:extLst>
          </p:cNvPr>
          <p:cNvSpPr/>
          <p:nvPr/>
        </p:nvSpPr>
        <p:spPr>
          <a:xfrm>
            <a:off x="2119813" y="2747318"/>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10">
            <a:extLst>
              <a:ext uri="{FF2B5EF4-FFF2-40B4-BE49-F238E27FC236}">
                <a16:creationId xmlns:a16="http://schemas.microsoft.com/office/drawing/2014/main" id="{1B2CF829-FCF2-69CF-44C6-6B303E456C54}"/>
              </a:ext>
            </a:extLst>
          </p:cNvPr>
          <p:cNvSpPr/>
          <p:nvPr/>
        </p:nvSpPr>
        <p:spPr>
          <a:xfrm>
            <a:off x="879351" y="7875418"/>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p:txBody>
      </p:sp>
      <p:pic>
        <p:nvPicPr>
          <p:cNvPr id="9" name="Picture 8">
            <a:extLst>
              <a:ext uri="{FF2B5EF4-FFF2-40B4-BE49-F238E27FC236}">
                <a16:creationId xmlns:a16="http://schemas.microsoft.com/office/drawing/2014/main" id="{380BD15D-80D1-AB02-8C70-20448E9B7476}"/>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2220283" y="7096304"/>
            <a:ext cx="235551" cy="31319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3F6DFAF-AAAF-059E-FB93-4B956E87FBD0}"/>
              </a:ext>
            </a:extLst>
          </p:cNvPr>
          <p:cNvSpPr/>
          <p:nvPr/>
        </p:nvSpPr>
        <p:spPr>
          <a:xfrm>
            <a:off x="2119813" y="2972992"/>
            <a:ext cx="1919943" cy="12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Google Shape;155;p16">
            <a:extLst>
              <a:ext uri="{FF2B5EF4-FFF2-40B4-BE49-F238E27FC236}">
                <a16:creationId xmlns:a16="http://schemas.microsoft.com/office/drawing/2014/main" id="{2DF463C7-E3DD-531B-9BED-3F320A108F34}"/>
              </a:ext>
            </a:extLst>
          </p:cNvPr>
          <p:cNvSpPr/>
          <p:nvPr/>
        </p:nvSpPr>
        <p:spPr>
          <a:xfrm>
            <a:off x="4557879" y="3970715"/>
            <a:ext cx="665529" cy="20540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E20CB8AA-3FD6-B969-80A7-55798D8978F9}"/>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5027053" y="4082643"/>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19" name="コンテンツ プレースホルダー 2">
            <a:extLst>
              <a:ext uri="{FF2B5EF4-FFF2-40B4-BE49-F238E27FC236}">
                <a16:creationId xmlns:a16="http://schemas.microsoft.com/office/drawing/2014/main" id="{10D99EDC-D74C-2FFC-79BB-090D477790C6}"/>
              </a:ext>
            </a:extLst>
          </p:cNvPr>
          <p:cNvSpPr txBox="1">
            <a:spLocks/>
          </p:cNvSpPr>
          <p:nvPr/>
        </p:nvSpPr>
        <p:spPr>
          <a:xfrm>
            <a:off x="2200895" y="327669"/>
            <a:ext cx="4572654" cy="469734"/>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900" b="1" dirty="0"/>
              <a:t>補助金の返還がある場合は、必ず先に課税仕入れ額の報告および清算報告</a:t>
            </a:r>
            <a:r>
              <a:rPr lang="en-US" altLang="ja-JP" sz="900" b="1" dirty="0"/>
              <a:t>_</a:t>
            </a:r>
            <a:r>
              <a:rPr lang="ja-JP" altLang="en-US" sz="900" b="1" dirty="0"/>
              <a:t>申請フォームをご提出ください。アンケートに先に回答されますと、課税仕入れ額の報告および清算報告ができなくなりますので、ご注意ください。</a:t>
            </a:r>
          </a:p>
        </p:txBody>
      </p:sp>
      <p:sp>
        <p:nvSpPr>
          <p:cNvPr id="25" name="タイトル 1">
            <a:extLst>
              <a:ext uri="{FF2B5EF4-FFF2-40B4-BE49-F238E27FC236}">
                <a16:creationId xmlns:a16="http://schemas.microsoft.com/office/drawing/2014/main" id="{157C833C-0CF1-FFFD-7AE3-C1706E07446F}"/>
              </a:ext>
            </a:extLst>
          </p:cNvPr>
          <p:cNvSpPr txBox="1">
            <a:spLocks/>
          </p:cNvSpPr>
          <p:nvPr/>
        </p:nvSpPr>
        <p:spPr>
          <a:xfrm>
            <a:off x="2264172" y="32310"/>
            <a:ext cx="545314" cy="275780"/>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0" lvl="0" algn="l" defTabSz="685800" rtl="0" eaLnBrk="1" latinLnBrk="0" hangingPunct="1">
              <a:lnSpc>
                <a:spcPts val="2000"/>
              </a:lnSpc>
              <a:spcBef>
                <a:spcPts val="600"/>
              </a:spcBef>
              <a:spcAft>
                <a:spcPts val="600"/>
              </a:spcAft>
              <a:buNone/>
              <a:defRPr kumimoji="1" sz="1400" kern="1200">
                <a:solidFill>
                  <a:prstClr val="black"/>
                </a:solidFill>
                <a:latin typeface="メイリオ" panose="020B0604030504040204" pitchFamily="50" charset="-128"/>
                <a:ea typeface="メイリオ" panose="020B0604030504040204" pitchFamily="50" charset="-128"/>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spcAft>
                <a:spcPts val="0"/>
              </a:spcAft>
              <a:defRPr/>
            </a:pPr>
            <a:r>
              <a:rPr lang="ja-JP" altLang="en-US" sz="900" b="1" dirty="0">
                <a:latin typeface="Meiryo UI" panose="020B0604030504040204" pitchFamily="50" charset="-128"/>
                <a:ea typeface="Meiryo UI" panose="020B0604030504040204" pitchFamily="50" charset="-128"/>
              </a:rPr>
              <a:t>注意！</a:t>
            </a:r>
          </a:p>
        </p:txBody>
      </p:sp>
      <p:grpSp>
        <p:nvGrpSpPr>
          <p:cNvPr id="27" name="グループ化 26">
            <a:extLst>
              <a:ext uri="{FF2B5EF4-FFF2-40B4-BE49-F238E27FC236}">
                <a16:creationId xmlns:a16="http://schemas.microsoft.com/office/drawing/2014/main" id="{CCF2080E-9561-D45C-40EC-1CD9310E1E35}"/>
              </a:ext>
            </a:extLst>
          </p:cNvPr>
          <p:cNvGrpSpPr/>
          <p:nvPr/>
        </p:nvGrpSpPr>
        <p:grpSpPr>
          <a:xfrm>
            <a:off x="1934713" y="1723"/>
            <a:ext cx="284451" cy="312314"/>
            <a:chOff x="-1332593" y="3851997"/>
            <a:chExt cx="447161" cy="471418"/>
          </a:xfrm>
        </p:grpSpPr>
        <p:sp>
          <p:nvSpPr>
            <p:cNvPr id="28" name="楕円 27">
              <a:extLst>
                <a:ext uri="{FF2B5EF4-FFF2-40B4-BE49-F238E27FC236}">
                  <a16:creationId xmlns:a16="http://schemas.microsoft.com/office/drawing/2014/main" id="{F01E3463-50D1-6540-807B-3CAD14D8B124}"/>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29" name="Group 128">
              <a:extLst>
                <a:ext uri="{FF2B5EF4-FFF2-40B4-BE49-F238E27FC236}">
                  <a16:creationId xmlns:a16="http://schemas.microsoft.com/office/drawing/2014/main" id="{99C188D2-0CBC-A0EF-C02F-A4297A63281D}"/>
                </a:ext>
              </a:extLst>
            </p:cNvPr>
            <p:cNvGrpSpPr>
              <a:grpSpLocks noChangeAspect="1"/>
            </p:cNvGrpSpPr>
            <p:nvPr/>
          </p:nvGrpSpPr>
          <p:grpSpPr bwMode="auto">
            <a:xfrm>
              <a:off x="-1258333" y="3913736"/>
              <a:ext cx="296032" cy="338888"/>
              <a:chOff x="1398" y="2998"/>
              <a:chExt cx="373" cy="427"/>
            </a:xfrm>
            <a:solidFill>
              <a:schemeClr val="tx1"/>
            </a:solidFill>
          </p:grpSpPr>
          <p:sp>
            <p:nvSpPr>
              <p:cNvPr id="30" name="Freeform 129">
                <a:extLst>
                  <a:ext uri="{FF2B5EF4-FFF2-40B4-BE49-F238E27FC236}">
                    <a16:creationId xmlns:a16="http://schemas.microsoft.com/office/drawing/2014/main" id="{A7FB9974-E0BD-66D5-3D89-E5EB14694D35}"/>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130">
                <a:extLst>
                  <a:ext uri="{FF2B5EF4-FFF2-40B4-BE49-F238E27FC236}">
                    <a16:creationId xmlns:a16="http://schemas.microsoft.com/office/drawing/2014/main" id="{DC2A081F-B804-85D1-2BEF-630A480DEBB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2" name="Freeform 131">
                <a:extLst>
                  <a:ext uri="{FF2B5EF4-FFF2-40B4-BE49-F238E27FC236}">
                    <a16:creationId xmlns:a16="http://schemas.microsoft.com/office/drawing/2014/main" id="{820B97BF-6B03-E680-57EC-445B78D4D549}"/>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4" name="Freeform 132">
                <a:extLst>
                  <a:ext uri="{FF2B5EF4-FFF2-40B4-BE49-F238E27FC236}">
                    <a16:creationId xmlns:a16="http://schemas.microsoft.com/office/drawing/2014/main" id="{70C34C39-039C-6052-DC02-EA33EA295F01}"/>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6" name="Freeform 133">
                <a:extLst>
                  <a:ext uri="{FF2B5EF4-FFF2-40B4-BE49-F238E27FC236}">
                    <a16:creationId xmlns:a16="http://schemas.microsoft.com/office/drawing/2014/main" id="{738A2D84-CB21-6624-5F52-0FA99AEC2829}"/>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7" name="Freeform 134">
                <a:extLst>
                  <a:ext uri="{FF2B5EF4-FFF2-40B4-BE49-F238E27FC236}">
                    <a16:creationId xmlns:a16="http://schemas.microsoft.com/office/drawing/2014/main" id="{21D5866A-49EE-9E9F-41AE-C70E3DE176CE}"/>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8" name="Freeform 135">
                <a:extLst>
                  <a:ext uri="{FF2B5EF4-FFF2-40B4-BE49-F238E27FC236}">
                    <a16:creationId xmlns:a16="http://schemas.microsoft.com/office/drawing/2014/main" id="{EDC06D5C-BEE0-8849-4B5A-AD7EDE9F4219}"/>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9" name="Freeform 136">
                <a:extLst>
                  <a:ext uri="{FF2B5EF4-FFF2-40B4-BE49-F238E27FC236}">
                    <a16:creationId xmlns:a16="http://schemas.microsoft.com/office/drawing/2014/main" id="{A74EA9BD-303A-6700-F642-851546BBC920}"/>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0" name="Freeform 137">
                <a:extLst>
                  <a:ext uri="{FF2B5EF4-FFF2-40B4-BE49-F238E27FC236}">
                    <a16:creationId xmlns:a16="http://schemas.microsoft.com/office/drawing/2014/main" id="{60E7AD08-06C2-3DE8-AC07-54D495D71934}"/>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1" name="Freeform 138">
                <a:extLst>
                  <a:ext uri="{FF2B5EF4-FFF2-40B4-BE49-F238E27FC236}">
                    <a16:creationId xmlns:a16="http://schemas.microsoft.com/office/drawing/2014/main" id="{EA8AA780-D7CC-8C06-0E17-33FB80C5C7F8}"/>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2" name="Freeform 139">
                <a:extLst>
                  <a:ext uri="{FF2B5EF4-FFF2-40B4-BE49-F238E27FC236}">
                    <a16:creationId xmlns:a16="http://schemas.microsoft.com/office/drawing/2014/main" id="{31E3E116-D974-817E-6764-53B794C35228}"/>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3" name="Freeform 140">
                <a:extLst>
                  <a:ext uri="{FF2B5EF4-FFF2-40B4-BE49-F238E27FC236}">
                    <a16:creationId xmlns:a16="http://schemas.microsoft.com/office/drawing/2014/main" id="{FE644D2A-5FC6-249D-40E1-EAB6053DFAFF}"/>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pic>
        <p:nvPicPr>
          <p:cNvPr id="3" name="図 2">
            <a:extLst>
              <a:ext uri="{FF2B5EF4-FFF2-40B4-BE49-F238E27FC236}">
                <a16:creationId xmlns:a16="http://schemas.microsoft.com/office/drawing/2014/main" id="{3323F7B2-A66B-8B25-AB6F-2A49E9D93312}"/>
              </a:ext>
            </a:extLst>
          </p:cNvPr>
          <p:cNvPicPr>
            <a:picLocks noChangeAspect="1"/>
          </p:cNvPicPr>
          <p:nvPr/>
        </p:nvPicPr>
        <p:blipFill>
          <a:blip r:embed="rId7"/>
          <a:stretch>
            <a:fillRect/>
          </a:stretch>
        </p:blipFill>
        <p:spPr>
          <a:xfrm>
            <a:off x="1376607" y="2159650"/>
            <a:ext cx="4115704" cy="1157244"/>
          </a:xfrm>
          <a:prstGeom prst="rect">
            <a:avLst/>
          </a:prstGeom>
        </p:spPr>
      </p:pic>
      <p:grpSp>
        <p:nvGrpSpPr>
          <p:cNvPr id="13" name="グループ化 12">
            <a:extLst>
              <a:ext uri="{FF2B5EF4-FFF2-40B4-BE49-F238E27FC236}">
                <a16:creationId xmlns:a16="http://schemas.microsoft.com/office/drawing/2014/main" id="{9BAD0526-FAB4-5847-1364-B36656FBC9E0}"/>
              </a:ext>
            </a:extLst>
          </p:cNvPr>
          <p:cNvGrpSpPr/>
          <p:nvPr/>
        </p:nvGrpSpPr>
        <p:grpSpPr>
          <a:xfrm>
            <a:off x="1365690" y="3245893"/>
            <a:ext cx="4066931" cy="140045"/>
            <a:chOff x="1055077" y="3418426"/>
            <a:chExt cx="7920111" cy="1118424"/>
          </a:xfrm>
        </p:grpSpPr>
        <p:sp>
          <p:nvSpPr>
            <p:cNvPr id="24" name="フリーフォーム: 図形 23">
              <a:extLst>
                <a:ext uri="{FF2B5EF4-FFF2-40B4-BE49-F238E27FC236}">
                  <a16:creationId xmlns:a16="http://schemas.microsoft.com/office/drawing/2014/main" id="{F32619CD-5402-4B20-294A-6F8576D4255E}"/>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フリーフォーム: 図形 25">
              <a:extLst>
                <a:ext uri="{FF2B5EF4-FFF2-40B4-BE49-F238E27FC236}">
                  <a16:creationId xmlns:a16="http://schemas.microsoft.com/office/drawing/2014/main" id="{4D004125-C7E6-C6B5-5690-B9CEE75339D6}"/>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9F38398C-CA3E-165C-E993-0C269C1CF573}"/>
              </a:ext>
            </a:extLst>
          </p:cNvPr>
          <p:cNvPicPr>
            <a:picLocks noChangeAspect="1"/>
          </p:cNvPicPr>
          <p:nvPr/>
        </p:nvPicPr>
        <p:blipFill>
          <a:blip r:embed="rId8"/>
          <a:stretch>
            <a:fillRect/>
          </a:stretch>
        </p:blipFill>
        <p:spPr>
          <a:xfrm>
            <a:off x="1428171" y="8210531"/>
            <a:ext cx="4315421" cy="1594575"/>
          </a:xfrm>
          <a:prstGeom prst="rect">
            <a:avLst/>
          </a:prstGeom>
        </p:spPr>
      </p:pic>
    </p:spTree>
    <p:extLst>
      <p:ext uri="{BB962C8B-B14F-4D97-AF65-F5344CB8AC3E}">
        <p14:creationId xmlns:p14="http://schemas.microsoft.com/office/powerpoint/2010/main" val="1750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0D6C-74CB-7029-5F33-E7350A7B4422}"/>
            </a:ext>
          </a:extLst>
        </p:cNvPr>
        <p:cNvGrpSpPr/>
        <p:nvPr/>
      </p:nvGrpSpPr>
      <p:grpSpPr>
        <a:xfrm>
          <a:off x="0" y="0"/>
          <a:ext cx="0" cy="0"/>
          <a:chOff x="0" y="0"/>
          <a:chExt cx="0" cy="0"/>
        </a:xfrm>
      </p:grpSpPr>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29D75DA-F991-59A9-6FFA-53D88C24C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17" y="5892483"/>
            <a:ext cx="5403984" cy="2940702"/>
          </a:xfrm>
          <a:prstGeom prst="rect">
            <a:avLst/>
          </a:prstGeom>
        </p:spPr>
      </p:pic>
      <p:sp>
        <p:nvSpPr>
          <p:cNvPr id="5" name="タイトル 4">
            <a:extLst>
              <a:ext uri="{FF2B5EF4-FFF2-40B4-BE49-F238E27FC236}">
                <a16:creationId xmlns:a16="http://schemas.microsoft.com/office/drawing/2014/main" id="{6617D443-1CA5-A231-ECFA-1767CB871F68}"/>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a:t>
            </a:r>
            <a:r>
              <a:rPr lang="ja-JP" altLang="en-US" dirty="0"/>
              <a:t>利用者アンケート</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53" name="グループ化 52">
            <a:extLst>
              <a:ext uri="{FF2B5EF4-FFF2-40B4-BE49-F238E27FC236}">
                <a16:creationId xmlns:a16="http://schemas.microsoft.com/office/drawing/2014/main" id="{65FF213F-6523-4FB6-5678-98684A7AF919}"/>
              </a:ext>
            </a:extLst>
          </p:cNvPr>
          <p:cNvGrpSpPr/>
          <p:nvPr/>
        </p:nvGrpSpPr>
        <p:grpSpPr>
          <a:xfrm>
            <a:off x="381959" y="5386455"/>
            <a:ext cx="6115495" cy="590921"/>
            <a:chOff x="128621" y="5656015"/>
            <a:chExt cx="6115495" cy="590921"/>
          </a:xfrm>
        </p:grpSpPr>
        <p:sp>
          <p:nvSpPr>
            <p:cNvPr id="54" name="コンテンツ プレースホルダー 4">
              <a:extLst>
                <a:ext uri="{FF2B5EF4-FFF2-40B4-BE49-F238E27FC236}">
                  <a16:creationId xmlns:a16="http://schemas.microsoft.com/office/drawing/2014/main" id="{7265DA53-3CD4-E8DD-1DE9-0961959D17D3}"/>
                </a:ext>
              </a:extLst>
            </p:cNvPr>
            <p:cNvSpPr txBox="1">
              <a:spLocks/>
            </p:cNvSpPr>
            <p:nvPr/>
          </p:nvSpPr>
          <p:spPr>
            <a:xfrm>
              <a:off x="1428685" y="5656015"/>
              <a:ext cx="4815431" cy="590921"/>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交付申請時に「担当者メールアドレス」欄に記載されたメールアドレスへ通知メールが届きます。メール文内のＵＲＬをクリックすると、事業完了と表示されます。</a:t>
              </a:r>
            </a:p>
          </p:txBody>
        </p:sp>
        <p:sp>
          <p:nvSpPr>
            <p:cNvPr id="55" name="四角形: 角を丸くする 10">
              <a:extLst>
                <a:ext uri="{FF2B5EF4-FFF2-40B4-BE49-F238E27FC236}">
                  <a16:creationId xmlns:a16="http://schemas.microsoft.com/office/drawing/2014/main" id="{F7059688-4ADD-B5D1-D7E2-129CD81D7499}"/>
                </a:ext>
              </a:extLst>
            </p:cNvPr>
            <p:cNvSpPr/>
            <p:nvPr/>
          </p:nvSpPr>
          <p:spPr>
            <a:xfrm>
              <a:off x="128621" y="5706770"/>
              <a:ext cx="1143214" cy="32321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5</a:t>
              </a:r>
              <a:endParaRPr kumimoji="1" lang="ja-JP" altLang="en-US" sz="1200" b="1" dirty="0">
                <a:latin typeface="Meiryo UI" panose="020B0604030504040204" pitchFamily="50" charset="-128"/>
                <a:ea typeface="Meiryo UI" panose="020B0604030504040204" pitchFamily="50" charset="-128"/>
              </a:endParaRPr>
            </a:p>
          </p:txBody>
        </p:sp>
      </p:grpSp>
      <p:sp>
        <p:nvSpPr>
          <p:cNvPr id="42" name="Google Shape;155;p16">
            <a:extLst>
              <a:ext uri="{FF2B5EF4-FFF2-40B4-BE49-F238E27FC236}">
                <a16:creationId xmlns:a16="http://schemas.microsoft.com/office/drawing/2014/main" id="{71D0941E-53BE-4C9C-8F06-F32298D787D3}"/>
              </a:ext>
            </a:extLst>
          </p:cNvPr>
          <p:cNvSpPr/>
          <p:nvPr/>
        </p:nvSpPr>
        <p:spPr>
          <a:xfrm>
            <a:off x="461730" y="7839407"/>
            <a:ext cx="4748673" cy="30626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正方形/長方形 10">
            <a:extLst>
              <a:ext uri="{FF2B5EF4-FFF2-40B4-BE49-F238E27FC236}">
                <a16:creationId xmlns:a16="http://schemas.microsoft.com/office/drawing/2014/main" id="{9DB5D485-862A-D5F4-4C91-48AF3BC667CF}"/>
              </a:ext>
            </a:extLst>
          </p:cNvPr>
          <p:cNvSpPr/>
          <p:nvPr/>
        </p:nvSpPr>
        <p:spPr>
          <a:xfrm>
            <a:off x="1158542" y="6190385"/>
            <a:ext cx="1241758" cy="148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処理 1">
            <a:extLst>
              <a:ext uri="{FF2B5EF4-FFF2-40B4-BE49-F238E27FC236}">
                <a16:creationId xmlns:a16="http://schemas.microsoft.com/office/drawing/2014/main" id="{AF7D8767-B7E2-163A-7BA7-127B3C51FC12}"/>
              </a:ext>
            </a:extLst>
          </p:cNvPr>
          <p:cNvSpPr/>
          <p:nvPr/>
        </p:nvSpPr>
        <p:spPr>
          <a:xfrm>
            <a:off x="1049672" y="2832747"/>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処理 2">
            <a:extLst>
              <a:ext uri="{FF2B5EF4-FFF2-40B4-BE49-F238E27FC236}">
                <a16:creationId xmlns:a16="http://schemas.microsoft.com/office/drawing/2014/main" id="{FFDB7CE6-0E5F-BCD0-7F42-E34BA606566D}"/>
              </a:ext>
            </a:extLst>
          </p:cNvPr>
          <p:cNvSpPr/>
          <p:nvPr/>
        </p:nvSpPr>
        <p:spPr>
          <a:xfrm>
            <a:off x="912536" y="6383144"/>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7417E8E-0988-7F9C-F63D-0F7448B8B8AA}"/>
              </a:ext>
            </a:extLst>
          </p:cNvPr>
          <p:cNvSpPr/>
          <p:nvPr/>
        </p:nvSpPr>
        <p:spPr>
          <a:xfrm>
            <a:off x="1049671" y="7106163"/>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36CFE21-BF77-098F-DC7D-531AC66AE315}"/>
              </a:ext>
            </a:extLst>
          </p:cNvPr>
          <p:cNvSpPr txBox="1"/>
          <p:nvPr/>
        </p:nvSpPr>
        <p:spPr>
          <a:xfrm>
            <a:off x="960664" y="7101921"/>
            <a:ext cx="2963776" cy="215444"/>
          </a:xfrm>
          <a:prstGeom prst="rect">
            <a:avLst/>
          </a:prstGeom>
          <a:noFill/>
        </p:spPr>
        <p:txBody>
          <a:bodyPr wrap="square" rtlCol="0">
            <a:spAutoFit/>
          </a:bodyPr>
          <a:lstStyle/>
          <a:p>
            <a:r>
              <a:rPr kumimoji="1" lang="ja-JP" altLang="en-US" sz="800" dirty="0">
                <a:solidFill>
                  <a:schemeClr val="tx1">
                    <a:lumMod val="95000"/>
                    <a:lumOff val="5000"/>
                  </a:schemeClr>
                </a:solidFill>
              </a:rPr>
              <a:t>令和</a:t>
            </a:r>
            <a:r>
              <a:rPr kumimoji="1" lang="en-US" altLang="ja-JP" sz="800" dirty="0">
                <a:solidFill>
                  <a:schemeClr val="tx1">
                    <a:lumMod val="95000"/>
                    <a:lumOff val="5000"/>
                  </a:schemeClr>
                </a:solidFill>
              </a:rPr>
              <a:t>7</a:t>
            </a:r>
            <a:r>
              <a:rPr kumimoji="1" lang="ja-JP" altLang="en-US" sz="800" dirty="0">
                <a:solidFill>
                  <a:schemeClr val="tx1">
                    <a:lumMod val="95000"/>
                    <a:lumOff val="5000"/>
                  </a:schemeClr>
                </a:solidFill>
              </a:rPr>
              <a:t>年度　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　</a:t>
            </a:r>
          </a:p>
        </p:txBody>
      </p:sp>
      <p:sp>
        <p:nvSpPr>
          <p:cNvPr id="8" name="正方形/長方形 7">
            <a:extLst>
              <a:ext uri="{FF2B5EF4-FFF2-40B4-BE49-F238E27FC236}">
                <a16:creationId xmlns:a16="http://schemas.microsoft.com/office/drawing/2014/main" id="{0EB47515-DDE5-C9C9-FC97-471BE4B2A8BE}"/>
              </a:ext>
            </a:extLst>
          </p:cNvPr>
          <p:cNvSpPr/>
          <p:nvPr/>
        </p:nvSpPr>
        <p:spPr>
          <a:xfrm>
            <a:off x="1001692" y="7287107"/>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5CE3EFD-21C2-1893-271E-776EB7E52A01}"/>
              </a:ext>
            </a:extLst>
          </p:cNvPr>
          <p:cNvSpPr txBox="1"/>
          <p:nvPr/>
        </p:nvSpPr>
        <p:spPr>
          <a:xfrm>
            <a:off x="960664" y="7242703"/>
            <a:ext cx="3458346" cy="215444"/>
          </a:xfrm>
          <a:prstGeom prst="rect">
            <a:avLst/>
          </a:prstGeom>
          <a:noFill/>
        </p:spPr>
        <p:txBody>
          <a:bodyPr wrap="square" rtlCol="0">
            <a:spAutoFit/>
          </a:bodyPr>
          <a:lstStyle/>
          <a:p>
            <a:r>
              <a:rPr kumimoji="1" lang="ja-JP" altLang="en-US" sz="800" dirty="0">
                <a:solidFill>
                  <a:schemeClr val="tx1">
                    <a:lumMod val="95000"/>
                    <a:lumOff val="5000"/>
                  </a:schemeClr>
                </a:solidFill>
              </a:rPr>
              <a:t>○○幼稚園：幼児教育の質の向上のための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化支援事業補助金申請</a:t>
            </a:r>
            <a:r>
              <a:rPr kumimoji="1" lang="zh-TW" altLang="en-US" sz="800" dirty="0">
                <a:solidFill>
                  <a:schemeClr val="tx1">
                    <a:lumMod val="95000"/>
                    <a:lumOff val="5000"/>
                  </a:schemeClr>
                </a:solidFill>
              </a:rPr>
              <a:t>　</a:t>
            </a:r>
            <a:endParaRPr kumimoji="1" lang="ja-JP" altLang="en-US" sz="800" dirty="0">
              <a:solidFill>
                <a:schemeClr val="tx1">
                  <a:lumMod val="95000"/>
                  <a:lumOff val="5000"/>
                </a:schemeClr>
              </a:solidFill>
            </a:endParaRPr>
          </a:p>
        </p:txBody>
      </p:sp>
      <p:sp>
        <p:nvSpPr>
          <p:cNvPr id="10" name="二等辺三角形 9">
            <a:extLst>
              <a:ext uri="{FF2B5EF4-FFF2-40B4-BE49-F238E27FC236}">
                <a16:creationId xmlns:a16="http://schemas.microsoft.com/office/drawing/2014/main" id="{6B9B8DFC-5C9A-5C7D-9E09-C0EDEDC84BC3}"/>
              </a:ext>
            </a:extLst>
          </p:cNvPr>
          <p:cNvSpPr/>
          <p:nvPr/>
        </p:nvSpPr>
        <p:spPr>
          <a:xfrm rot="10800000">
            <a:off x="1910152" y="9254443"/>
            <a:ext cx="2295892" cy="297822"/>
          </a:xfrm>
          <a:prstGeom prst="triangle">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9" name="図 38">
            <a:extLst>
              <a:ext uri="{FF2B5EF4-FFF2-40B4-BE49-F238E27FC236}">
                <a16:creationId xmlns:a16="http://schemas.microsoft.com/office/drawing/2014/main" id="{321A1A65-DA42-95D2-3E37-9AFDC07F09E6}"/>
              </a:ext>
            </a:extLst>
          </p:cNvPr>
          <p:cNvPicPr>
            <a:picLocks noChangeAspect="1"/>
          </p:cNvPicPr>
          <p:nvPr/>
        </p:nvPicPr>
        <p:blipFill>
          <a:blip r:embed="rId3"/>
          <a:stretch>
            <a:fillRect/>
          </a:stretch>
        </p:blipFill>
        <p:spPr>
          <a:xfrm>
            <a:off x="839159" y="1761390"/>
            <a:ext cx="4981273" cy="2862138"/>
          </a:xfrm>
          <a:prstGeom prst="rect">
            <a:avLst/>
          </a:prstGeom>
        </p:spPr>
      </p:pic>
      <p:sp>
        <p:nvSpPr>
          <p:cNvPr id="40" name="四角形: 角を丸くする 39">
            <a:extLst>
              <a:ext uri="{FF2B5EF4-FFF2-40B4-BE49-F238E27FC236}">
                <a16:creationId xmlns:a16="http://schemas.microsoft.com/office/drawing/2014/main" id="{9CAE0E8F-18DB-0B6D-493A-859A512C96B9}"/>
              </a:ext>
            </a:extLst>
          </p:cNvPr>
          <p:cNvSpPr/>
          <p:nvPr/>
        </p:nvSpPr>
        <p:spPr>
          <a:xfrm>
            <a:off x="381959" y="1136377"/>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手順４</a:t>
            </a:r>
          </a:p>
        </p:txBody>
      </p:sp>
      <p:sp>
        <p:nvSpPr>
          <p:cNvPr id="41" name="コンテンツ プレースホルダー 4">
            <a:extLst>
              <a:ext uri="{FF2B5EF4-FFF2-40B4-BE49-F238E27FC236}">
                <a16:creationId xmlns:a16="http://schemas.microsoft.com/office/drawing/2014/main" id="{F15DC54B-FDDA-75DD-B5C2-87EC4911B650}"/>
              </a:ext>
            </a:extLst>
          </p:cNvPr>
          <p:cNvSpPr txBox="1">
            <a:spLocks/>
          </p:cNvSpPr>
          <p:nvPr/>
        </p:nvSpPr>
        <p:spPr>
          <a:xfrm>
            <a:off x="1404826" y="1073830"/>
            <a:ext cx="4725704" cy="527314"/>
          </a:xfrm>
          <a:prstGeom prst="rect">
            <a:avLst/>
          </a:prstGeom>
        </p:spPr>
        <p:txBody>
          <a:bodyPr vert="horz" wrap="square" lIns="91429" tIns="45715" rIns="91429" bIns="45715" rtlCol="0" anchor="t">
            <a:spAutoFit/>
          </a:bodyPr>
          <a:lstStyle>
            <a:defPPr>
              <a:defRPr lang="en-US"/>
            </a:defPPr>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1" dirty="0"/>
              <a:t>利用者アンケートフォームの入力後手順２の画面に戻ってください。</a:t>
            </a:r>
            <a:endParaRPr lang="en-US" altLang="ja-JP" b="1" dirty="0"/>
          </a:p>
          <a:p>
            <a:r>
              <a:rPr lang="ja-JP" altLang="en-US" b="1" dirty="0"/>
              <a:t>「申請する」ボタンを押下します。</a:t>
            </a:r>
            <a:endParaRPr lang="en-US" altLang="ja-JP" b="1" dirty="0"/>
          </a:p>
        </p:txBody>
      </p:sp>
      <p:sp>
        <p:nvSpPr>
          <p:cNvPr id="45" name="四角形: 角を丸くする 44">
            <a:extLst>
              <a:ext uri="{FF2B5EF4-FFF2-40B4-BE49-F238E27FC236}">
                <a16:creationId xmlns:a16="http://schemas.microsoft.com/office/drawing/2014/main" id="{AAE45645-4A84-6465-BA78-5640C9610411}"/>
              </a:ext>
            </a:extLst>
          </p:cNvPr>
          <p:cNvSpPr/>
          <p:nvPr/>
        </p:nvSpPr>
        <p:spPr>
          <a:xfrm>
            <a:off x="3350190" y="4121128"/>
            <a:ext cx="972559" cy="305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pic>
        <p:nvPicPr>
          <p:cNvPr id="44" name="Picture 8">
            <a:extLst>
              <a:ext uri="{FF2B5EF4-FFF2-40B4-BE49-F238E27FC236}">
                <a16:creationId xmlns:a16="http://schemas.microsoft.com/office/drawing/2014/main" id="{54D5A0A7-D4E5-41B2-55EC-20D5CFEBA4B6}"/>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4206640" y="4349467"/>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96308D10-7112-AEEF-D5E4-54549CC70788}"/>
              </a:ext>
            </a:extLst>
          </p:cNvPr>
          <p:cNvSpPr/>
          <p:nvPr/>
        </p:nvSpPr>
        <p:spPr>
          <a:xfrm>
            <a:off x="2037137" y="2355759"/>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80E70385-A625-5231-7AD9-B0F0CD2FD94A}"/>
              </a:ext>
            </a:extLst>
          </p:cNvPr>
          <p:cNvSpPr txBox="1"/>
          <p:nvPr/>
        </p:nvSpPr>
        <p:spPr>
          <a:xfrm>
            <a:off x="1950698" y="2365101"/>
            <a:ext cx="2963776" cy="184666"/>
          </a:xfrm>
          <a:prstGeom prst="rect">
            <a:avLst/>
          </a:prstGeom>
          <a:noFill/>
        </p:spPr>
        <p:txBody>
          <a:bodyPr wrap="square" rtlCol="0">
            <a:spAutoFit/>
          </a:bodyPr>
          <a:lstStyle/>
          <a:p>
            <a:r>
              <a:rPr kumimoji="1" lang="ja-JP" altLang="en-US" sz="580" dirty="0">
                <a:solidFill>
                  <a:schemeClr val="tx1">
                    <a:lumMod val="95000"/>
                    <a:lumOff val="5000"/>
                  </a:schemeClr>
                </a:solidFill>
              </a:rPr>
              <a:t>令和</a:t>
            </a:r>
            <a:r>
              <a:rPr kumimoji="1" lang="en-US" altLang="ja-JP" sz="580" dirty="0">
                <a:solidFill>
                  <a:schemeClr val="tx1">
                    <a:lumMod val="95000"/>
                    <a:lumOff val="5000"/>
                  </a:schemeClr>
                </a:solidFill>
              </a:rPr>
              <a:t>7</a:t>
            </a:r>
            <a:r>
              <a:rPr kumimoji="1" lang="ja-JP" altLang="en-US" sz="580" dirty="0">
                <a:solidFill>
                  <a:schemeClr val="tx1">
                    <a:lumMod val="95000"/>
                    <a:lumOff val="5000"/>
                  </a:schemeClr>
                </a:solidFill>
              </a:rPr>
              <a:t>年度　幼児教育の質の向上のための</a:t>
            </a:r>
            <a:r>
              <a:rPr kumimoji="1" lang="en-US" altLang="ja-JP" sz="580" dirty="0">
                <a:solidFill>
                  <a:schemeClr val="tx1">
                    <a:lumMod val="95000"/>
                    <a:lumOff val="5000"/>
                  </a:schemeClr>
                </a:solidFill>
              </a:rPr>
              <a:t>ICT</a:t>
            </a:r>
            <a:r>
              <a:rPr kumimoji="1" lang="ja-JP" altLang="en-US" sz="580" dirty="0">
                <a:solidFill>
                  <a:schemeClr val="tx1">
                    <a:lumMod val="95000"/>
                    <a:lumOff val="5000"/>
                  </a:schemeClr>
                </a:solidFill>
              </a:rPr>
              <a:t>化支援事業補助金　</a:t>
            </a:r>
          </a:p>
        </p:txBody>
      </p:sp>
      <p:pic>
        <p:nvPicPr>
          <p:cNvPr id="43" name="Picture 8">
            <a:extLst>
              <a:ext uri="{FF2B5EF4-FFF2-40B4-BE49-F238E27FC236}">
                <a16:creationId xmlns:a16="http://schemas.microsoft.com/office/drawing/2014/main" id="{E4A07BBC-7C9D-7DEA-286B-27B3F29E06E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059438" y="8003423"/>
            <a:ext cx="212370" cy="28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0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C9FF-57DE-5DCE-C087-F1B500FC22D2}"/>
            </a:ext>
          </a:extLst>
        </p:cNvPr>
        <p:cNvGrpSpPr/>
        <p:nvPr/>
      </p:nvGrpSpPr>
      <p:grpSpPr>
        <a:xfrm>
          <a:off x="0" y="0"/>
          <a:ext cx="0" cy="0"/>
          <a:chOff x="0" y="0"/>
          <a:chExt cx="0" cy="0"/>
        </a:xfrm>
      </p:grpSpPr>
      <p:pic>
        <p:nvPicPr>
          <p:cNvPr id="24" name="図 23">
            <a:extLst>
              <a:ext uri="{FF2B5EF4-FFF2-40B4-BE49-F238E27FC236}">
                <a16:creationId xmlns:a16="http://schemas.microsoft.com/office/drawing/2014/main" id="{11713612-4AC5-7D96-C3E7-3FB0D771E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72" y="8461985"/>
            <a:ext cx="5284252" cy="546404"/>
          </a:xfrm>
          <a:prstGeom prst="rect">
            <a:avLst/>
          </a:prstGeom>
        </p:spPr>
      </p:pic>
      <p:pic>
        <p:nvPicPr>
          <p:cNvPr id="19" name="図 18" descr="グラフィカル ユーザー インターフェイス, アプリケーション&#10;&#10;AI 生成コンテンツは誤りを含む可能性があります。">
            <a:extLst>
              <a:ext uri="{FF2B5EF4-FFF2-40B4-BE49-F238E27FC236}">
                <a16:creationId xmlns:a16="http://schemas.microsoft.com/office/drawing/2014/main" id="{AB0C73A5-FD8F-B85D-4C89-5DBA275ED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82" y="5552768"/>
            <a:ext cx="5284252" cy="2924329"/>
          </a:xfrm>
          <a:prstGeom prst="rect">
            <a:avLst/>
          </a:prstGeom>
        </p:spPr>
      </p:pic>
      <p:sp>
        <p:nvSpPr>
          <p:cNvPr id="5" name="タイトル 4">
            <a:extLst>
              <a:ext uri="{FF2B5EF4-FFF2-40B4-BE49-F238E27FC236}">
                <a16:creationId xmlns:a16="http://schemas.microsoft.com/office/drawing/2014/main" id="{7D5921E4-610D-873E-4120-16C6B9BF2CE1}"/>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a:t>
            </a:r>
            <a:r>
              <a:rPr lang="ja-JP" altLang="en-US" dirty="0"/>
              <a:t>利用者アンケート</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7" name="タイトル 1">
            <a:extLst>
              <a:ext uri="{FF2B5EF4-FFF2-40B4-BE49-F238E27FC236}">
                <a16:creationId xmlns:a16="http://schemas.microsoft.com/office/drawing/2014/main" id="{532D0F7D-640A-5FE9-9ACD-BD776BC1935A}"/>
              </a:ext>
            </a:extLst>
          </p:cNvPr>
          <p:cNvSpPr txBox="1">
            <a:spLocks/>
          </p:cNvSpPr>
          <p:nvPr/>
        </p:nvSpPr>
        <p:spPr>
          <a:xfrm>
            <a:off x="1920240" y="9186897"/>
            <a:ext cx="2712720" cy="396722"/>
          </a:xfrm>
          <a:prstGeom prst="rect">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nSpc>
                <a:spcPts val="20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rPr>
              <a:t>これにて事業完了です。お疲れ様でした。</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EC542D63-F889-8324-9F21-8688A35BD6FD}"/>
              </a:ext>
            </a:extLst>
          </p:cNvPr>
          <p:cNvGrpSpPr/>
          <p:nvPr/>
        </p:nvGrpSpPr>
        <p:grpSpPr>
          <a:xfrm>
            <a:off x="1149598" y="9164099"/>
            <a:ext cx="447161" cy="471418"/>
            <a:chOff x="-1332593" y="3851997"/>
            <a:chExt cx="447161" cy="471418"/>
          </a:xfrm>
        </p:grpSpPr>
        <p:sp>
          <p:nvSpPr>
            <p:cNvPr id="22" name="楕円 21">
              <a:extLst>
                <a:ext uri="{FF2B5EF4-FFF2-40B4-BE49-F238E27FC236}">
                  <a16:creationId xmlns:a16="http://schemas.microsoft.com/office/drawing/2014/main" id="{F13B6C23-E357-A2AF-D5FD-577C853BEB62}"/>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Group 128">
              <a:extLst>
                <a:ext uri="{FF2B5EF4-FFF2-40B4-BE49-F238E27FC236}">
                  <a16:creationId xmlns:a16="http://schemas.microsoft.com/office/drawing/2014/main" id="{CCB7806B-5335-89EF-1AB7-1CB684941B25}"/>
                </a:ext>
              </a:extLst>
            </p:cNvPr>
            <p:cNvGrpSpPr>
              <a:grpSpLocks noChangeAspect="1"/>
            </p:cNvGrpSpPr>
            <p:nvPr/>
          </p:nvGrpSpPr>
          <p:grpSpPr bwMode="auto">
            <a:xfrm>
              <a:off x="-1258334" y="3913737"/>
              <a:ext cx="296032" cy="338888"/>
              <a:chOff x="1398" y="2998"/>
              <a:chExt cx="373" cy="427"/>
            </a:xfrm>
            <a:solidFill>
              <a:schemeClr val="tx1"/>
            </a:solidFill>
          </p:grpSpPr>
          <p:sp>
            <p:nvSpPr>
              <p:cNvPr id="25" name="Freeform 129">
                <a:extLst>
                  <a:ext uri="{FF2B5EF4-FFF2-40B4-BE49-F238E27FC236}">
                    <a16:creationId xmlns:a16="http://schemas.microsoft.com/office/drawing/2014/main" id="{22E31A4F-349D-0308-45C7-D454D978B360}"/>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30">
                <a:extLst>
                  <a:ext uri="{FF2B5EF4-FFF2-40B4-BE49-F238E27FC236}">
                    <a16:creationId xmlns:a16="http://schemas.microsoft.com/office/drawing/2014/main" id="{0CB2F513-6DE8-4ABA-2C1B-0A4534CA4DCB}"/>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31">
                <a:extLst>
                  <a:ext uri="{FF2B5EF4-FFF2-40B4-BE49-F238E27FC236}">
                    <a16:creationId xmlns:a16="http://schemas.microsoft.com/office/drawing/2014/main" id="{8CFB8632-77F7-B5FC-B6AF-C8110164D759}"/>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32">
                <a:extLst>
                  <a:ext uri="{FF2B5EF4-FFF2-40B4-BE49-F238E27FC236}">
                    <a16:creationId xmlns:a16="http://schemas.microsoft.com/office/drawing/2014/main" id="{82BBBEE0-ABAB-8342-3072-0ED89EABC7B4}"/>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33">
                <a:extLst>
                  <a:ext uri="{FF2B5EF4-FFF2-40B4-BE49-F238E27FC236}">
                    <a16:creationId xmlns:a16="http://schemas.microsoft.com/office/drawing/2014/main" id="{B7BCCBE6-F1D0-D77C-E4B2-B9C1E7F460B5}"/>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34">
                <a:extLst>
                  <a:ext uri="{FF2B5EF4-FFF2-40B4-BE49-F238E27FC236}">
                    <a16:creationId xmlns:a16="http://schemas.microsoft.com/office/drawing/2014/main" id="{923CF6E8-5A8F-F2B7-E08E-C960B63DE7B1}"/>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35">
                <a:extLst>
                  <a:ext uri="{FF2B5EF4-FFF2-40B4-BE49-F238E27FC236}">
                    <a16:creationId xmlns:a16="http://schemas.microsoft.com/office/drawing/2014/main" id="{222E4951-DBE6-538C-92B8-C368528F4F1C}"/>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36">
                <a:extLst>
                  <a:ext uri="{FF2B5EF4-FFF2-40B4-BE49-F238E27FC236}">
                    <a16:creationId xmlns:a16="http://schemas.microsoft.com/office/drawing/2014/main" id="{547FAB50-8D5E-CA0A-204A-5AC4381B61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7">
                <a:extLst>
                  <a:ext uri="{FF2B5EF4-FFF2-40B4-BE49-F238E27FC236}">
                    <a16:creationId xmlns:a16="http://schemas.microsoft.com/office/drawing/2014/main" id="{F5B0918C-FD9F-475B-B1F3-4584DF7A18AB}"/>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38">
                <a:extLst>
                  <a:ext uri="{FF2B5EF4-FFF2-40B4-BE49-F238E27FC236}">
                    <a16:creationId xmlns:a16="http://schemas.microsoft.com/office/drawing/2014/main" id="{BFC05E9D-CF11-5B6C-4519-E9622C8E104C}"/>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39">
                <a:extLst>
                  <a:ext uri="{FF2B5EF4-FFF2-40B4-BE49-F238E27FC236}">
                    <a16:creationId xmlns:a16="http://schemas.microsoft.com/office/drawing/2014/main" id="{1BCE338D-0B6E-45E1-5D06-D8466AB1A858}"/>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40">
                <a:extLst>
                  <a:ext uri="{FF2B5EF4-FFF2-40B4-BE49-F238E27FC236}">
                    <a16:creationId xmlns:a16="http://schemas.microsoft.com/office/drawing/2014/main" id="{06E49665-AD94-9762-DB9B-B831470BAFA5}"/>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2" name="Google Shape;155;p16">
            <a:extLst>
              <a:ext uri="{FF2B5EF4-FFF2-40B4-BE49-F238E27FC236}">
                <a16:creationId xmlns:a16="http://schemas.microsoft.com/office/drawing/2014/main" id="{A5E55ACC-7282-732A-ECE5-6F55F52F51CE}"/>
              </a:ext>
            </a:extLst>
          </p:cNvPr>
          <p:cNvSpPr/>
          <p:nvPr/>
        </p:nvSpPr>
        <p:spPr>
          <a:xfrm>
            <a:off x="2760386" y="6980158"/>
            <a:ext cx="949124" cy="26263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コンテンツ プレースホルダー 4">
            <a:extLst>
              <a:ext uri="{FF2B5EF4-FFF2-40B4-BE49-F238E27FC236}">
                <a16:creationId xmlns:a16="http://schemas.microsoft.com/office/drawing/2014/main" id="{E4C35103-42F4-81B6-1C43-BE446646936D}"/>
              </a:ext>
            </a:extLst>
          </p:cNvPr>
          <p:cNvSpPr txBox="1">
            <a:spLocks/>
          </p:cNvSpPr>
          <p:nvPr/>
        </p:nvSpPr>
        <p:spPr>
          <a:xfrm>
            <a:off x="962294" y="4296867"/>
            <a:ext cx="4815431" cy="27237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sz="1300" b="1" dirty="0"/>
              <a:t>マイページから申請した事業検索を行うと申請履歴が表示されます。</a:t>
            </a:r>
          </a:p>
        </p:txBody>
      </p:sp>
      <p:sp>
        <p:nvSpPr>
          <p:cNvPr id="14" name="Google Shape;155;p16">
            <a:extLst>
              <a:ext uri="{FF2B5EF4-FFF2-40B4-BE49-F238E27FC236}">
                <a16:creationId xmlns:a16="http://schemas.microsoft.com/office/drawing/2014/main" id="{B46F244F-0C36-6F12-6398-2F7B8B5914A7}"/>
              </a:ext>
            </a:extLst>
          </p:cNvPr>
          <p:cNvSpPr/>
          <p:nvPr/>
        </p:nvSpPr>
        <p:spPr>
          <a:xfrm>
            <a:off x="801590" y="6261081"/>
            <a:ext cx="4860070" cy="392735"/>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55;p16">
            <a:extLst>
              <a:ext uri="{FF2B5EF4-FFF2-40B4-BE49-F238E27FC236}">
                <a16:creationId xmlns:a16="http://schemas.microsoft.com/office/drawing/2014/main" id="{D94A8CDE-29A7-6FAC-1A93-45BA65D5AEF2}"/>
              </a:ext>
            </a:extLst>
          </p:cNvPr>
          <p:cNvSpPr/>
          <p:nvPr/>
        </p:nvSpPr>
        <p:spPr>
          <a:xfrm>
            <a:off x="3560499" y="8820165"/>
            <a:ext cx="481912" cy="20071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フローチャート: 処理 1">
            <a:extLst>
              <a:ext uri="{FF2B5EF4-FFF2-40B4-BE49-F238E27FC236}">
                <a16:creationId xmlns:a16="http://schemas.microsoft.com/office/drawing/2014/main" id="{90045BF4-151D-C30E-6BB2-AB67211EA1F3}"/>
              </a:ext>
            </a:extLst>
          </p:cNvPr>
          <p:cNvSpPr/>
          <p:nvPr/>
        </p:nvSpPr>
        <p:spPr>
          <a:xfrm>
            <a:off x="1049672" y="2832747"/>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処理 2">
            <a:extLst>
              <a:ext uri="{FF2B5EF4-FFF2-40B4-BE49-F238E27FC236}">
                <a16:creationId xmlns:a16="http://schemas.microsoft.com/office/drawing/2014/main" id="{06124B2F-E191-731D-3DBA-CB5AF40DD288}"/>
              </a:ext>
            </a:extLst>
          </p:cNvPr>
          <p:cNvSpPr/>
          <p:nvPr/>
        </p:nvSpPr>
        <p:spPr>
          <a:xfrm>
            <a:off x="912536" y="6383144"/>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処理 3">
            <a:extLst>
              <a:ext uri="{FF2B5EF4-FFF2-40B4-BE49-F238E27FC236}">
                <a16:creationId xmlns:a16="http://schemas.microsoft.com/office/drawing/2014/main" id="{2110B41F-A753-D135-DB4C-50F1FBBC72CD}"/>
              </a:ext>
            </a:extLst>
          </p:cNvPr>
          <p:cNvSpPr/>
          <p:nvPr/>
        </p:nvSpPr>
        <p:spPr>
          <a:xfrm>
            <a:off x="971369" y="8632807"/>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C296A6-F6B4-00FD-758B-898C47A63369}"/>
              </a:ext>
            </a:extLst>
          </p:cNvPr>
          <p:cNvSpPr txBox="1"/>
          <p:nvPr/>
        </p:nvSpPr>
        <p:spPr>
          <a:xfrm>
            <a:off x="912536" y="6365115"/>
            <a:ext cx="3512010" cy="200055"/>
          </a:xfrm>
          <a:prstGeom prst="rect">
            <a:avLst/>
          </a:prstGeom>
          <a:noFill/>
        </p:spPr>
        <p:txBody>
          <a:bodyPr wrap="square" rtlCol="0">
            <a:spAutoFit/>
          </a:bodyPr>
          <a:lstStyle/>
          <a:p>
            <a:r>
              <a:rPr kumimoji="1" lang="ja-JP" altLang="en-US" sz="700" b="1" dirty="0">
                <a:solidFill>
                  <a:schemeClr val="tx1">
                    <a:lumMod val="75000"/>
                    <a:lumOff val="25000"/>
                  </a:schemeClr>
                </a:solidFill>
              </a:rPr>
              <a:t>○○幼稚園：幼児教育の質の向上のための</a:t>
            </a:r>
            <a:r>
              <a:rPr kumimoji="1" lang="en-US" altLang="ja-JP" sz="700" b="1" dirty="0">
                <a:solidFill>
                  <a:schemeClr val="tx1">
                    <a:lumMod val="75000"/>
                    <a:lumOff val="25000"/>
                  </a:schemeClr>
                </a:solidFill>
              </a:rPr>
              <a:t>ICT</a:t>
            </a:r>
            <a:r>
              <a:rPr kumimoji="1" lang="ja-JP" altLang="en-US" sz="700" b="1" dirty="0">
                <a:solidFill>
                  <a:schemeClr val="tx1">
                    <a:lumMod val="75000"/>
                    <a:lumOff val="25000"/>
                  </a:schemeClr>
                </a:solidFill>
              </a:rPr>
              <a:t>化支援事業補助金申請</a:t>
            </a:r>
          </a:p>
        </p:txBody>
      </p:sp>
      <p:sp>
        <p:nvSpPr>
          <p:cNvPr id="9" name="正方形/長方形 8">
            <a:extLst>
              <a:ext uri="{FF2B5EF4-FFF2-40B4-BE49-F238E27FC236}">
                <a16:creationId xmlns:a16="http://schemas.microsoft.com/office/drawing/2014/main" id="{CAF9C7AA-66B5-C850-D411-D254E871162A}"/>
              </a:ext>
            </a:extLst>
          </p:cNvPr>
          <p:cNvSpPr/>
          <p:nvPr/>
        </p:nvSpPr>
        <p:spPr>
          <a:xfrm>
            <a:off x="1049672" y="2667668"/>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4947BB7-9212-C3AE-4087-8BB7166F117D}"/>
              </a:ext>
            </a:extLst>
          </p:cNvPr>
          <p:cNvSpPr/>
          <p:nvPr/>
        </p:nvSpPr>
        <p:spPr>
          <a:xfrm>
            <a:off x="2224145" y="8532643"/>
            <a:ext cx="1338828"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8791B79B-B2C5-A76E-935B-9097C342784A}"/>
              </a:ext>
            </a:extLst>
          </p:cNvPr>
          <p:cNvSpPr txBox="1"/>
          <p:nvPr/>
        </p:nvSpPr>
        <p:spPr>
          <a:xfrm>
            <a:off x="2266173" y="8545825"/>
            <a:ext cx="1394460" cy="283154"/>
          </a:xfrm>
          <a:prstGeom prst="rect">
            <a:avLst/>
          </a:prstGeom>
          <a:noFill/>
        </p:spPr>
        <p:txBody>
          <a:bodyPr wrap="square" rtlCol="0">
            <a:spAutoFit/>
          </a:bodyPr>
          <a:lstStyle/>
          <a:p>
            <a:r>
              <a:rPr kumimoji="1" lang="ja-JP" altLang="en-US" sz="620" u="sng" dirty="0">
                <a:solidFill>
                  <a:srgbClr val="0000FF"/>
                </a:solidFill>
              </a:rPr>
              <a:t>令和</a:t>
            </a:r>
            <a:r>
              <a:rPr kumimoji="1" lang="en-US" altLang="ja-JP" sz="620" u="sng" dirty="0">
                <a:solidFill>
                  <a:srgbClr val="0000FF"/>
                </a:solidFill>
              </a:rPr>
              <a:t>7</a:t>
            </a:r>
            <a:r>
              <a:rPr kumimoji="1" lang="ja-JP" altLang="en-US" sz="620" u="sng" dirty="0">
                <a:solidFill>
                  <a:srgbClr val="0000FF"/>
                </a:solidFill>
              </a:rPr>
              <a:t>年度　幼児教育の質の向上のための</a:t>
            </a:r>
            <a:r>
              <a:rPr kumimoji="1" lang="en-US" altLang="ja-JP" sz="620" u="sng" dirty="0">
                <a:solidFill>
                  <a:srgbClr val="0000FF"/>
                </a:solidFill>
              </a:rPr>
              <a:t>ICT</a:t>
            </a:r>
            <a:r>
              <a:rPr kumimoji="1" lang="ja-JP" altLang="en-US" sz="620" u="sng" dirty="0">
                <a:solidFill>
                  <a:srgbClr val="0000FF"/>
                </a:solidFill>
              </a:rPr>
              <a:t>化支援事業補助金　</a:t>
            </a:r>
          </a:p>
        </p:txBody>
      </p:sp>
      <p:pic>
        <p:nvPicPr>
          <p:cNvPr id="38" name="図 37">
            <a:extLst>
              <a:ext uri="{FF2B5EF4-FFF2-40B4-BE49-F238E27FC236}">
                <a16:creationId xmlns:a16="http://schemas.microsoft.com/office/drawing/2014/main" id="{0DA6EE6F-115F-2BE1-0A9F-3EC3E6DC0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615" y="8548628"/>
            <a:ext cx="1234547" cy="289585"/>
          </a:xfrm>
          <a:prstGeom prst="rect">
            <a:avLst/>
          </a:prstGeom>
        </p:spPr>
      </p:pic>
      <p:pic>
        <p:nvPicPr>
          <p:cNvPr id="8" name="図 7">
            <a:extLst>
              <a:ext uri="{FF2B5EF4-FFF2-40B4-BE49-F238E27FC236}">
                <a16:creationId xmlns:a16="http://schemas.microsoft.com/office/drawing/2014/main" id="{17552FF5-C40A-75D3-58EB-1211B4894E24}"/>
              </a:ext>
            </a:extLst>
          </p:cNvPr>
          <p:cNvPicPr>
            <a:picLocks noChangeAspect="1"/>
          </p:cNvPicPr>
          <p:nvPr/>
        </p:nvPicPr>
        <p:blipFill>
          <a:blip r:embed="rId5"/>
          <a:stretch>
            <a:fillRect/>
          </a:stretch>
        </p:blipFill>
        <p:spPr>
          <a:xfrm>
            <a:off x="553223" y="1176958"/>
            <a:ext cx="5751554" cy="2609045"/>
          </a:xfrm>
          <a:prstGeom prst="rect">
            <a:avLst/>
          </a:prstGeom>
        </p:spPr>
      </p:pic>
      <p:sp>
        <p:nvSpPr>
          <p:cNvPr id="10" name="正方形/長方形 9">
            <a:extLst>
              <a:ext uri="{FF2B5EF4-FFF2-40B4-BE49-F238E27FC236}">
                <a16:creationId xmlns:a16="http://schemas.microsoft.com/office/drawing/2014/main" id="{AA3DA1C1-AE06-1A37-813C-99BBC54D1DF3}"/>
              </a:ext>
            </a:extLst>
          </p:cNvPr>
          <p:cNvSpPr/>
          <p:nvPr/>
        </p:nvSpPr>
        <p:spPr>
          <a:xfrm>
            <a:off x="1721147" y="2268907"/>
            <a:ext cx="422031" cy="184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39" name="正方形/長方形 38">
            <a:extLst>
              <a:ext uri="{FF2B5EF4-FFF2-40B4-BE49-F238E27FC236}">
                <a16:creationId xmlns:a16="http://schemas.microsoft.com/office/drawing/2014/main" id="{5716C5F1-580E-E759-DD05-8383B3E43052}"/>
              </a:ext>
            </a:extLst>
          </p:cNvPr>
          <p:cNvSpPr/>
          <p:nvPr/>
        </p:nvSpPr>
        <p:spPr>
          <a:xfrm>
            <a:off x="1721147" y="1900541"/>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E67C3B0-14B3-2DC9-F689-8E52067ACF94}"/>
              </a:ext>
            </a:extLst>
          </p:cNvPr>
          <p:cNvSpPr txBox="1"/>
          <p:nvPr/>
        </p:nvSpPr>
        <p:spPr>
          <a:xfrm>
            <a:off x="1674490" y="1840388"/>
            <a:ext cx="2750056" cy="207749"/>
          </a:xfrm>
          <a:prstGeom prst="rect">
            <a:avLst/>
          </a:prstGeom>
          <a:noFill/>
        </p:spPr>
        <p:txBody>
          <a:bodyPr wrap="square" rtlCol="0">
            <a:spAutoFit/>
          </a:bodyPr>
          <a:lstStyle/>
          <a:p>
            <a:r>
              <a:rPr kumimoji="1" lang="ja-JP" altLang="en-US" sz="750" u="sng" dirty="0">
                <a:solidFill>
                  <a:srgbClr val="973999"/>
                </a:solidFill>
              </a:rPr>
              <a:t>令和</a:t>
            </a:r>
            <a:r>
              <a:rPr kumimoji="1" lang="en-US" altLang="ja-JP" sz="750" u="sng" dirty="0">
                <a:solidFill>
                  <a:srgbClr val="973999"/>
                </a:solidFill>
              </a:rPr>
              <a:t>7</a:t>
            </a:r>
            <a:r>
              <a:rPr kumimoji="1" lang="ja-JP" altLang="en-US" sz="750" u="sng" dirty="0">
                <a:solidFill>
                  <a:srgbClr val="973999"/>
                </a:solidFill>
              </a:rPr>
              <a:t>年度　幼児教育の質の向上のための</a:t>
            </a:r>
            <a:r>
              <a:rPr kumimoji="1" lang="en-US" altLang="ja-JP" sz="750" u="sng" dirty="0">
                <a:solidFill>
                  <a:srgbClr val="973999"/>
                </a:solidFill>
              </a:rPr>
              <a:t>ICT</a:t>
            </a:r>
            <a:r>
              <a:rPr kumimoji="1" lang="ja-JP" altLang="en-US" sz="750" u="sng" dirty="0">
                <a:solidFill>
                  <a:srgbClr val="973999"/>
                </a:solidFill>
              </a:rPr>
              <a:t>化支援事業補助金　</a:t>
            </a:r>
          </a:p>
        </p:txBody>
      </p:sp>
      <p:grpSp>
        <p:nvGrpSpPr>
          <p:cNvPr id="44" name="グループ化 43">
            <a:extLst>
              <a:ext uri="{FF2B5EF4-FFF2-40B4-BE49-F238E27FC236}">
                <a16:creationId xmlns:a16="http://schemas.microsoft.com/office/drawing/2014/main" id="{B7D616CE-B121-9BBE-9BC9-CB7B9E32546E}"/>
              </a:ext>
            </a:extLst>
          </p:cNvPr>
          <p:cNvGrpSpPr/>
          <p:nvPr/>
        </p:nvGrpSpPr>
        <p:grpSpPr>
          <a:xfrm>
            <a:off x="465375" y="4177266"/>
            <a:ext cx="447161" cy="471418"/>
            <a:chOff x="-1332593" y="3851997"/>
            <a:chExt cx="447161" cy="471418"/>
          </a:xfrm>
        </p:grpSpPr>
        <p:sp>
          <p:nvSpPr>
            <p:cNvPr id="45" name="楕円 44">
              <a:extLst>
                <a:ext uri="{FF2B5EF4-FFF2-40B4-BE49-F238E27FC236}">
                  <a16:creationId xmlns:a16="http://schemas.microsoft.com/office/drawing/2014/main" id="{A74B0C75-B2D9-6AE4-822F-0F4D0C48EEAB}"/>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46" name="Group 128">
              <a:extLst>
                <a:ext uri="{FF2B5EF4-FFF2-40B4-BE49-F238E27FC236}">
                  <a16:creationId xmlns:a16="http://schemas.microsoft.com/office/drawing/2014/main" id="{94336968-FF70-9731-24A0-3A82C44C4398}"/>
                </a:ext>
              </a:extLst>
            </p:cNvPr>
            <p:cNvGrpSpPr>
              <a:grpSpLocks noChangeAspect="1"/>
            </p:cNvGrpSpPr>
            <p:nvPr/>
          </p:nvGrpSpPr>
          <p:grpSpPr bwMode="auto">
            <a:xfrm>
              <a:off x="-1258335" y="3913738"/>
              <a:ext cx="296032" cy="338888"/>
              <a:chOff x="1398" y="2998"/>
              <a:chExt cx="373" cy="427"/>
            </a:xfrm>
            <a:solidFill>
              <a:schemeClr val="tx1"/>
            </a:solidFill>
          </p:grpSpPr>
          <p:sp>
            <p:nvSpPr>
              <p:cNvPr id="48" name="Freeform 129">
                <a:extLst>
                  <a:ext uri="{FF2B5EF4-FFF2-40B4-BE49-F238E27FC236}">
                    <a16:creationId xmlns:a16="http://schemas.microsoft.com/office/drawing/2014/main" id="{700FCEBC-154C-D4B3-F46C-DA81A48E8292}"/>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9" name="Freeform 130">
                <a:extLst>
                  <a:ext uri="{FF2B5EF4-FFF2-40B4-BE49-F238E27FC236}">
                    <a16:creationId xmlns:a16="http://schemas.microsoft.com/office/drawing/2014/main" id="{331EBB8D-9DA1-2A22-AAAA-37317DA1529C}"/>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0" name="Freeform 131">
                <a:extLst>
                  <a:ext uri="{FF2B5EF4-FFF2-40B4-BE49-F238E27FC236}">
                    <a16:creationId xmlns:a16="http://schemas.microsoft.com/office/drawing/2014/main" id="{9654472A-CE5A-FF43-E25B-991CFCA513A3}"/>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1" name="Freeform 132">
                <a:extLst>
                  <a:ext uri="{FF2B5EF4-FFF2-40B4-BE49-F238E27FC236}">
                    <a16:creationId xmlns:a16="http://schemas.microsoft.com/office/drawing/2014/main" id="{B7B3E287-7534-AD8D-18F6-202A378F963B}"/>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2" name="Freeform 133">
                <a:extLst>
                  <a:ext uri="{FF2B5EF4-FFF2-40B4-BE49-F238E27FC236}">
                    <a16:creationId xmlns:a16="http://schemas.microsoft.com/office/drawing/2014/main" id="{61230F3D-299E-FF4E-3047-E7D2627C7AEA}"/>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6" name="Freeform 134">
                <a:extLst>
                  <a:ext uri="{FF2B5EF4-FFF2-40B4-BE49-F238E27FC236}">
                    <a16:creationId xmlns:a16="http://schemas.microsoft.com/office/drawing/2014/main" id="{1E7F040E-A154-C48E-8A16-9155BF0DF4D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7" name="Freeform 135">
                <a:extLst>
                  <a:ext uri="{FF2B5EF4-FFF2-40B4-BE49-F238E27FC236}">
                    <a16:creationId xmlns:a16="http://schemas.microsoft.com/office/drawing/2014/main" id="{AF88C140-6AE6-E06D-8687-46F32AD931D4}"/>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8" name="Freeform 136">
                <a:extLst>
                  <a:ext uri="{FF2B5EF4-FFF2-40B4-BE49-F238E27FC236}">
                    <a16:creationId xmlns:a16="http://schemas.microsoft.com/office/drawing/2014/main" id="{CF23BAEE-5599-288D-9410-D54CC1DBDD2B}"/>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9" name="Freeform 137">
                <a:extLst>
                  <a:ext uri="{FF2B5EF4-FFF2-40B4-BE49-F238E27FC236}">
                    <a16:creationId xmlns:a16="http://schemas.microsoft.com/office/drawing/2014/main" id="{FFB0FDB1-1529-C977-6071-21370CF96614}"/>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60" name="Freeform 138">
                <a:extLst>
                  <a:ext uri="{FF2B5EF4-FFF2-40B4-BE49-F238E27FC236}">
                    <a16:creationId xmlns:a16="http://schemas.microsoft.com/office/drawing/2014/main" id="{10587E44-DDCD-AF83-9BC1-95C0CBF8D1A1}"/>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61" name="Freeform 139">
                <a:extLst>
                  <a:ext uri="{FF2B5EF4-FFF2-40B4-BE49-F238E27FC236}">
                    <a16:creationId xmlns:a16="http://schemas.microsoft.com/office/drawing/2014/main" id="{943B3B04-F232-8D45-03E3-982387270E19}"/>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62" name="Freeform 140">
                <a:extLst>
                  <a:ext uri="{FF2B5EF4-FFF2-40B4-BE49-F238E27FC236}">
                    <a16:creationId xmlns:a16="http://schemas.microsoft.com/office/drawing/2014/main" id="{67C3A437-5ED9-3C07-D5B9-23396066D6F4}"/>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sp>
        <p:nvSpPr>
          <p:cNvPr id="63" name="四角形: 角を丸くする 62">
            <a:extLst>
              <a:ext uri="{FF2B5EF4-FFF2-40B4-BE49-F238E27FC236}">
                <a16:creationId xmlns:a16="http://schemas.microsoft.com/office/drawing/2014/main" id="{0B6EFE68-C630-7A00-186F-389086C9F11F}"/>
              </a:ext>
            </a:extLst>
          </p:cNvPr>
          <p:cNvSpPr/>
          <p:nvPr/>
        </p:nvSpPr>
        <p:spPr>
          <a:xfrm>
            <a:off x="781300" y="4717205"/>
            <a:ext cx="5340721" cy="521254"/>
          </a:xfrm>
          <a:prstGeom prst="roundRect">
            <a:avLst>
              <a:gd name="adj" fmla="val 1157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00" dirty="0">
                <a:solidFill>
                  <a:schemeClr val="tx1"/>
                </a:solidFill>
                <a:latin typeface="Meiryo UI" panose="020B0604030504040204" pitchFamily="50" charset="-128"/>
                <a:ea typeface="Meiryo UI" panose="020B0604030504040204" pitchFamily="50" charset="-128"/>
              </a:rPr>
              <a:t>マイページからも申請履歴をみることができます。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マイページの「申請した事業を検索」欄に事業名を入力して、検索ボタンを押下します。</a:t>
            </a:r>
            <a:br>
              <a:rPr lang="en-US" altLang="ja-JP" sz="1100" dirty="0">
                <a:solidFill>
                  <a:schemeClr val="tx1"/>
                </a:solidFill>
                <a:latin typeface="Meiryo UI" panose="020B0604030504040204" pitchFamily="50" charset="-128"/>
                <a:ea typeface="Meiryo UI" panose="020B0604030504040204" pitchFamily="50" charset="-128"/>
              </a:rPr>
            </a:b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641A71C-4112-925B-5DA6-7598E2E4B16E}"/>
              </a:ext>
            </a:extLst>
          </p:cNvPr>
          <p:cNvSpPr txBox="1"/>
          <p:nvPr/>
        </p:nvSpPr>
        <p:spPr>
          <a:xfrm>
            <a:off x="1643173" y="2046384"/>
            <a:ext cx="3512010" cy="200055"/>
          </a:xfrm>
          <a:prstGeom prst="rect">
            <a:avLst/>
          </a:prstGeom>
          <a:solidFill>
            <a:schemeClr val="bg1"/>
          </a:solidFill>
        </p:spPr>
        <p:txBody>
          <a:bodyPr wrap="square" rtlCol="0">
            <a:spAutoFit/>
          </a:bodyPr>
          <a:lstStyle/>
          <a:p>
            <a:r>
              <a:rPr kumimoji="1" lang="ja-JP" altLang="en-US" sz="700" b="1" dirty="0">
                <a:solidFill>
                  <a:schemeClr val="tx1">
                    <a:lumMod val="75000"/>
                    <a:lumOff val="25000"/>
                  </a:schemeClr>
                </a:solidFill>
              </a:rPr>
              <a:t>○○幼稚園：幼児教育の質の向上のための</a:t>
            </a:r>
            <a:r>
              <a:rPr kumimoji="1" lang="en-US" altLang="ja-JP" sz="700" b="1" dirty="0">
                <a:solidFill>
                  <a:schemeClr val="tx1">
                    <a:lumMod val="75000"/>
                    <a:lumOff val="25000"/>
                  </a:schemeClr>
                </a:solidFill>
              </a:rPr>
              <a:t>ICT</a:t>
            </a:r>
            <a:r>
              <a:rPr kumimoji="1" lang="ja-JP" altLang="en-US" sz="700" b="1" dirty="0">
                <a:solidFill>
                  <a:schemeClr val="tx1">
                    <a:lumMod val="75000"/>
                    <a:lumOff val="25000"/>
                  </a:schemeClr>
                </a:solidFill>
              </a:rPr>
              <a:t>化支援事業補助金申請</a:t>
            </a:r>
          </a:p>
        </p:txBody>
      </p:sp>
    </p:spTree>
    <p:extLst>
      <p:ext uri="{BB962C8B-B14F-4D97-AF65-F5344CB8AC3E}">
        <p14:creationId xmlns:p14="http://schemas.microsoft.com/office/powerpoint/2010/main" val="7596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E8F04AA-01C4-3D1D-56FC-2B1C90382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00" y="4486604"/>
            <a:ext cx="5944800" cy="4121502"/>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１．補助金情報の確認</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16" name="コンテンツ プレースホルダー 2">
            <a:extLst>
              <a:ext uri="{FF2B5EF4-FFF2-40B4-BE49-F238E27FC236}">
                <a16:creationId xmlns:a16="http://schemas.microsoft.com/office/drawing/2014/main" id="{B3221B82-D82A-FD7F-E93F-B5A816280C75}"/>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補助金の交付申請方法をご紹介します。</a:t>
            </a:r>
          </a:p>
        </p:txBody>
      </p:sp>
      <p:sp>
        <p:nvSpPr>
          <p:cNvPr id="33" name="Google Shape;155;p16">
            <a:extLst>
              <a:ext uri="{FF2B5EF4-FFF2-40B4-BE49-F238E27FC236}">
                <a16:creationId xmlns:a16="http://schemas.microsoft.com/office/drawing/2014/main" id="{396AE524-2602-0881-4B37-5E219B49E3EC}"/>
              </a:ext>
            </a:extLst>
          </p:cNvPr>
          <p:cNvSpPr/>
          <p:nvPr/>
        </p:nvSpPr>
        <p:spPr>
          <a:xfrm>
            <a:off x="3702907" y="8145086"/>
            <a:ext cx="1237307" cy="36264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4" name="Picture 8">
            <a:extLst>
              <a:ext uri="{FF2B5EF4-FFF2-40B4-BE49-F238E27FC236}">
                <a16:creationId xmlns:a16="http://schemas.microsoft.com/office/drawing/2014/main" id="{CE9BEF97-6750-E945-4E91-F9AD4C2D956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4824729" y="8424216"/>
            <a:ext cx="243183" cy="3233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CC10311F-E594-CAE2-CA63-509A4ED135DE}"/>
              </a:ext>
            </a:extLst>
          </p:cNvPr>
          <p:cNvGrpSpPr/>
          <p:nvPr/>
        </p:nvGrpSpPr>
        <p:grpSpPr>
          <a:xfrm>
            <a:off x="458779" y="1410739"/>
            <a:ext cx="6146532" cy="424722"/>
            <a:chOff x="458779" y="1318318"/>
            <a:chExt cx="6146532" cy="424722"/>
          </a:xfrm>
        </p:grpSpPr>
        <p:sp>
          <p:nvSpPr>
            <p:cNvPr id="9" name="四角形: 角を丸くする 10">
              <a:extLst>
                <a:ext uri="{FF2B5EF4-FFF2-40B4-BE49-F238E27FC236}">
                  <a16:creationId xmlns:a16="http://schemas.microsoft.com/office/drawing/2014/main" id="{46BBDA83-D78C-705B-39DA-A3D8F7F21A6E}"/>
                </a:ext>
              </a:extLst>
            </p:cNvPr>
            <p:cNvSpPr/>
            <p:nvPr/>
          </p:nvSpPr>
          <p:spPr>
            <a:xfrm>
              <a:off x="458779" y="1318318"/>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sp>
          <p:nvSpPr>
            <p:cNvPr id="10" name="コンテンツ プレースホルダー 4">
              <a:extLst>
                <a:ext uri="{FF2B5EF4-FFF2-40B4-BE49-F238E27FC236}">
                  <a16:creationId xmlns:a16="http://schemas.microsoft.com/office/drawing/2014/main" id="{942B27A2-B7E6-93DE-BE87-176AED198574}"/>
                </a:ext>
              </a:extLst>
            </p:cNvPr>
            <p:cNvSpPr txBox="1">
              <a:spLocks/>
            </p:cNvSpPr>
            <p:nvPr/>
          </p:nvSpPr>
          <p:spPr>
            <a:xfrm>
              <a:off x="1373179" y="1318318"/>
              <a:ext cx="5232132" cy="4247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東京都からお知らせしました申請</a:t>
              </a:r>
              <a:r>
                <a:rPr lang="en-US" altLang="ja-JP" b="1" dirty="0"/>
                <a:t>URL</a:t>
              </a:r>
              <a:r>
                <a:rPr lang="ja-JP" altLang="en-US" b="1" dirty="0"/>
                <a:t>よりアクセスし、画面下「ログインして申請する」ボタンを押下し、取得された</a:t>
              </a:r>
              <a:r>
                <a:rPr lang="en-US" altLang="ja-JP" b="1" dirty="0"/>
                <a:t>G</a:t>
              </a:r>
              <a:r>
                <a:rPr lang="ja-JP" altLang="en-US" b="1" dirty="0"/>
                <a:t>ビズ</a:t>
              </a:r>
              <a:r>
                <a:rPr lang="en-US" altLang="ja-JP" b="1" dirty="0"/>
                <a:t>ID</a:t>
              </a:r>
              <a:r>
                <a:rPr lang="ja-JP" altLang="en-US" b="1" dirty="0"/>
                <a:t>でログインしてください。</a:t>
              </a:r>
            </a:p>
          </p:txBody>
        </p:sp>
      </p:grpSp>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3823989-7B5A-5966-1849-27827900E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21" y="1896845"/>
            <a:ext cx="5897573" cy="2542694"/>
          </a:xfrm>
          <a:prstGeom prst="rect">
            <a:avLst/>
          </a:prstGeom>
        </p:spPr>
      </p:pic>
      <p:sp>
        <p:nvSpPr>
          <p:cNvPr id="2" name="正方形/長方形 1">
            <a:extLst>
              <a:ext uri="{FF2B5EF4-FFF2-40B4-BE49-F238E27FC236}">
                <a16:creationId xmlns:a16="http://schemas.microsoft.com/office/drawing/2014/main" id="{133E95C5-D222-950E-A2DB-24BBCEC9E152}"/>
              </a:ext>
            </a:extLst>
          </p:cNvPr>
          <p:cNvSpPr/>
          <p:nvPr/>
        </p:nvSpPr>
        <p:spPr>
          <a:xfrm>
            <a:off x="2725153" y="6178216"/>
            <a:ext cx="45719" cy="1082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テーブル&#10;&#10;AI 生成コンテンツは誤りを含む可能性があります。">
            <a:extLst>
              <a:ext uri="{FF2B5EF4-FFF2-40B4-BE49-F238E27FC236}">
                <a16:creationId xmlns:a16="http://schemas.microsoft.com/office/drawing/2014/main" id="{CC193DE4-E9D7-F214-CC01-E6BD805A9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84" y="1896845"/>
            <a:ext cx="5804432" cy="5014121"/>
          </a:xfrm>
          <a:prstGeom prst="rect">
            <a:avLst/>
          </a:prstGeom>
        </p:spPr>
      </p:pic>
      <p:sp>
        <p:nvSpPr>
          <p:cNvPr id="13" name="正方形/長方形 12">
            <a:extLst>
              <a:ext uri="{FF2B5EF4-FFF2-40B4-BE49-F238E27FC236}">
                <a16:creationId xmlns:a16="http://schemas.microsoft.com/office/drawing/2014/main" id="{3132D550-A292-C547-94C2-C1FAFACC97C6}"/>
              </a:ext>
            </a:extLst>
          </p:cNvPr>
          <p:cNvSpPr/>
          <p:nvPr/>
        </p:nvSpPr>
        <p:spPr>
          <a:xfrm>
            <a:off x="6597316" y="1835461"/>
            <a:ext cx="140368" cy="691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0BA1BF0-FC30-DC0B-7DBF-6F7F6483E898}"/>
              </a:ext>
            </a:extLst>
          </p:cNvPr>
          <p:cNvSpPr/>
          <p:nvPr/>
        </p:nvSpPr>
        <p:spPr>
          <a:xfrm>
            <a:off x="583533" y="1786689"/>
            <a:ext cx="168578" cy="691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テキスト&#10;&#10;AI 生成コンテンツは誤りを含む可能性があります。">
            <a:extLst>
              <a:ext uri="{FF2B5EF4-FFF2-40B4-BE49-F238E27FC236}">
                <a16:creationId xmlns:a16="http://schemas.microsoft.com/office/drawing/2014/main" id="{457A4744-2AC8-9E08-EC26-785997931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5359" y="3199747"/>
            <a:ext cx="2571658" cy="709922"/>
          </a:xfrm>
          <a:prstGeom prst="rect">
            <a:avLst/>
          </a:prstGeom>
        </p:spPr>
      </p:pic>
    </p:spTree>
    <p:extLst>
      <p:ext uri="{BB962C8B-B14F-4D97-AF65-F5344CB8AC3E}">
        <p14:creationId xmlns:p14="http://schemas.microsoft.com/office/powerpoint/2010/main" val="371264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12C7542-45F7-4A7A-CC96-7C3C7C92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24" y="4592769"/>
            <a:ext cx="5770591" cy="4325831"/>
          </a:xfrm>
          <a:prstGeom prst="rect">
            <a:avLst/>
          </a:prstGeom>
        </p:spPr>
      </p:pic>
      <p:grpSp>
        <p:nvGrpSpPr>
          <p:cNvPr id="4" name="グループ化 3">
            <a:extLst>
              <a:ext uri="{FF2B5EF4-FFF2-40B4-BE49-F238E27FC236}">
                <a16:creationId xmlns:a16="http://schemas.microsoft.com/office/drawing/2014/main" id="{12C792F0-52D5-4726-8D27-935A3EB3B93B}"/>
              </a:ext>
            </a:extLst>
          </p:cNvPr>
          <p:cNvGrpSpPr/>
          <p:nvPr/>
        </p:nvGrpSpPr>
        <p:grpSpPr>
          <a:xfrm>
            <a:off x="458779" y="1379220"/>
            <a:ext cx="5987594" cy="527314"/>
            <a:chOff x="458779" y="1247080"/>
            <a:chExt cx="5987594" cy="527314"/>
          </a:xfrm>
        </p:grpSpPr>
        <p:sp>
          <p:nvSpPr>
            <p:cNvPr id="17" name="コンテンツ プレースホルダー 4">
              <a:extLst>
                <a:ext uri="{FF2B5EF4-FFF2-40B4-BE49-F238E27FC236}">
                  <a16:creationId xmlns:a16="http://schemas.microsoft.com/office/drawing/2014/main" id="{F66E9854-A6E7-6343-870E-C1E7F06E7E1C}"/>
                </a:ext>
              </a:extLst>
            </p:cNvPr>
            <p:cNvSpPr txBox="1">
              <a:spLocks/>
            </p:cNvSpPr>
            <p:nvPr/>
          </p:nvSpPr>
          <p:spPr>
            <a:xfrm>
              <a:off x="1373179" y="1247080"/>
              <a:ext cx="5073194" cy="527314"/>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ログインすると、補助金の申請詳細画面に遷移します。</a:t>
              </a:r>
              <a:endParaRPr lang="en-US" altLang="ja-JP" b="1" dirty="0"/>
            </a:p>
            <a:p>
              <a:r>
                <a:rPr lang="ja-JP" altLang="en-US" b="1" dirty="0"/>
                <a:t>内容を確認し、「申請する」を押下してください。</a:t>
              </a:r>
              <a:endParaRPr lang="en-US" altLang="ja-JP" b="1" dirty="0"/>
            </a:p>
          </p:txBody>
        </p:sp>
        <p:sp>
          <p:nvSpPr>
            <p:cNvPr id="16" name="四角形: 角を丸くする 10">
              <a:extLst>
                <a:ext uri="{FF2B5EF4-FFF2-40B4-BE49-F238E27FC236}">
                  <a16:creationId xmlns:a16="http://schemas.microsoft.com/office/drawing/2014/main" id="{DB965BA2-BD71-1240-A580-00F39CDA9CE4}"/>
                </a:ext>
              </a:extLst>
            </p:cNvPr>
            <p:cNvSpPr/>
            <p:nvPr/>
          </p:nvSpPr>
          <p:spPr>
            <a:xfrm>
              <a:off x="458779" y="1247080"/>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１．補助金情報の確認</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7" name="コンテンツ プレースホルダー 2">
            <a:extLst>
              <a:ext uri="{FF2B5EF4-FFF2-40B4-BE49-F238E27FC236}">
                <a16:creationId xmlns:a16="http://schemas.microsoft.com/office/drawing/2014/main" id="{63B847E9-8A3C-77E0-E521-7163822ED150}"/>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補助金の交付申請方法をご紹介します。</a:t>
            </a:r>
          </a:p>
        </p:txBody>
      </p:sp>
      <p:sp>
        <p:nvSpPr>
          <p:cNvPr id="23" name="吹き出し: 線 22">
            <a:extLst>
              <a:ext uri="{FF2B5EF4-FFF2-40B4-BE49-F238E27FC236}">
                <a16:creationId xmlns:a16="http://schemas.microsoft.com/office/drawing/2014/main" id="{D9DCCBB6-0C14-B5DC-B040-C24216DBFFC8}"/>
              </a:ext>
            </a:extLst>
          </p:cNvPr>
          <p:cNvSpPr/>
          <p:nvPr/>
        </p:nvSpPr>
        <p:spPr>
          <a:xfrm>
            <a:off x="3374857" y="8941125"/>
            <a:ext cx="1970636" cy="466150"/>
          </a:xfrm>
          <a:prstGeom prst="borderCallout1">
            <a:avLst>
              <a:gd name="adj1" fmla="val -1549"/>
              <a:gd name="adj2" fmla="val 64796"/>
              <a:gd name="adj3" fmla="val -62795"/>
              <a:gd name="adj4" fmla="val 110725"/>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「申請する」ボタンを押下します。</a:t>
            </a:r>
          </a:p>
        </p:txBody>
      </p:sp>
      <p:sp>
        <p:nvSpPr>
          <p:cNvPr id="24" name="Google Shape;155;p16">
            <a:extLst>
              <a:ext uri="{FF2B5EF4-FFF2-40B4-BE49-F238E27FC236}">
                <a16:creationId xmlns:a16="http://schemas.microsoft.com/office/drawing/2014/main" id="{560CE8BC-1D82-8DD4-F70C-3478D86AADF7}"/>
              </a:ext>
            </a:extLst>
          </p:cNvPr>
          <p:cNvSpPr/>
          <p:nvPr/>
        </p:nvSpPr>
        <p:spPr>
          <a:xfrm>
            <a:off x="915979" y="8402866"/>
            <a:ext cx="5272915" cy="33951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 name="Picture 8">
            <a:extLst>
              <a:ext uri="{FF2B5EF4-FFF2-40B4-BE49-F238E27FC236}">
                <a16:creationId xmlns:a16="http://schemas.microsoft.com/office/drawing/2014/main" id="{96B29136-38A6-1809-CA44-298365265A8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5942021" y="8701811"/>
            <a:ext cx="193559" cy="25736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descr="テキスト&#10;&#10;AI 生成コンテンツは誤りを含む可能性があります。">
            <a:extLst>
              <a:ext uri="{FF2B5EF4-FFF2-40B4-BE49-F238E27FC236}">
                <a16:creationId xmlns:a16="http://schemas.microsoft.com/office/drawing/2014/main" id="{759EDDE6-5294-1CD3-3552-2B329BA1A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162" y="3171338"/>
            <a:ext cx="2344202" cy="691429"/>
          </a:xfrm>
          <a:prstGeom prst="rect">
            <a:avLst/>
          </a:prstGeom>
        </p:spPr>
      </p:pic>
      <p:sp>
        <p:nvSpPr>
          <p:cNvPr id="10" name="正方形/長方形 9">
            <a:extLst>
              <a:ext uri="{FF2B5EF4-FFF2-40B4-BE49-F238E27FC236}">
                <a16:creationId xmlns:a16="http://schemas.microsoft.com/office/drawing/2014/main" id="{21CC9E9E-DC66-2B46-2011-202939C454E5}"/>
              </a:ext>
            </a:extLst>
          </p:cNvPr>
          <p:cNvSpPr/>
          <p:nvPr/>
        </p:nvSpPr>
        <p:spPr>
          <a:xfrm>
            <a:off x="2222620" y="6286500"/>
            <a:ext cx="1233237" cy="13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EA52733-A72E-D1FB-6516-030BEB085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865" y="6273726"/>
            <a:ext cx="1024867" cy="114511"/>
          </a:xfrm>
          <a:prstGeom prst="rect">
            <a:avLst/>
          </a:prstGeom>
        </p:spPr>
      </p:pic>
      <p:pic>
        <p:nvPicPr>
          <p:cNvPr id="12" name="図 11" descr="テーブル&#10;&#10;AI 生成コンテンツは誤りを含む可能性があります。">
            <a:extLst>
              <a:ext uri="{FF2B5EF4-FFF2-40B4-BE49-F238E27FC236}">
                <a16:creationId xmlns:a16="http://schemas.microsoft.com/office/drawing/2014/main" id="{8BE07211-94A4-7CA4-61FD-D20005FBF362}"/>
              </a:ext>
            </a:extLst>
          </p:cNvPr>
          <p:cNvPicPr>
            <a:picLocks noChangeAspect="1"/>
          </p:cNvPicPr>
          <p:nvPr/>
        </p:nvPicPr>
        <p:blipFill>
          <a:blip r:embed="rId6">
            <a:extLst>
              <a:ext uri="{28A0092B-C50C-407E-A947-70E740481C1C}">
                <a14:useLocalDpi xmlns:a14="http://schemas.microsoft.com/office/drawing/2010/main" val="0"/>
              </a:ext>
            </a:extLst>
          </a:blip>
          <a:srcRect b="46476"/>
          <a:stretch>
            <a:fillRect/>
          </a:stretch>
        </p:blipFill>
        <p:spPr>
          <a:xfrm>
            <a:off x="698270" y="1872492"/>
            <a:ext cx="5778545" cy="2671792"/>
          </a:xfrm>
          <a:prstGeom prst="rect">
            <a:avLst/>
          </a:prstGeom>
        </p:spPr>
      </p:pic>
      <p:pic>
        <p:nvPicPr>
          <p:cNvPr id="6" name="図 5" descr="テキスト&#10;&#10;AI 生成コンテンツは誤りを含む可能性があります。">
            <a:extLst>
              <a:ext uri="{FF2B5EF4-FFF2-40B4-BE49-F238E27FC236}">
                <a16:creationId xmlns:a16="http://schemas.microsoft.com/office/drawing/2014/main" id="{18639459-A68F-C6CD-72F5-5A29EF3FFA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4533" y="3176049"/>
            <a:ext cx="2454242" cy="695751"/>
          </a:xfrm>
          <a:prstGeom prst="rect">
            <a:avLst/>
          </a:prstGeom>
        </p:spPr>
      </p:pic>
    </p:spTree>
    <p:extLst>
      <p:ext uri="{BB962C8B-B14F-4D97-AF65-F5344CB8AC3E}">
        <p14:creationId xmlns:p14="http://schemas.microsoft.com/office/powerpoint/2010/main" val="39780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グラフィカル ユーザー インターフェイス, アプリケーション, メール&#10;&#10;自動的に生成された説明">
            <a:extLst>
              <a:ext uri="{FF2B5EF4-FFF2-40B4-BE49-F238E27FC236}">
                <a16:creationId xmlns:a16="http://schemas.microsoft.com/office/drawing/2014/main" id="{254CE2FF-1488-3A73-6652-B50B22588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74" y="5813571"/>
            <a:ext cx="4581694" cy="3176806"/>
          </a:xfrm>
          <a:prstGeom prst="rect">
            <a:avLst/>
          </a:prstGeom>
        </p:spPr>
      </p:pic>
      <p:sp>
        <p:nvSpPr>
          <p:cNvPr id="10" name="コンテンツ プレースホルダー 2">
            <a:extLst>
              <a:ext uri="{FF2B5EF4-FFF2-40B4-BE49-F238E27FC236}">
                <a16:creationId xmlns:a16="http://schemas.microsoft.com/office/drawing/2014/main" id="{EF387C2E-3C3C-86C2-0CDD-645F0C9F93B4}"/>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補助金の申請方法をご説明します。</a:t>
            </a:r>
          </a:p>
        </p:txBody>
      </p:sp>
      <p:grpSp>
        <p:nvGrpSpPr>
          <p:cNvPr id="13" name="グループ化 12">
            <a:extLst>
              <a:ext uri="{FF2B5EF4-FFF2-40B4-BE49-F238E27FC236}">
                <a16:creationId xmlns:a16="http://schemas.microsoft.com/office/drawing/2014/main" id="{FACBDC76-ADB7-5EEF-A59E-A52F358BBE80}"/>
              </a:ext>
            </a:extLst>
          </p:cNvPr>
          <p:cNvGrpSpPr/>
          <p:nvPr/>
        </p:nvGrpSpPr>
        <p:grpSpPr>
          <a:xfrm>
            <a:off x="458779" y="1370231"/>
            <a:ext cx="5987594" cy="263139"/>
            <a:chOff x="458779" y="1260582"/>
            <a:chExt cx="5987594" cy="263139"/>
          </a:xfrm>
        </p:grpSpPr>
        <p:sp>
          <p:nvSpPr>
            <p:cNvPr id="14" name="コンテンツ プレースホルダー 4">
              <a:extLst>
                <a:ext uri="{FF2B5EF4-FFF2-40B4-BE49-F238E27FC236}">
                  <a16:creationId xmlns:a16="http://schemas.microsoft.com/office/drawing/2014/main" id="{F3FFDB1C-7098-7E36-5AB0-C37A9023CA5A}"/>
                </a:ext>
              </a:extLst>
            </p:cNvPr>
            <p:cNvSpPr txBox="1">
              <a:spLocks/>
            </p:cNvSpPr>
            <p:nvPr/>
          </p:nvSpPr>
          <p:spPr>
            <a:xfrm>
              <a:off x="1373179" y="1260582"/>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申請フォーム画面から、必要情報を入力していきます。</a:t>
              </a:r>
              <a:endParaRPr lang="en-US" altLang="ja-JP" b="1" dirty="0"/>
            </a:p>
          </p:txBody>
        </p:sp>
        <p:sp>
          <p:nvSpPr>
            <p:cNvPr id="18" name="四角形: 角を丸くする 10">
              <a:extLst>
                <a:ext uri="{FF2B5EF4-FFF2-40B4-BE49-F238E27FC236}">
                  <a16:creationId xmlns:a16="http://schemas.microsoft.com/office/drawing/2014/main" id="{743A73DB-E561-8547-D132-9051F35191EA}"/>
                </a:ext>
              </a:extLst>
            </p:cNvPr>
            <p:cNvSpPr/>
            <p:nvPr/>
          </p:nvSpPr>
          <p:spPr>
            <a:xfrm>
              <a:off x="458779" y="126288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2" name="四角形: 角を丸くする 10">
            <a:extLst>
              <a:ext uri="{FF2B5EF4-FFF2-40B4-BE49-F238E27FC236}">
                <a16:creationId xmlns:a16="http://schemas.microsoft.com/office/drawing/2014/main" id="{8F8E906A-EF3E-3B17-9B6B-791D8283082B}"/>
              </a:ext>
            </a:extLst>
          </p:cNvPr>
          <p:cNvSpPr/>
          <p:nvPr/>
        </p:nvSpPr>
        <p:spPr>
          <a:xfrm>
            <a:off x="276822" y="3114979"/>
            <a:ext cx="1725779" cy="348047"/>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事業者基本情報</a:t>
            </a:r>
          </a:p>
        </p:txBody>
      </p:sp>
      <p:sp>
        <p:nvSpPr>
          <p:cNvPr id="4" name="四角形: 角を丸くする 10">
            <a:extLst>
              <a:ext uri="{FF2B5EF4-FFF2-40B4-BE49-F238E27FC236}">
                <a16:creationId xmlns:a16="http://schemas.microsoft.com/office/drawing/2014/main" id="{2737DDBC-4811-292F-614E-ED8A745C175C}"/>
              </a:ext>
            </a:extLst>
          </p:cNvPr>
          <p:cNvSpPr/>
          <p:nvPr/>
        </p:nvSpPr>
        <p:spPr>
          <a:xfrm>
            <a:off x="320463" y="5172992"/>
            <a:ext cx="1725779" cy="348047"/>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申請担当者の連絡先</a:t>
            </a:r>
          </a:p>
        </p:txBody>
      </p:sp>
      <p:grpSp>
        <p:nvGrpSpPr>
          <p:cNvPr id="12" name="グループ化 11">
            <a:extLst>
              <a:ext uri="{FF2B5EF4-FFF2-40B4-BE49-F238E27FC236}">
                <a16:creationId xmlns:a16="http://schemas.microsoft.com/office/drawing/2014/main" id="{223A5FC6-5BD5-D851-BE1B-0AF3048AEA5D}"/>
              </a:ext>
            </a:extLst>
          </p:cNvPr>
          <p:cNvGrpSpPr/>
          <p:nvPr/>
        </p:nvGrpSpPr>
        <p:grpSpPr>
          <a:xfrm>
            <a:off x="841630" y="9030142"/>
            <a:ext cx="447161" cy="471418"/>
            <a:chOff x="-1332593" y="3851997"/>
            <a:chExt cx="447161" cy="471418"/>
          </a:xfrm>
        </p:grpSpPr>
        <p:sp>
          <p:nvSpPr>
            <p:cNvPr id="15" name="楕円 14">
              <a:extLst>
                <a:ext uri="{FF2B5EF4-FFF2-40B4-BE49-F238E27FC236}">
                  <a16:creationId xmlns:a16="http://schemas.microsoft.com/office/drawing/2014/main" id="{9765909E-464A-3A52-4C7C-303EBCC345F7}"/>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Group 128">
              <a:extLst>
                <a:ext uri="{FF2B5EF4-FFF2-40B4-BE49-F238E27FC236}">
                  <a16:creationId xmlns:a16="http://schemas.microsoft.com/office/drawing/2014/main" id="{A9211F0A-6FB2-FA56-B06A-E93F9E7D242B}"/>
                </a:ext>
              </a:extLst>
            </p:cNvPr>
            <p:cNvGrpSpPr>
              <a:grpSpLocks noChangeAspect="1"/>
            </p:cNvGrpSpPr>
            <p:nvPr/>
          </p:nvGrpSpPr>
          <p:grpSpPr bwMode="auto">
            <a:xfrm>
              <a:off x="-1258332" y="3913735"/>
              <a:ext cx="296032" cy="338888"/>
              <a:chOff x="1398" y="2998"/>
              <a:chExt cx="373" cy="427"/>
            </a:xfrm>
            <a:solidFill>
              <a:schemeClr val="tx1"/>
            </a:solidFill>
          </p:grpSpPr>
          <p:sp>
            <p:nvSpPr>
              <p:cNvPr id="17" name="Freeform 129">
                <a:extLst>
                  <a:ext uri="{FF2B5EF4-FFF2-40B4-BE49-F238E27FC236}">
                    <a16:creationId xmlns:a16="http://schemas.microsoft.com/office/drawing/2014/main" id="{76B33057-AE4B-B012-A0B3-831C7ECC6117}"/>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0">
                <a:extLst>
                  <a:ext uri="{FF2B5EF4-FFF2-40B4-BE49-F238E27FC236}">
                    <a16:creationId xmlns:a16="http://schemas.microsoft.com/office/drawing/2014/main" id="{8C0F0B64-EAA3-1219-AAE8-67DC30F87399}"/>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31">
                <a:extLst>
                  <a:ext uri="{FF2B5EF4-FFF2-40B4-BE49-F238E27FC236}">
                    <a16:creationId xmlns:a16="http://schemas.microsoft.com/office/drawing/2014/main" id="{F22B14A3-CE51-E677-9102-E6978DBDA126}"/>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32">
                <a:extLst>
                  <a:ext uri="{FF2B5EF4-FFF2-40B4-BE49-F238E27FC236}">
                    <a16:creationId xmlns:a16="http://schemas.microsoft.com/office/drawing/2014/main" id="{1C7D86C9-CE67-C925-7C78-D75480299EF1}"/>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33">
                <a:extLst>
                  <a:ext uri="{FF2B5EF4-FFF2-40B4-BE49-F238E27FC236}">
                    <a16:creationId xmlns:a16="http://schemas.microsoft.com/office/drawing/2014/main" id="{38206E54-CF36-80D9-C95D-2FD7201ADA6A}"/>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4">
                <a:extLst>
                  <a:ext uri="{FF2B5EF4-FFF2-40B4-BE49-F238E27FC236}">
                    <a16:creationId xmlns:a16="http://schemas.microsoft.com/office/drawing/2014/main" id="{1CBD7FC0-B10C-3B99-EFCF-ED7225185D10}"/>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35">
                <a:extLst>
                  <a:ext uri="{FF2B5EF4-FFF2-40B4-BE49-F238E27FC236}">
                    <a16:creationId xmlns:a16="http://schemas.microsoft.com/office/drawing/2014/main" id="{05475C07-486F-E7FE-CD3E-776A4546FD80}"/>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6">
                <a:extLst>
                  <a:ext uri="{FF2B5EF4-FFF2-40B4-BE49-F238E27FC236}">
                    <a16:creationId xmlns:a16="http://schemas.microsoft.com/office/drawing/2014/main" id="{5147607B-371B-E41D-098F-21A91218A656}"/>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37">
                <a:extLst>
                  <a:ext uri="{FF2B5EF4-FFF2-40B4-BE49-F238E27FC236}">
                    <a16:creationId xmlns:a16="http://schemas.microsoft.com/office/drawing/2014/main" id="{A80A2EC2-57C9-3642-CDE6-AE8E4D1E0788}"/>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8">
                <a:extLst>
                  <a:ext uri="{FF2B5EF4-FFF2-40B4-BE49-F238E27FC236}">
                    <a16:creationId xmlns:a16="http://schemas.microsoft.com/office/drawing/2014/main" id="{7539CA5C-370B-5536-C272-A155A17C020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39">
                <a:extLst>
                  <a:ext uri="{FF2B5EF4-FFF2-40B4-BE49-F238E27FC236}">
                    <a16:creationId xmlns:a16="http://schemas.microsoft.com/office/drawing/2014/main" id="{DCE908C1-5116-CB17-C864-1B79DA7F8874}"/>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40">
                <a:extLst>
                  <a:ext uri="{FF2B5EF4-FFF2-40B4-BE49-F238E27FC236}">
                    <a16:creationId xmlns:a16="http://schemas.microsoft.com/office/drawing/2014/main" id="{421D7201-3BA6-3F50-03D0-46989A2BA1B3}"/>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2" name="コンテンツ プレースホルダー 4">
            <a:extLst>
              <a:ext uri="{FF2B5EF4-FFF2-40B4-BE49-F238E27FC236}">
                <a16:creationId xmlns:a16="http://schemas.microsoft.com/office/drawing/2014/main" id="{5559728C-9E65-97EE-D9DA-A77C1A570938}"/>
              </a:ext>
            </a:extLst>
          </p:cNvPr>
          <p:cNvSpPr txBox="1">
            <a:spLocks/>
          </p:cNvSpPr>
          <p:nvPr/>
        </p:nvSpPr>
        <p:spPr>
          <a:xfrm>
            <a:off x="2046242" y="3038928"/>
            <a:ext cx="4534936" cy="884591"/>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pPr>
              <a:lnSpc>
                <a:spcPct val="150000"/>
              </a:lnSpc>
            </a:pPr>
            <a:r>
              <a:rPr kumimoji="1" lang="en-US" altLang="ja-JP" sz="1200" b="1" dirty="0">
                <a:solidFill>
                  <a:schemeClr val="tx1"/>
                </a:solidFill>
                <a:latin typeface="Meiryo UI" panose="020B0604030504040204" pitchFamily="50" charset="-128"/>
                <a:ea typeface="Meiryo UI" panose="020B0604030504040204" pitchFamily="50" charset="-128"/>
              </a:rPr>
              <a:t>G</a:t>
            </a:r>
            <a:r>
              <a:rPr kumimoji="1" lang="ja-JP" altLang="en-US" sz="1200" b="1" dirty="0">
                <a:solidFill>
                  <a:schemeClr val="tx1"/>
                </a:solidFill>
                <a:latin typeface="Meiryo UI" panose="020B0604030504040204" pitchFamily="50" charset="-128"/>
                <a:ea typeface="Meiryo UI" panose="020B0604030504040204" pitchFamily="50" charset="-128"/>
              </a:rPr>
              <a:t>ビズ</a:t>
            </a:r>
            <a:r>
              <a:rPr kumimoji="1" lang="en-US" altLang="ja-JP" sz="1200" b="1" dirty="0">
                <a:solidFill>
                  <a:schemeClr val="tx1"/>
                </a:solidFill>
                <a:latin typeface="Meiryo UI" panose="020B0604030504040204" pitchFamily="50" charset="-128"/>
                <a:ea typeface="Meiryo UI" panose="020B0604030504040204" pitchFamily="50" charset="-128"/>
              </a:rPr>
              <a:t>ID</a:t>
            </a:r>
            <a:r>
              <a:rPr kumimoji="1" lang="ja-JP" altLang="en-US" sz="1200" b="1" dirty="0">
                <a:solidFill>
                  <a:schemeClr val="tx1"/>
                </a:solidFill>
                <a:latin typeface="Meiryo UI" panose="020B0604030504040204" pitchFamily="50" charset="-128"/>
                <a:ea typeface="Meiryo UI" panose="020B0604030504040204" pitchFamily="50" charset="-128"/>
              </a:rPr>
              <a:t>等の事業者情報が転記されています。こちらの情報は、申請画面での編集ができません。編集の必要がある場合は「</a:t>
            </a:r>
            <a:r>
              <a:rPr kumimoji="1" lang="en-US" altLang="ja-JP" sz="1200" b="1" dirty="0">
                <a:solidFill>
                  <a:schemeClr val="tx1"/>
                </a:solidFill>
                <a:latin typeface="Meiryo UI" panose="020B0604030504040204" pitchFamily="50" charset="-128"/>
                <a:ea typeface="Meiryo UI" panose="020B0604030504040204" pitchFamily="50" charset="-128"/>
              </a:rPr>
              <a:t>G</a:t>
            </a:r>
            <a:r>
              <a:rPr kumimoji="1" lang="ja-JP" altLang="en-US" sz="1200" b="1" dirty="0">
                <a:solidFill>
                  <a:schemeClr val="tx1"/>
                </a:solidFill>
                <a:latin typeface="Meiryo UI" panose="020B0604030504040204" pitchFamily="50" charset="-128"/>
                <a:ea typeface="Meiryo UI" panose="020B0604030504040204" pitchFamily="50" charset="-128"/>
              </a:rPr>
              <a:t>ビズサイト」にて編集を行ってください。</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3" name="コンテンツ プレースホルダー 4">
            <a:extLst>
              <a:ext uri="{FF2B5EF4-FFF2-40B4-BE49-F238E27FC236}">
                <a16:creationId xmlns:a16="http://schemas.microsoft.com/office/drawing/2014/main" id="{EF370023-9156-2CA0-F921-11697735DE54}"/>
              </a:ext>
            </a:extLst>
          </p:cNvPr>
          <p:cNvSpPr txBox="1">
            <a:spLocks/>
          </p:cNvSpPr>
          <p:nvPr/>
        </p:nvSpPr>
        <p:spPr>
          <a:xfrm>
            <a:off x="2046242" y="5117979"/>
            <a:ext cx="4400131" cy="60759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pPr>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事業者情報が転記されています。ご担当者様のご連絡先を登録してください。</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0" name="タイトル 4">
            <a:extLst>
              <a:ext uri="{FF2B5EF4-FFF2-40B4-BE49-F238E27FC236}">
                <a16:creationId xmlns:a16="http://schemas.microsoft.com/office/drawing/2014/main" id="{1A7EDCA6-900D-D266-0123-8F865C37F72C}"/>
              </a:ext>
            </a:extLst>
          </p:cNvPr>
          <p:cNvSpPr>
            <a:spLocks noGrp="1"/>
          </p:cNvSpPr>
          <p:nvPr>
            <p:ph type="title"/>
          </p:nvPr>
        </p:nvSpPr>
        <p:spPr>
          <a:xfrm>
            <a:off x="228600" y="333915"/>
            <a:ext cx="6438900" cy="456314"/>
          </a:xfrm>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pic>
        <p:nvPicPr>
          <p:cNvPr id="5" name="図 4">
            <a:extLst>
              <a:ext uri="{FF2B5EF4-FFF2-40B4-BE49-F238E27FC236}">
                <a16:creationId xmlns:a16="http://schemas.microsoft.com/office/drawing/2014/main" id="{BA3FF346-6849-CA92-D45B-7003BFE971D3}"/>
              </a:ext>
            </a:extLst>
          </p:cNvPr>
          <p:cNvPicPr>
            <a:picLocks noChangeAspect="1"/>
          </p:cNvPicPr>
          <p:nvPr/>
        </p:nvPicPr>
        <p:blipFill>
          <a:blip r:embed="rId3"/>
          <a:stretch>
            <a:fillRect/>
          </a:stretch>
        </p:blipFill>
        <p:spPr>
          <a:xfrm>
            <a:off x="1000018" y="8377244"/>
            <a:ext cx="2555722" cy="368813"/>
          </a:xfrm>
          <a:prstGeom prst="rect">
            <a:avLst/>
          </a:prstGeom>
        </p:spPr>
      </p:pic>
      <p:sp>
        <p:nvSpPr>
          <p:cNvPr id="8" name="正方形/長方形 7">
            <a:extLst>
              <a:ext uri="{FF2B5EF4-FFF2-40B4-BE49-F238E27FC236}">
                <a16:creationId xmlns:a16="http://schemas.microsoft.com/office/drawing/2014/main" id="{A49E3A41-FE89-280A-71FD-EAB3AD766B79}"/>
              </a:ext>
            </a:extLst>
          </p:cNvPr>
          <p:cNvSpPr/>
          <p:nvPr/>
        </p:nvSpPr>
        <p:spPr>
          <a:xfrm>
            <a:off x="1028590" y="8380742"/>
            <a:ext cx="4376213" cy="446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pic>
        <p:nvPicPr>
          <p:cNvPr id="3" name="図 2">
            <a:extLst>
              <a:ext uri="{FF2B5EF4-FFF2-40B4-BE49-F238E27FC236}">
                <a16:creationId xmlns:a16="http://schemas.microsoft.com/office/drawing/2014/main" id="{5F0DC28A-1B48-1B0B-3514-C8421022CC8C}"/>
              </a:ext>
            </a:extLst>
          </p:cNvPr>
          <p:cNvPicPr>
            <a:picLocks noChangeAspect="1"/>
          </p:cNvPicPr>
          <p:nvPr/>
        </p:nvPicPr>
        <p:blipFill rotWithShape="1">
          <a:blip r:embed="rId3"/>
          <a:srcRect l="5063" t="29549" r="87507" b="37131"/>
          <a:stretch/>
        </p:blipFill>
        <p:spPr>
          <a:xfrm>
            <a:off x="3586107" y="8511840"/>
            <a:ext cx="189869" cy="122890"/>
          </a:xfrm>
          <a:prstGeom prst="rect">
            <a:avLst/>
          </a:prstGeom>
        </p:spPr>
      </p:pic>
      <p:pic>
        <p:nvPicPr>
          <p:cNvPr id="6" name="図 5">
            <a:extLst>
              <a:ext uri="{FF2B5EF4-FFF2-40B4-BE49-F238E27FC236}">
                <a16:creationId xmlns:a16="http://schemas.microsoft.com/office/drawing/2014/main" id="{216A20E5-8752-E50A-E0EE-3EC68D278D31}"/>
              </a:ext>
            </a:extLst>
          </p:cNvPr>
          <p:cNvPicPr>
            <a:picLocks noChangeAspect="1"/>
          </p:cNvPicPr>
          <p:nvPr/>
        </p:nvPicPr>
        <p:blipFill rotWithShape="1">
          <a:blip r:embed="rId4">
            <a:extLst>
              <a:ext uri="{28A0092B-C50C-407E-A947-70E740481C1C}">
                <a14:useLocalDpi xmlns:a14="http://schemas.microsoft.com/office/drawing/2010/main" val="0"/>
              </a:ext>
            </a:extLst>
          </a:blip>
          <a:srcRect l="51684" t="82668" r="30714" b="12860"/>
          <a:stretch/>
        </p:blipFill>
        <p:spPr>
          <a:xfrm>
            <a:off x="3798837" y="8502346"/>
            <a:ext cx="924560" cy="151031"/>
          </a:xfrm>
          <a:prstGeom prst="rect">
            <a:avLst/>
          </a:prstGeom>
        </p:spPr>
      </p:pic>
      <p:pic>
        <p:nvPicPr>
          <p:cNvPr id="26" name="図 25" descr="テーブル&#10;&#10;自動的に生成された説明">
            <a:extLst>
              <a:ext uri="{FF2B5EF4-FFF2-40B4-BE49-F238E27FC236}">
                <a16:creationId xmlns:a16="http://schemas.microsoft.com/office/drawing/2014/main" id="{D53339DD-9655-B948-3507-B57A6F3A0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91" y="3935977"/>
            <a:ext cx="4585253" cy="1174858"/>
          </a:xfrm>
          <a:prstGeom prst="rect">
            <a:avLst/>
          </a:prstGeom>
        </p:spPr>
      </p:pic>
      <p:sp>
        <p:nvSpPr>
          <p:cNvPr id="11" name="タイトル 1">
            <a:extLst>
              <a:ext uri="{FF2B5EF4-FFF2-40B4-BE49-F238E27FC236}">
                <a16:creationId xmlns:a16="http://schemas.microsoft.com/office/drawing/2014/main" id="{C0655906-BFBD-48A3-2A6C-9F2F46231CD4}"/>
              </a:ext>
            </a:extLst>
          </p:cNvPr>
          <p:cNvSpPr txBox="1">
            <a:spLocks/>
          </p:cNvSpPr>
          <p:nvPr/>
        </p:nvSpPr>
        <p:spPr>
          <a:xfrm>
            <a:off x="1389061" y="8876384"/>
            <a:ext cx="4079875" cy="778934"/>
          </a:xfrm>
          <a:prstGeom prst="wedgeRectCallout">
            <a:avLst>
              <a:gd name="adj1" fmla="val 15116"/>
              <a:gd name="adj2" fmla="val -78825"/>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a:spcAft>
                <a:spcPts val="0"/>
              </a:spcAft>
            </a:pPr>
            <a:r>
              <a:rPr lang="ja-JP" altLang="en-US" sz="1200" dirty="0">
                <a:solidFill>
                  <a:schemeClr val="tx1"/>
                </a:solidFill>
              </a:rPr>
              <a:t>不明点や修正箇所が生じた場合や採択通知等の事務局からの連絡が、こちらに登録いただいた宛先へ届きます。</a:t>
            </a:r>
          </a:p>
        </p:txBody>
      </p:sp>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0BA4D2B-600D-3907-D898-7CAD718EE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17" y="1861070"/>
            <a:ext cx="4705927" cy="913200"/>
          </a:xfrm>
          <a:prstGeom prst="rect">
            <a:avLst/>
          </a:prstGeom>
        </p:spPr>
      </p:pic>
      <p:sp>
        <p:nvSpPr>
          <p:cNvPr id="7" name="正方形/長方形 6">
            <a:extLst>
              <a:ext uri="{FF2B5EF4-FFF2-40B4-BE49-F238E27FC236}">
                <a16:creationId xmlns:a16="http://schemas.microsoft.com/office/drawing/2014/main" id="{9367DDDB-F06E-FE63-8841-C6CB748F7287}"/>
              </a:ext>
            </a:extLst>
          </p:cNvPr>
          <p:cNvSpPr/>
          <p:nvPr/>
        </p:nvSpPr>
        <p:spPr>
          <a:xfrm>
            <a:off x="1912620" y="2400300"/>
            <a:ext cx="2065020" cy="14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F4E50FD-9758-6E44-1AF2-B8ECB041E9B7}"/>
              </a:ext>
            </a:extLst>
          </p:cNvPr>
          <p:cNvSpPr txBox="1"/>
          <p:nvPr/>
        </p:nvSpPr>
        <p:spPr>
          <a:xfrm>
            <a:off x="1783067" y="2418805"/>
            <a:ext cx="2577825" cy="184666"/>
          </a:xfrm>
          <a:prstGeom prst="rect">
            <a:avLst/>
          </a:prstGeom>
          <a:noFill/>
        </p:spPr>
        <p:txBody>
          <a:bodyPr wrap="square" rtlCol="0">
            <a:spAutoFit/>
          </a:bodyPr>
          <a:lstStyle/>
          <a:p>
            <a:r>
              <a:rPr kumimoji="1" lang="ja-JP" altLang="en-US" sz="600" dirty="0">
                <a:solidFill>
                  <a:schemeClr val="tx1">
                    <a:lumMod val="95000"/>
                    <a:lumOff val="5000"/>
                  </a:schemeClr>
                </a:solidFill>
              </a:rPr>
              <a:t>令和</a:t>
            </a:r>
            <a:r>
              <a:rPr kumimoji="1" lang="en-US" altLang="ja-JP" sz="600" dirty="0">
                <a:solidFill>
                  <a:schemeClr val="tx1">
                    <a:lumMod val="95000"/>
                    <a:lumOff val="5000"/>
                  </a:schemeClr>
                </a:solidFill>
              </a:rPr>
              <a:t>7</a:t>
            </a:r>
            <a:r>
              <a:rPr kumimoji="1" lang="ja-JP" altLang="en-US" sz="600" dirty="0">
                <a:solidFill>
                  <a:schemeClr val="tx1">
                    <a:lumMod val="95000"/>
                    <a:lumOff val="5000"/>
                  </a:schemeClr>
                </a:solidFill>
              </a:rPr>
              <a:t>年度　幼児教育の質の向上のための</a:t>
            </a:r>
            <a:r>
              <a:rPr kumimoji="1" lang="en-US" altLang="ja-JP" sz="600" dirty="0">
                <a:solidFill>
                  <a:schemeClr val="tx1">
                    <a:lumMod val="95000"/>
                    <a:lumOff val="5000"/>
                  </a:schemeClr>
                </a:solidFill>
              </a:rPr>
              <a:t>ICT</a:t>
            </a:r>
            <a:r>
              <a:rPr kumimoji="1" lang="ja-JP" altLang="en-US" sz="600" dirty="0">
                <a:solidFill>
                  <a:schemeClr val="tx1">
                    <a:lumMod val="95000"/>
                    <a:lumOff val="5000"/>
                  </a:schemeClr>
                </a:solidFill>
              </a:rPr>
              <a:t>化支援事業補助金　</a:t>
            </a:r>
          </a:p>
        </p:txBody>
      </p:sp>
    </p:spTree>
    <p:extLst>
      <p:ext uri="{BB962C8B-B14F-4D97-AF65-F5344CB8AC3E}">
        <p14:creationId xmlns:p14="http://schemas.microsoft.com/office/powerpoint/2010/main" val="156753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四角形: 角を丸くする 25">
            <a:extLst>
              <a:ext uri="{FF2B5EF4-FFF2-40B4-BE49-F238E27FC236}">
                <a16:creationId xmlns:a16="http://schemas.microsoft.com/office/drawing/2014/main" id="{20600409-B98A-4033-9666-6A3D39BC2E08}"/>
              </a:ext>
            </a:extLst>
          </p:cNvPr>
          <p:cNvSpPr/>
          <p:nvPr/>
        </p:nvSpPr>
        <p:spPr>
          <a:xfrm>
            <a:off x="568325" y="6209857"/>
            <a:ext cx="5759450" cy="3093703"/>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①「</a:t>
            </a:r>
            <a:r>
              <a:rPr lang="ja-JP" altLang="en-US" sz="1200" b="1" dirty="0">
                <a:solidFill>
                  <a:schemeClr val="tx1"/>
                </a:solidFill>
              </a:rPr>
              <a:t>事業の名称</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（園名）：幼児教育の質の向上のための</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化支援事業補助金申請　と入力してください。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②「事業開始日の決定方法」</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「〇指定日から開始」にチェックをいれて、事業開始日の欄には、事業開始日をご記入ください。　</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事業終了日は事業終了期限より後の日付を入力することはできません</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③「補助事業に要する経費」「補助金交付申請額」「補助対象経費」</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それぞれの経費の合計額を入力してください。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291637" y="1020972"/>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事業基本情報</a:t>
            </a:r>
          </a:p>
        </p:txBody>
      </p:sp>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320890D4-8962-E2C3-4B24-F40723F92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 y="1413358"/>
            <a:ext cx="5973902" cy="4586886"/>
          </a:xfrm>
          <a:prstGeom prst="rect">
            <a:avLst/>
          </a:prstGeom>
        </p:spPr>
      </p:pic>
      <p:cxnSp>
        <p:nvCxnSpPr>
          <p:cNvPr id="52" name="直線コネクタ 51">
            <a:extLst>
              <a:ext uri="{FF2B5EF4-FFF2-40B4-BE49-F238E27FC236}">
                <a16:creationId xmlns:a16="http://schemas.microsoft.com/office/drawing/2014/main" id="{26E11366-5432-4F44-BEFA-415D749EED04}"/>
              </a:ext>
            </a:extLst>
          </p:cNvPr>
          <p:cNvCxnSpPr>
            <a:cxnSpLocks/>
          </p:cNvCxnSpPr>
          <p:nvPr/>
        </p:nvCxnSpPr>
        <p:spPr>
          <a:xfrm>
            <a:off x="765279" y="6951191"/>
            <a:ext cx="532744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05CBB21-BEA7-4EBF-8BA0-49D0507F07E6}"/>
              </a:ext>
            </a:extLst>
          </p:cNvPr>
          <p:cNvCxnSpPr>
            <a:cxnSpLocks/>
          </p:cNvCxnSpPr>
          <p:nvPr/>
        </p:nvCxnSpPr>
        <p:spPr>
          <a:xfrm>
            <a:off x="765279" y="8007627"/>
            <a:ext cx="532744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D8BDB25-6332-419C-B815-1852B2456A88}"/>
              </a:ext>
            </a:extLst>
          </p:cNvPr>
          <p:cNvCxnSpPr>
            <a:cxnSpLocks/>
          </p:cNvCxnSpPr>
          <p:nvPr/>
        </p:nvCxnSpPr>
        <p:spPr>
          <a:xfrm>
            <a:off x="765279" y="8766929"/>
            <a:ext cx="532744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F01AC832-2D45-4C6A-828E-58790E70563F}"/>
              </a:ext>
            </a:extLst>
          </p:cNvPr>
          <p:cNvSpPr/>
          <p:nvPr/>
        </p:nvSpPr>
        <p:spPr bwMode="auto">
          <a:xfrm>
            <a:off x="553297" y="2246687"/>
            <a:ext cx="5895128" cy="1784808"/>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C848C1B-19E5-413D-8832-1A6BF4A31081}"/>
              </a:ext>
            </a:extLst>
          </p:cNvPr>
          <p:cNvSpPr/>
          <p:nvPr/>
        </p:nvSpPr>
        <p:spPr bwMode="auto">
          <a:xfrm>
            <a:off x="553297" y="4031953"/>
            <a:ext cx="5895128" cy="993437"/>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7C4A963-7DCF-4752-918F-26BB58AE3018}"/>
              </a:ext>
            </a:extLst>
          </p:cNvPr>
          <p:cNvSpPr/>
          <p:nvPr/>
        </p:nvSpPr>
        <p:spPr bwMode="auto">
          <a:xfrm>
            <a:off x="553297" y="1822640"/>
            <a:ext cx="5895128" cy="381369"/>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234A7849-28B9-4892-A047-F9516BD58D50}"/>
              </a:ext>
            </a:extLst>
          </p:cNvPr>
          <p:cNvSpPr/>
          <p:nvPr/>
        </p:nvSpPr>
        <p:spPr>
          <a:xfrm>
            <a:off x="5878091" y="1849458"/>
            <a:ext cx="415498" cy="369332"/>
          </a:xfrm>
          <a:prstGeom prst="rect">
            <a:avLst/>
          </a:prstGeom>
          <a:ln w="28575">
            <a:noFill/>
          </a:ln>
        </p:spPr>
        <p:txBody>
          <a:bodyPr wrap="none">
            <a:spAutoFit/>
          </a:bodyPr>
          <a:lstStyle/>
          <a:p>
            <a:r>
              <a:rPr lang="ja-JP" altLang="en-US" b="1" dirty="0">
                <a:solidFill>
                  <a:srgbClr val="FF0000"/>
                </a:solidFill>
                <a:latin typeface="Meiryo UI" panose="020B0604030504040204" pitchFamily="50" charset="-128"/>
                <a:ea typeface="Meiryo UI" panose="020B0604030504040204" pitchFamily="50" charset="-128"/>
              </a:rPr>
              <a:t>①</a:t>
            </a:r>
            <a:endParaRPr lang="ja-JP" altLang="en-US" b="1" dirty="0">
              <a:solidFill>
                <a:srgbClr val="FF0000"/>
              </a:solidFill>
            </a:endParaRPr>
          </a:p>
        </p:txBody>
      </p:sp>
      <p:sp>
        <p:nvSpPr>
          <p:cNvPr id="47" name="正方形/長方形 46">
            <a:extLst>
              <a:ext uri="{FF2B5EF4-FFF2-40B4-BE49-F238E27FC236}">
                <a16:creationId xmlns:a16="http://schemas.microsoft.com/office/drawing/2014/main" id="{D8B541CD-7092-450C-B894-0ADEF32F0525}"/>
              </a:ext>
            </a:extLst>
          </p:cNvPr>
          <p:cNvSpPr/>
          <p:nvPr/>
        </p:nvSpPr>
        <p:spPr>
          <a:xfrm>
            <a:off x="5862851" y="2738890"/>
            <a:ext cx="415498" cy="369332"/>
          </a:xfrm>
          <a:prstGeom prst="rect">
            <a:avLst/>
          </a:prstGeom>
          <a:ln w="28575">
            <a:noFill/>
          </a:ln>
        </p:spPr>
        <p:txBody>
          <a:bodyPr wrap="none">
            <a:spAutoFit/>
          </a:bodyPr>
          <a:lstStyle/>
          <a:p>
            <a:r>
              <a:rPr lang="ja-JP" altLang="en-US" b="1" dirty="0">
                <a:solidFill>
                  <a:srgbClr val="FF0000"/>
                </a:solidFill>
                <a:latin typeface="Meiryo UI" panose="020B0604030504040204" pitchFamily="50" charset="-128"/>
                <a:ea typeface="Meiryo UI" panose="020B0604030504040204" pitchFamily="50" charset="-128"/>
              </a:rPr>
              <a:t>②</a:t>
            </a:r>
            <a:endParaRPr lang="ja-JP" altLang="en-US" b="1" dirty="0">
              <a:solidFill>
                <a:srgbClr val="FF0000"/>
              </a:solidFill>
            </a:endParaRPr>
          </a:p>
        </p:txBody>
      </p:sp>
      <p:sp>
        <p:nvSpPr>
          <p:cNvPr id="48" name="正方形/長方形 47">
            <a:extLst>
              <a:ext uri="{FF2B5EF4-FFF2-40B4-BE49-F238E27FC236}">
                <a16:creationId xmlns:a16="http://schemas.microsoft.com/office/drawing/2014/main" id="{05915A36-7D0B-45E1-9137-BCBFAD4F8700}"/>
              </a:ext>
            </a:extLst>
          </p:cNvPr>
          <p:cNvSpPr/>
          <p:nvPr/>
        </p:nvSpPr>
        <p:spPr>
          <a:xfrm>
            <a:off x="5899562" y="4613575"/>
            <a:ext cx="377398" cy="369332"/>
          </a:xfrm>
          <a:prstGeom prst="rect">
            <a:avLst/>
          </a:prstGeom>
          <a:ln w="28575">
            <a:noFill/>
          </a:ln>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③</a:t>
            </a:r>
            <a:endParaRPr lang="ja-JP" altLang="en-US" b="1" dirty="0">
              <a:solidFill>
                <a:srgbClr val="FF0000"/>
              </a:solidFill>
            </a:endParaRPr>
          </a:p>
        </p:txBody>
      </p:sp>
      <p:pic>
        <p:nvPicPr>
          <p:cNvPr id="9" name="Picture 8">
            <a:extLst>
              <a:ext uri="{FF2B5EF4-FFF2-40B4-BE49-F238E27FC236}">
                <a16:creationId xmlns:a16="http://schemas.microsoft.com/office/drawing/2014/main" id="{34EE191A-7B55-ACD1-1692-8877A8A5D47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rot="20265337">
            <a:off x="1665209" y="2694259"/>
            <a:ext cx="216449" cy="28779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DA6DDF68-D6EB-E949-79EA-1CDD80BE00CC}"/>
              </a:ext>
            </a:extLst>
          </p:cNvPr>
          <p:cNvGrpSpPr/>
          <p:nvPr/>
        </p:nvGrpSpPr>
        <p:grpSpPr>
          <a:xfrm>
            <a:off x="1916648" y="2690668"/>
            <a:ext cx="447161" cy="471418"/>
            <a:chOff x="-1332593" y="3851997"/>
            <a:chExt cx="447161" cy="471418"/>
          </a:xfrm>
        </p:grpSpPr>
        <p:sp>
          <p:nvSpPr>
            <p:cNvPr id="11" name="楕円 10">
              <a:extLst>
                <a:ext uri="{FF2B5EF4-FFF2-40B4-BE49-F238E27FC236}">
                  <a16:creationId xmlns:a16="http://schemas.microsoft.com/office/drawing/2014/main" id="{E9D580BC-2695-EC39-8510-09627473CBA9}"/>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Group 128">
              <a:extLst>
                <a:ext uri="{FF2B5EF4-FFF2-40B4-BE49-F238E27FC236}">
                  <a16:creationId xmlns:a16="http://schemas.microsoft.com/office/drawing/2014/main" id="{21C689F2-9B4E-6AC3-6A46-8CABD2DFAA42}"/>
                </a:ext>
              </a:extLst>
            </p:cNvPr>
            <p:cNvGrpSpPr>
              <a:grpSpLocks noChangeAspect="1"/>
            </p:cNvGrpSpPr>
            <p:nvPr/>
          </p:nvGrpSpPr>
          <p:grpSpPr bwMode="auto">
            <a:xfrm>
              <a:off x="-1258332" y="3913735"/>
              <a:ext cx="296032" cy="338888"/>
              <a:chOff x="1398" y="2998"/>
              <a:chExt cx="373" cy="427"/>
            </a:xfrm>
            <a:solidFill>
              <a:schemeClr val="tx1"/>
            </a:solidFill>
          </p:grpSpPr>
          <p:sp>
            <p:nvSpPr>
              <p:cNvPr id="13" name="Freeform 129">
                <a:extLst>
                  <a:ext uri="{FF2B5EF4-FFF2-40B4-BE49-F238E27FC236}">
                    <a16:creationId xmlns:a16="http://schemas.microsoft.com/office/drawing/2014/main" id="{EB9ADA8F-74E8-EB63-A5C8-472FFB38A897}"/>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30">
                <a:extLst>
                  <a:ext uri="{FF2B5EF4-FFF2-40B4-BE49-F238E27FC236}">
                    <a16:creationId xmlns:a16="http://schemas.microsoft.com/office/drawing/2014/main" id="{0FD75CB6-A960-7EED-F27E-882DEDD4BDC2}"/>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1">
                <a:extLst>
                  <a:ext uri="{FF2B5EF4-FFF2-40B4-BE49-F238E27FC236}">
                    <a16:creationId xmlns:a16="http://schemas.microsoft.com/office/drawing/2014/main" id="{C940603B-CFED-C8E2-D2DB-63229AFF0C02}"/>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32">
                <a:extLst>
                  <a:ext uri="{FF2B5EF4-FFF2-40B4-BE49-F238E27FC236}">
                    <a16:creationId xmlns:a16="http://schemas.microsoft.com/office/drawing/2014/main" id="{538B4A3E-9DED-A2AE-481C-7D57A2DC6779}"/>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3">
                <a:extLst>
                  <a:ext uri="{FF2B5EF4-FFF2-40B4-BE49-F238E27FC236}">
                    <a16:creationId xmlns:a16="http://schemas.microsoft.com/office/drawing/2014/main" id="{AF1F25C1-9248-6AA7-C78A-321C5A958E12}"/>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4">
                <a:extLst>
                  <a:ext uri="{FF2B5EF4-FFF2-40B4-BE49-F238E27FC236}">
                    <a16:creationId xmlns:a16="http://schemas.microsoft.com/office/drawing/2014/main" id="{25C97E1D-654D-155C-DE39-A67EA35B634F}"/>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35">
                <a:extLst>
                  <a:ext uri="{FF2B5EF4-FFF2-40B4-BE49-F238E27FC236}">
                    <a16:creationId xmlns:a16="http://schemas.microsoft.com/office/drawing/2014/main" id="{2F627AC6-0A3A-6DB5-0F21-17BD98E99396}"/>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6">
                <a:extLst>
                  <a:ext uri="{FF2B5EF4-FFF2-40B4-BE49-F238E27FC236}">
                    <a16:creationId xmlns:a16="http://schemas.microsoft.com/office/drawing/2014/main" id="{739F2BC9-CE66-025F-6159-C3842271D5CB}"/>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37">
                <a:extLst>
                  <a:ext uri="{FF2B5EF4-FFF2-40B4-BE49-F238E27FC236}">
                    <a16:creationId xmlns:a16="http://schemas.microsoft.com/office/drawing/2014/main" id="{6BC0286C-44F8-7F1E-0D14-054CA2F08D47}"/>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38">
                <a:extLst>
                  <a:ext uri="{FF2B5EF4-FFF2-40B4-BE49-F238E27FC236}">
                    <a16:creationId xmlns:a16="http://schemas.microsoft.com/office/drawing/2014/main" id="{557FDE61-F26C-8B03-800B-F361F382FAB5}"/>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39">
                <a:extLst>
                  <a:ext uri="{FF2B5EF4-FFF2-40B4-BE49-F238E27FC236}">
                    <a16:creationId xmlns:a16="http://schemas.microsoft.com/office/drawing/2014/main" id="{A99E180F-F6DC-EBF7-D8A4-7D0B0BB5981B}"/>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40">
                <a:extLst>
                  <a:ext uri="{FF2B5EF4-FFF2-40B4-BE49-F238E27FC236}">
                    <a16:creationId xmlns:a16="http://schemas.microsoft.com/office/drawing/2014/main" id="{4436263C-F537-1324-8A5D-E2738BBD084D}"/>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21262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0A3F67-B398-CBFC-EC88-15D8C2F4B992}"/>
              </a:ext>
            </a:extLst>
          </p:cNvPr>
          <p:cNvPicPr>
            <a:picLocks noChangeAspect="1"/>
          </p:cNvPicPr>
          <p:nvPr/>
        </p:nvPicPr>
        <p:blipFill>
          <a:blip r:embed="rId2"/>
          <a:stretch>
            <a:fillRect/>
          </a:stretch>
        </p:blipFill>
        <p:spPr>
          <a:xfrm>
            <a:off x="291637" y="1447947"/>
            <a:ext cx="6505575" cy="3447508"/>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291637" y="1020972"/>
            <a:ext cx="4308938"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同意確認事項（手続サクサクプロジェクトへの参加のお願い）</a:t>
            </a:r>
          </a:p>
        </p:txBody>
      </p:sp>
      <p:sp>
        <p:nvSpPr>
          <p:cNvPr id="26" name="正方形/長方形 25">
            <a:extLst>
              <a:ext uri="{FF2B5EF4-FFF2-40B4-BE49-F238E27FC236}">
                <a16:creationId xmlns:a16="http://schemas.microsoft.com/office/drawing/2014/main" id="{E901EDEA-C0E6-477A-932E-A11B12DA0366}"/>
              </a:ext>
            </a:extLst>
          </p:cNvPr>
          <p:cNvSpPr/>
          <p:nvPr/>
        </p:nvSpPr>
        <p:spPr bwMode="auto">
          <a:xfrm>
            <a:off x="457201" y="1597758"/>
            <a:ext cx="6109162" cy="1075628"/>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9677102E-DC1D-45CE-80FF-6DBEA49E49B5}"/>
              </a:ext>
            </a:extLst>
          </p:cNvPr>
          <p:cNvSpPr/>
          <p:nvPr/>
        </p:nvSpPr>
        <p:spPr bwMode="auto">
          <a:xfrm>
            <a:off x="532025" y="3679777"/>
            <a:ext cx="6034337" cy="924163"/>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2D93A1A9-38E5-4DC9-8604-A612BE3111F7}"/>
              </a:ext>
            </a:extLst>
          </p:cNvPr>
          <p:cNvSpPr/>
          <p:nvPr/>
        </p:nvSpPr>
        <p:spPr>
          <a:xfrm>
            <a:off x="6100976" y="2300200"/>
            <a:ext cx="415498" cy="369332"/>
          </a:xfrm>
          <a:prstGeom prst="rect">
            <a:avLst/>
          </a:prstGeom>
        </p:spPr>
        <p:txBody>
          <a:bodyPr wrap="none">
            <a:spAutoFit/>
          </a:bodyPr>
          <a:lstStyle/>
          <a:p>
            <a:r>
              <a:rPr lang="ja-JP" altLang="en-US" dirty="0">
                <a:solidFill>
                  <a:srgbClr val="FF0000"/>
                </a:solidFill>
              </a:rPr>
              <a:t>①</a:t>
            </a:r>
          </a:p>
        </p:txBody>
      </p:sp>
      <p:sp>
        <p:nvSpPr>
          <p:cNvPr id="71" name="正方形/長方形 70">
            <a:extLst>
              <a:ext uri="{FF2B5EF4-FFF2-40B4-BE49-F238E27FC236}">
                <a16:creationId xmlns:a16="http://schemas.microsoft.com/office/drawing/2014/main" id="{34C92E3D-BC4F-486D-93D1-4C984E0023E4}"/>
              </a:ext>
            </a:extLst>
          </p:cNvPr>
          <p:cNvSpPr/>
          <p:nvPr/>
        </p:nvSpPr>
        <p:spPr>
          <a:xfrm>
            <a:off x="6100976" y="4198827"/>
            <a:ext cx="415498" cy="369332"/>
          </a:xfrm>
          <a:prstGeom prst="rect">
            <a:avLst/>
          </a:prstGeom>
        </p:spPr>
        <p:txBody>
          <a:bodyPr wrap="none">
            <a:spAutoFit/>
          </a:bodyPr>
          <a:lstStyle/>
          <a:p>
            <a:r>
              <a:rPr lang="ja-JP" altLang="en-US" dirty="0">
                <a:solidFill>
                  <a:srgbClr val="FF0000"/>
                </a:solidFill>
              </a:rPr>
              <a:t>②</a:t>
            </a:r>
          </a:p>
        </p:txBody>
      </p:sp>
      <p:sp>
        <p:nvSpPr>
          <p:cNvPr id="4" name="四角形: 角を丸くする 25">
            <a:extLst>
              <a:ext uri="{FF2B5EF4-FFF2-40B4-BE49-F238E27FC236}">
                <a16:creationId xmlns:a16="http://schemas.microsoft.com/office/drawing/2014/main" id="{B0980F2E-FBB9-E294-4D2E-CBF531092F76}"/>
              </a:ext>
            </a:extLst>
          </p:cNvPr>
          <p:cNvSpPr/>
          <p:nvPr/>
        </p:nvSpPr>
        <p:spPr>
          <a:xfrm>
            <a:off x="348795" y="4932471"/>
            <a:ext cx="6325974" cy="4906853"/>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①同意確認事項（手続サクサクプロジェクトへの参加のお願い）</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必須項目ですので、ご検討の上チェックしてください。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②「東京都が収集・利用する情報」</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手続サクサクプロジェクト（事業者ベータベース）に事業者情報として、登録する内容です。</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b="1" dirty="0">
              <a:solidFill>
                <a:schemeClr val="accent4">
                  <a:lumMod val="50000"/>
                </a:schemeClr>
              </a:solidFill>
              <a:latin typeface="BIZ UDPゴシック" panose="020B0400000000000000" pitchFamily="50" charset="-128"/>
              <a:ea typeface="BIZ UDPゴシック" panose="020B0400000000000000" pitchFamily="50" charset="-128"/>
              <a:cs typeface="ADLaM Display" panose="020F0502020204030204" pitchFamily="2" charset="0"/>
            </a:endParaRPr>
          </a:p>
          <a:p>
            <a:r>
              <a:rPr kumimoji="1" lang="ja-JP" altLang="en-US" sz="1100" b="1" dirty="0">
                <a:solidFill>
                  <a:srgbClr val="0000FF"/>
                </a:solidFill>
                <a:latin typeface="+mj-ea"/>
                <a:ea typeface="+mj-ea"/>
                <a:cs typeface="ADLaM Display" panose="020F0502020204030204" pitchFamily="2" charset="0"/>
              </a:rPr>
              <a:t>■手続サクサクプロジェクト（事業者データベース）とは・・・？</a:t>
            </a:r>
            <a:endParaRPr kumimoji="1" lang="en-US" altLang="ja-JP" sz="1100" dirty="0">
              <a:solidFill>
                <a:srgbClr val="0000FF"/>
              </a:solidFill>
              <a:latin typeface="+mj-ea"/>
              <a:ea typeface="+mj-ea"/>
            </a:endParaRPr>
          </a:p>
          <a:p>
            <a:r>
              <a:rPr lang="ja-JP" altLang="en-US" sz="1100" dirty="0">
                <a:solidFill>
                  <a:srgbClr val="1A1A1C"/>
                </a:solidFill>
                <a:latin typeface="+mj-ea"/>
                <a:ea typeface="+mj-ea"/>
              </a:rPr>
              <a:t>　東京都</a:t>
            </a:r>
            <a:r>
              <a:rPr lang="ja-JP" altLang="en-US" sz="1100" b="0" i="0" dirty="0">
                <a:solidFill>
                  <a:srgbClr val="1A1A1C"/>
                </a:solidFill>
                <a:effectLst/>
                <a:latin typeface="+mj-ea"/>
                <a:ea typeface="+mj-ea"/>
              </a:rPr>
              <a:t>では、事業者情報の一元化により手続等のワンスオンリーを実現する「手続サクサクプロジェクト」を進めています。</a:t>
            </a:r>
            <a:br>
              <a:rPr lang="ja-JP" altLang="en-US" sz="1100" dirty="0">
                <a:latin typeface="+mj-ea"/>
                <a:ea typeface="+mj-ea"/>
              </a:rPr>
            </a:br>
            <a:r>
              <a:rPr lang="ja-JP" altLang="en-US" sz="1100" b="0" i="0" dirty="0">
                <a:solidFill>
                  <a:srgbClr val="1A1A1C"/>
                </a:solidFill>
                <a:effectLst/>
                <a:latin typeface="+mj-ea"/>
                <a:ea typeface="+mj-ea"/>
              </a:rPr>
              <a:t>　その一環として事業者情報を蓄積・連携する東京都版事業者ベース・レジストリ（以下「事業者データベース」という。）を構築しており、全庁の手続等で事業者データベースを活用することで、手続のワンスオンリーによる利用者の利便性向上と事務の効率化に向けて取り組んでいます。</a:t>
            </a:r>
            <a:endParaRPr kumimoji="1" lang="en-US" altLang="ja-JP" sz="1100" b="0" i="0" dirty="0">
              <a:solidFill>
                <a:schemeClr val="tx1"/>
              </a:solidFill>
              <a:effectLst/>
              <a:latin typeface="+mj-ea"/>
              <a:ea typeface="+mj-ea"/>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7F665514-7A97-21DC-EF55-A12CA41EFE55}"/>
              </a:ext>
            </a:extLst>
          </p:cNvPr>
          <p:cNvPicPr>
            <a:picLocks noChangeAspect="1"/>
          </p:cNvPicPr>
          <p:nvPr/>
        </p:nvPicPr>
        <p:blipFill>
          <a:blip r:embed="rId3"/>
          <a:stretch>
            <a:fillRect/>
          </a:stretch>
        </p:blipFill>
        <p:spPr>
          <a:xfrm>
            <a:off x="935831" y="7385897"/>
            <a:ext cx="5024438" cy="2331917"/>
          </a:xfrm>
          <a:prstGeom prst="rect">
            <a:avLst/>
          </a:prstGeom>
        </p:spPr>
      </p:pic>
    </p:spTree>
    <p:extLst>
      <p:ext uri="{BB962C8B-B14F-4D97-AF65-F5344CB8AC3E}">
        <p14:creationId xmlns:p14="http://schemas.microsoft.com/office/powerpoint/2010/main" val="283690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7BAD5E95-54AD-EAC2-A5B9-6E3532BC8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88" y="4244030"/>
            <a:ext cx="5796937" cy="2110866"/>
          </a:xfrm>
          <a:prstGeom prst="rect">
            <a:avLst/>
          </a:prstGeom>
        </p:spPr>
      </p:pic>
      <p:pic>
        <p:nvPicPr>
          <p:cNvPr id="2" name="図 1">
            <a:extLst>
              <a:ext uri="{FF2B5EF4-FFF2-40B4-BE49-F238E27FC236}">
                <a16:creationId xmlns:a16="http://schemas.microsoft.com/office/drawing/2014/main" id="{090C2692-E490-4FB2-B75E-A7E8D236F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444603"/>
            <a:ext cx="5759450" cy="1188458"/>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342900" y="966361"/>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利用規約</a:t>
            </a:r>
          </a:p>
        </p:txBody>
      </p:sp>
      <p:sp>
        <p:nvSpPr>
          <p:cNvPr id="46" name="タイトル 1">
            <a:extLst>
              <a:ext uri="{FF2B5EF4-FFF2-40B4-BE49-F238E27FC236}">
                <a16:creationId xmlns:a16="http://schemas.microsoft.com/office/drawing/2014/main" id="{D3862517-0802-4786-AC72-6C1A48D065E6}"/>
              </a:ext>
            </a:extLst>
          </p:cNvPr>
          <p:cNvSpPr txBox="1">
            <a:spLocks/>
          </p:cNvSpPr>
          <p:nvPr/>
        </p:nvSpPr>
        <p:spPr>
          <a:xfrm>
            <a:off x="4840287" y="1135245"/>
            <a:ext cx="1468438" cy="552450"/>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47" name="グループ化 46">
            <a:extLst>
              <a:ext uri="{FF2B5EF4-FFF2-40B4-BE49-F238E27FC236}">
                <a16:creationId xmlns:a16="http://schemas.microsoft.com/office/drawing/2014/main" id="{D31F4637-4BF8-406C-9D36-A20A6BC2885E}"/>
              </a:ext>
            </a:extLst>
          </p:cNvPr>
          <p:cNvGrpSpPr/>
          <p:nvPr/>
        </p:nvGrpSpPr>
        <p:grpSpPr>
          <a:xfrm>
            <a:off x="4292855" y="1175761"/>
            <a:ext cx="447161" cy="471418"/>
            <a:chOff x="-1332593" y="3851997"/>
            <a:chExt cx="447161" cy="471418"/>
          </a:xfrm>
        </p:grpSpPr>
        <p:sp>
          <p:nvSpPr>
            <p:cNvPr id="48" name="楕円 47">
              <a:extLst>
                <a:ext uri="{FF2B5EF4-FFF2-40B4-BE49-F238E27FC236}">
                  <a16:creationId xmlns:a16="http://schemas.microsoft.com/office/drawing/2014/main" id="{A1CBC8B4-7901-4B04-9813-5808175A6FF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Group 128">
              <a:extLst>
                <a:ext uri="{FF2B5EF4-FFF2-40B4-BE49-F238E27FC236}">
                  <a16:creationId xmlns:a16="http://schemas.microsoft.com/office/drawing/2014/main" id="{B91DC782-BEB7-499B-B657-59377B949B67}"/>
                </a:ext>
              </a:extLst>
            </p:cNvPr>
            <p:cNvGrpSpPr>
              <a:grpSpLocks noChangeAspect="1"/>
            </p:cNvGrpSpPr>
            <p:nvPr/>
          </p:nvGrpSpPr>
          <p:grpSpPr bwMode="auto">
            <a:xfrm>
              <a:off x="-1258332" y="3913735"/>
              <a:ext cx="296032" cy="338888"/>
              <a:chOff x="1398" y="2998"/>
              <a:chExt cx="373" cy="427"/>
            </a:xfrm>
            <a:solidFill>
              <a:schemeClr val="tx1"/>
            </a:solidFill>
          </p:grpSpPr>
          <p:sp>
            <p:nvSpPr>
              <p:cNvPr id="50" name="Freeform 129">
                <a:extLst>
                  <a:ext uri="{FF2B5EF4-FFF2-40B4-BE49-F238E27FC236}">
                    <a16:creationId xmlns:a16="http://schemas.microsoft.com/office/drawing/2014/main" id="{B3963E07-EFBB-490B-9183-B477931BFF4A}"/>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130">
                <a:extLst>
                  <a:ext uri="{FF2B5EF4-FFF2-40B4-BE49-F238E27FC236}">
                    <a16:creationId xmlns:a16="http://schemas.microsoft.com/office/drawing/2014/main" id="{CF298EF5-E471-4CBB-A0B8-7F58893F94D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131">
                <a:extLst>
                  <a:ext uri="{FF2B5EF4-FFF2-40B4-BE49-F238E27FC236}">
                    <a16:creationId xmlns:a16="http://schemas.microsoft.com/office/drawing/2014/main" id="{0F4CB822-CFC8-4311-AB47-F208FC05F54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132">
                <a:extLst>
                  <a:ext uri="{FF2B5EF4-FFF2-40B4-BE49-F238E27FC236}">
                    <a16:creationId xmlns:a16="http://schemas.microsoft.com/office/drawing/2014/main" id="{14702CB8-EBA0-4DCC-AAC2-1DD8542F9722}"/>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133">
                <a:extLst>
                  <a:ext uri="{FF2B5EF4-FFF2-40B4-BE49-F238E27FC236}">
                    <a16:creationId xmlns:a16="http://schemas.microsoft.com/office/drawing/2014/main" id="{A4B02D91-0A53-4464-8E07-5CBF6E14C0E6}"/>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134">
                <a:extLst>
                  <a:ext uri="{FF2B5EF4-FFF2-40B4-BE49-F238E27FC236}">
                    <a16:creationId xmlns:a16="http://schemas.microsoft.com/office/drawing/2014/main" id="{4B1566F2-BD2D-4F7F-AB24-822E928C212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135">
                <a:extLst>
                  <a:ext uri="{FF2B5EF4-FFF2-40B4-BE49-F238E27FC236}">
                    <a16:creationId xmlns:a16="http://schemas.microsoft.com/office/drawing/2014/main" id="{11AA17DB-A2CF-494A-BCF8-2DEAFFAE5E3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36">
                <a:extLst>
                  <a:ext uri="{FF2B5EF4-FFF2-40B4-BE49-F238E27FC236}">
                    <a16:creationId xmlns:a16="http://schemas.microsoft.com/office/drawing/2014/main" id="{04493495-FDA9-4098-BC84-B1B528C71C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37">
                <a:extLst>
                  <a:ext uri="{FF2B5EF4-FFF2-40B4-BE49-F238E27FC236}">
                    <a16:creationId xmlns:a16="http://schemas.microsoft.com/office/drawing/2014/main" id="{AF9C57DF-F930-446C-8DBC-CCF69C71496D}"/>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38">
                <a:extLst>
                  <a:ext uri="{FF2B5EF4-FFF2-40B4-BE49-F238E27FC236}">
                    <a16:creationId xmlns:a16="http://schemas.microsoft.com/office/drawing/2014/main" id="{CC9F6612-CA38-49C0-A22A-2AC765EF8EC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9">
                <a:extLst>
                  <a:ext uri="{FF2B5EF4-FFF2-40B4-BE49-F238E27FC236}">
                    <a16:creationId xmlns:a16="http://schemas.microsoft.com/office/drawing/2014/main" id="{AE2BF4D1-30A1-4BF5-A165-0A78DE16B8CF}"/>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0">
                <a:extLst>
                  <a:ext uri="{FF2B5EF4-FFF2-40B4-BE49-F238E27FC236}">
                    <a16:creationId xmlns:a16="http://schemas.microsoft.com/office/drawing/2014/main" id="{2F0FEC04-CB1A-4A15-BE2F-1DD195FF0752}"/>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62" name="四角形: 角を丸くする 25">
            <a:extLst>
              <a:ext uri="{FF2B5EF4-FFF2-40B4-BE49-F238E27FC236}">
                <a16:creationId xmlns:a16="http://schemas.microsoft.com/office/drawing/2014/main" id="{442D6304-55D9-4EE7-A642-4302124455C6}"/>
              </a:ext>
            </a:extLst>
          </p:cNvPr>
          <p:cNvSpPr/>
          <p:nvPr/>
        </p:nvSpPr>
        <p:spPr>
          <a:xfrm>
            <a:off x="549275" y="2744519"/>
            <a:ext cx="5759450" cy="717172"/>
          </a:xfrm>
          <a:prstGeom prst="roundRect">
            <a:avLst>
              <a:gd name="adj" fmla="val 1157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利用規約に同意される場合は、「はい」のラジオボタンを押下してください。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利用規約に同意いただけない場合は、補助金の申請を行うことができませんので、ご注意ください。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0AB15528-09AA-D764-5335-41ABFFD20EAD}"/>
              </a:ext>
            </a:extLst>
          </p:cNvPr>
          <p:cNvGrpSpPr/>
          <p:nvPr/>
        </p:nvGrpSpPr>
        <p:grpSpPr>
          <a:xfrm>
            <a:off x="360623" y="3720960"/>
            <a:ext cx="6033827" cy="379921"/>
            <a:chOff x="360623" y="1230888"/>
            <a:chExt cx="6033827" cy="379921"/>
          </a:xfrm>
        </p:grpSpPr>
        <p:sp>
          <p:nvSpPr>
            <p:cNvPr id="6" name="コンテンツ プレースホルダー 4">
              <a:extLst>
                <a:ext uri="{FF2B5EF4-FFF2-40B4-BE49-F238E27FC236}">
                  <a16:creationId xmlns:a16="http://schemas.microsoft.com/office/drawing/2014/main" id="{E4D326ED-6E58-F72C-65D2-E3C25A63D06C}"/>
                </a:ext>
              </a:extLst>
            </p:cNvPr>
            <p:cNvSpPr txBox="1">
              <a:spLocks/>
            </p:cNvSpPr>
            <p:nvPr/>
          </p:nvSpPr>
          <p:spPr>
            <a:xfrm>
              <a:off x="1638300" y="1230888"/>
              <a:ext cx="4756150"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「ファイルを選択」を押下し、「交付申請書」「見積書」を添付してください。</a:t>
              </a:r>
              <a:endParaRPr lang="en-US" altLang="ja-JP" b="1" dirty="0"/>
            </a:p>
          </p:txBody>
        </p:sp>
        <p:sp>
          <p:nvSpPr>
            <p:cNvPr id="7" name="四角形: 角を丸くする 10">
              <a:extLst>
                <a:ext uri="{FF2B5EF4-FFF2-40B4-BE49-F238E27FC236}">
                  <a16:creationId xmlns:a16="http://schemas.microsoft.com/office/drawing/2014/main" id="{3923FB37-A5E3-3B95-871E-47C753C9E1A9}"/>
                </a:ext>
              </a:extLst>
            </p:cNvPr>
            <p:cNvSpPr/>
            <p:nvPr/>
          </p:nvSpPr>
          <p:spPr>
            <a:xfrm>
              <a:off x="360623" y="1244570"/>
              <a:ext cx="1295400" cy="366239"/>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添付資料</a:t>
              </a:r>
            </a:p>
          </p:txBody>
        </p:sp>
      </p:grpSp>
      <p:sp>
        <p:nvSpPr>
          <p:cNvPr id="76" name="吹き出し: 線 75">
            <a:extLst>
              <a:ext uri="{FF2B5EF4-FFF2-40B4-BE49-F238E27FC236}">
                <a16:creationId xmlns:a16="http://schemas.microsoft.com/office/drawing/2014/main" id="{E15BD1BF-6E66-AE19-F412-C9D6EEEF5ED4}"/>
              </a:ext>
            </a:extLst>
          </p:cNvPr>
          <p:cNvSpPr/>
          <p:nvPr/>
        </p:nvSpPr>
        <p:spPr>
          <a:xfrm>
            <a:off x="854480" y="6698811"/>
            <a:ext cx="4911167" cy="479093"/>
          </a:xfrm>
          <a:prstGeom prst="borderCallout1">
            <a:avLst>
              <a:gd name="adj1" fmla="val 509"/>
              <a:gd name="adj2" fmla="val 60237"/>
              <a:gd name="adj3" fmla="val -96988"/>
              <a:gd name="adj4" fmla="val 61690"/>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
        <p:nvSpPr>
          <p:cNvPr id="93" name="Google Shape;155;p16">
            <a:extLst>
              <a:ext uri="{FF2B5EF4-FFF2-40B4-BE49-F238E27FC236}">
                <a16:creationId xmlns:a16="http://schemas.microsoft.com/office/drawing/2014/main" id="{E8C47D13-DE87-FEAB-5287-65A8C4434029}"/>
              </a:ext>
            </a:extLst>
          </p:cNvPr>
          <p:cNvSpPr/>
          <p:nvPr/>
        </p:nvSpPr>
        <p:spPr>
          <a:xfrm>
            <a:off x="3310064" y="5792807"/>
            <a:ext cx="1476727" cy="594415"/>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5" name="タイトル 1">
            <a:extLst>
              <a:ext uri="{FF2B5EF4-FFF2-40B4-BE49-F238E27FC236}">
                <a16:creationId xmlns:a16="http://schemas.microsoft.com/office/drawing/2014/main" id="{AAF93907-3145-ADC5-F830-E5366481E811}"/>
              </a:ext>
            </a:extLst>
          </p:cNvPr>
          <p:cNvSpPr txBox="1">
            <a:spLocks/>
          </p:cNvSpPr>
          <p:nvPr/>
        </p:nvSpPr>
        <p:spPr>
          <a:xfrm>
            <a:off x="854480" y="7366833"/>
            <a:ext cx="4911168" cy="725257"/>
          </a:xfrm>
          <a:prstGeom prst="rect">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200" dirty="0"/>
              <a:t>これで申請完了です。審査結果が出るのをお待ちください。</a:t>
            </a:r>
            <a:endParaRPr lang="en-US" altLang="ja-JP" sz="1200" dirty="0"/>
          </a:p>
        </p:txBody>
      </p:sp>
      <p:sp>
        <p:nvSpPr>
          <p:cNvPr id="16" name="Google Shape;155;p16">
            <a:extLst>
              <a:ext uri="{FF2B5EF4-FFF2-40B4-BE49-F238E27FC236}">
                <a16:creationId xmlns:a16="http://schemas.microsoft.com/office/drawing/2014/main" id="{946FEAF2-D8C6-5CD2-923C-146A3C5C1514}"/>
              </a:ext>
            </a:extLst>
          </p:cNvPr>
          <p:cNvSpPr/>
          <p:nvPr/>
        </p:nvSpPr>
        <p:spPr>
          <a:xfrm flipV="1">
            <a:off x="5268561" y="4446874"/>
            <a:ext cx="979912" cy="111691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6524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5251857-B519-C616-5F14-4B4E9D14B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70" y="2224886"/>
            <a:ext cx="4745984" cy="3089101"/>
          </a:xfrm>
          <a:prstGeom prst="rect">
            <a:avLst/>
          </a:prstGeom>
        </p:spPr>
      </p:pic>
      <p:pic>
        <p:nvPicPr>
          <p:cNvPr id="24" name="図 2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A79E5C0-BA93-094F-7E0D-EE02BBC48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70" y="5921610"/>
            <a:ext cx="5453500" cy="2295786"/>
          </a:xfrm>
          <a:prstGeom prst="rect">
            <a:avLst/>
          </a:prstGeom>
        </p:spPr>
      </p:pic>
      <p:pic>
        <p:nvPicPr>
          <p:cNvPr id="25" name="図 2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15230A2-866D-44EF-48FD-C16C079ACBA6}"/>
              </a:ext>
            </a:extLst>
          </p:cNvPr>
          <p:cNvPicPr>
            <a:picLocks noChangeAspect="1"/>
          </p:cNvPicPr>
          <p:nvPr/>
        </p:nvPicPr>
        <p:blipFill>
          <a:blip r:embed="rId4">
            <a:extLst>
              <a:ext uri="{28A0092B-C50C-407E-A947-70E740481C1C}">
                <a14:useLocalDpi xmlns:a14="http://schemas.microsoft.com/office/drawing/2010/main" val="0"/>
              </a:ext>
            </a:extLst>
          </a:blip>
          <a:srcRect t="41743"/>
          <a:stretch/>
        </p:blipFill>
        <p:spPr>
          <a:xfrm>
            <a:off x="637685" y="8452871"/>
            <a:ext cx="5407789" cy="1122832"/>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３．差戻し時の修正対応</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34" name="グループ化 33">
            <a:extLst>
              <a:ext uri="{FF2B5EF4-FFF2-40B4-BE49-F238E27FC236}">
                <a16:creationId xmlns:a16="http://schemas.microsoft.com/office/drawing/2014/main" id="{7AE0F02C-3746-250D-7B48-A5CB7E4E5BC6}"/>
              </a:ext>
            </a:extLst>
          </p:cNvPr>
          <p:cNvGrpSpPr/>
          <p:nvPr/>
        </p:nvGrpSpPr>
        <p:grpSpPr>
          <a:xfrm>
            <a:off x="401580" y="1830421"/>
            <a:ext cx="5645948" cy="424722"/>
            <a:chOff x="458779" y="1325739"/>
            <a:chExt cx="5610093" cy="424722"/>
          </a:xfrm>
        </p:grpSpPr>
        <p:sp>
          <p:nvSpPr>
            <p:cNvPr id="35" name="コンテンツ プレースホルダー 4">
              <a:extLst>
                <a:ext uri="{FF2B5EF4-FFF2-40B4-BE49-F238E27FC236}">
                  <a16:creationId xmlns:a16="http://schemas.microsoft.com/office/drawing/2014/main" id="{E103E908-6B07-22B3-3688-9409AAE75660}"/>
                </a:ext>
              </a:extLst>
            </p:cNvPr>
            <p:cNvSpPr txBox="1">
              <a:spLocks/>
            </p:cNvSpPr>
            <p:nvPr/>
          </p:nvSpPr>
          <p:spPr>
            <a:xfrm>
              <a:off x="1373179" y="1325739"/>
              <a:ext cx="4695693" cy="4247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事務局より差戻しがあった場合は、交付申請時に「担当者メールアドレス」欄に記載されたメールアドレスへ通知メールが届きます。</a:t>
              </a:r>
            </a:p>
          </p:txBody>
        </p:sp>
        <p:sp>
          <p:nvSpPr>
            <p:cNvPr id="36" name="四角形: 角を丸くする 10">
              <a:extLst>
                <a:ext uri="{FF2B5EF4-FFF2-40B4-BE49-F238E27FC236}">
                  <a16:creationId xmlns:a16="http://schemas.microsoft.com/office/drawing/2014/main" id="{6E7A2395-2DEA-DD26-45AF-FF2049FB7A1C}"/>
                </a:ext>
              </a:extLst>
            </p:cNvPr>
            <p:cNvSpPr/>
            <p:nvPr/>
          </p:nvSpPr>
          <p:spPr>
            <a:xfrm>
              <a:off x="458779" y="140883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はじめに</a:t>
              </a:r>
            </a:p>
          </p:txBody>
        </p:sp>
      </p:grpSp>
      <p:sp>
        <p:nvSpPr>
          <p:cNvPr id="2" name="コンテンツ プレースホルダー 2">
            <a:extLst>
              <a:ext uri="{FF2B5EF4-FFF2-40B4-BE49-F238E27FC236}">
                <a16:creationId xmlns:a16="http://schemas.microsoft.com/office/drawing/2014/main" id="{8742FC39-502A-3C91-3F6B-544EE0EA98AB}"/>
              </a:ext>
            </a:extLst>
          </p:cNvPr>
          <p:cNvSpPr txBox="1">
            <a:spLocks/>
          </p:cNvSpPr>
          <p:nvPr/>
        </p:nvSpPr>
        <p:spPr>
          <a:xfrm>
            <a:off x="236407" y="916148"/>
            <a:ext cx="6438901" cy="80533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sz="1100" b="1" dirty="0">
                <a:latin typeface="Meiryo UI" panose="020B0604030504040204" pitchFamily="50" charset="-128"/>
                <a:ea typeface="Meiryo UI" panose="020B0604030504040204" pitchFamily="50" charset="-128"/>
              </a:rPr>
              <a:t>申請内容に不備があると、</a:t>
            </a:r>
            <a:r>
              <a:rPr lang="en-US" altLang="ja-JP" sz="1100" b="1" dirty="0" err="1">
                <a:solidFill>
                  <a:srgbClr val="FF0000"/>
                </a:solidFill>
                <a:latin typeface="Meiryo UI" panose="020B0604030504040204" pitchFamily="50" charset="-128"/>
                <a:ea typeface="Meiryo UI" panose="020B0604030504040204" pitchFamily="50" charset="-128"/>
              </a:rPr>
              <a:t>JGrants</a:t>
            </a:r>
            <a:r>
              <a:rPr lang="ja-JP" altLang="en-US" sz="1100" b="1" dirty="0">
                <a:solidFill>
                  <a:srgbClr val="FF0000"/>
                </a:solidFill>
                <a:latin typeface="Meiryo UI" panose="020B0604030504040204" pitchFamily="50" charset="-128"/>
                <a:ea typeface="Meiryo UI" panose="020B0604030504040204" pitchFamily="50" charset="-128"/>
              </a:rPr>
              <a:t>事務局</a:t>
            </a:r>
            <a:r>
              <a:rPr lang="ja-JP" altLang="en-US" sz="1100" b="1" dirty="0">
                <a:latin typeface="Meiryo UI" panose="020B0604030504040204" pitchFamily="50" charset="-128"/>
                <a:ea typeface="Meiryo UI" panose="020B0604030504040204" pitchFamily="50" charset="-128"/>
              </a:rPr>
              <a:t>からメールが届きます。</a:t>
            </a:r>
            <a:endParaRPr lang="en-US" altLang="ja-JP" sz="1100" b="1" dirty="0">
              <a:latin typeface="Meiryo UI" panose="020B0604030504040204" pitchFamily="50" charset="-128"/>
              <a:ea typeface="Meiryo UI" panose="020B0604030504040204" pitchFamily="50" charset="-128"/>
            </a:endParaRPr>
          </a:p>
          <a:p>
            <a:pPr>
              <a:lnSpc>
                <a:spcPct val="100000"/>
              </a:lnSpc>
            </a:pPr>
            <a:r>
              <a:rPr lang="ja-JP" altLang="en-US" sz="1100" b="1" dirty="0">
                <a:latin typeface="Meiryo UI" panose="020B0604030504040204" pitchFamily="50" charset="-128"/>
                <a:ea typeface="Meiryo UI" panose="020B0604030504040204" pitchFamily="50" charset="-128"/>
              </a:rPr>
              <a:t>　 送信元は、</a:t>
            </a:r>
            <a:r>
              <a:rPr lang="en-US" altLang="ja-JP" sz="1100" b="1" dirty="0" err="1">
                <a:latin typeface="Meiryo UI" panose="020B0604030504040204" pitchFamily="50" charset="-128"/>
                <a:ea typeface="Meiryo UI" panose="020B0604030504040204" pitchFamily="50" charset="-128"/>
              </a:rPr>
              <a:t>jGrants</a:t>
            </a:r>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no-reply@jgrants-portal.go.jp</a:t>
            </a:r>
            <a:r>
              <a:rPr lang="ja-JP" altLang="en-US" sz="1100" b="1" dirty="0">
                <a:latin typeface="Meiryo UI" panose="020B0604030504040204" pitchFamily="50" charset="-128"/>
                <a:ea typeface="Meiryo UI" panose="020B0604030504040204" pitchFamily="50" charset="-128"/>
              </a:rPr>
              <a:t>＞となっています。</a:t>
            </a:r>
            <a:endParaRPr lang="en-US" altLang="ja-JP" sz="11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1100" b="1" dirty="0">
                <a:latin typeface="Meiryo UI" panose="020B0604030504040204" pitchFamily="50" charset="-128"/>
                <a:ea typeface="Meiryo UI" panose="020B0604030504040204" pitchFamily="50" charset="-128"/>
              </a:rPr>
              <a:t>コメントの記載がある場合は確認し、修正後に再申請を行ってください。</a:t>
            </a:r>
          </a:p>
        </p:txBody>
      </p:sp>
      <p:sp>
        <p:nvSpPr>
          <p:cNvPr id="3" name="Google Shape;155;p16">
            <a:extLst>
              <a:ext uri="{FF2B5EF4-FFF2-40B4-BE49-F238E27FC236}">
                <a16:creationId xmlns:a16="http://schemas.microsoft.com/office/drawing/2014/main" id="{B511D225-E198-7853-84A3-DB86D4C7F093}"/>
              </a:ext>
            </a:extLst>
          </p:cNvPr>
          <p:cNvSpPr/>
          <p:nvPr/>
        </p:nvSpPr>
        <p:spPr>
          <a:xfrm>
            <a:off x="635870" y="4342801"/>
            <a:ext cx="4463904" cy="31939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 name="Picture 8">
            <a:extLst>
              <a:ext uri="{FF2B5EF4-FFF2-40B4-BE49-F238E27FC236}">
                <a16:creationId xmlns:a16="http://schemas.microsoft.com/office/drawing/2014/main" id="{A4025F8F-3D84-0532-32CD-FE6B8631F57E}"/>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4907873" y="4534718"/>
            <a:ext cx="349825" cy="46513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D40016AB-ABA0-46CB-03CC-464E92F228BE}"/>
              </a:ext>
            </a:extLst>
          </p:cNvPr>
          <p:cNvGrpSpPr/>
          <p:nvPr/>
        </p:nvGrpSpPr>
        <p:grpSpPr>
          <a:xfrm>
            <a:off x="394091" y="5348625"/>
            <a:ext cx="6069818" cy="590921"/>
            <a:chOff x="339255" y="1094383"/>
            <a:chExt cx="6031271" cy="590921"/>
          </a:xfrm>
        </p:grpSpPr>
        <p:sp>
          <p:nvSpPr>
            <p:cNvPr id="8" name="コンテンツ プレースホルダー 4">
              <a:extLst>
                <a:ext uri="{FF2B5EF4-FFF2-40B4-BE49-F238E27FC236}">
                  <a16:creationId xmlns:a16="http://schemas.microsoft.com/office/drawing/2014/main" id="{DBEF17DE-B860-CEF7-1729-94178AC8BD3F}"/>
                </a:ext>
              </a:extLst>
            </p:cNvPr>
            <p:cNvSpPr txBox="1">
              <a:spLocks/>
            </p:cNvSpPr>
            <p:nvPr/>
          </p:nvSpPr>
          <p:spPr>
            <a:xfrm>
              <a:off x="1351284" y="1094383"/>
              <a:ext cx="5019242" cy="590921"/>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申請フォーム画面が表示されますので、差戻しコメントがある場合はそちらに従い、必要に応じて修正（</a:t>
              </a:r>
              <a:r>
                <a:rPr lang="en-US" altLang="ja-JP" b="1" dirty="0"/>
                <a:t>※</a:t>
              </a:r>
              <a:r>
                <a:rPr lang="ja-JP" altLang="en-US" b="1" dirty="0"/>
                <a:t>次頁参照）を行います。修正後、「申請する」を押下してください。</a:t>
              </a:r>
              <a:endParaRPr lang="en-US" altLang="ja-JP" b="1" dirty="0"/>
            </a:p>
          </p:txBody>
        </p:sp>
        <p:sp>
          <p:nvSpPr>
            <p:cNvPr id="13" name="四角形: 角を丸くする 10">
              <a:extLst>
                <a:ext uri="{FF2B5EF4-FFF2-40B4-BE49-F238E27FC236}">
                  <a16:creationId xmlns:a16="http://schemas.microsoft.com/office/drawing/2014/main" id="{AE96FA87-0405-E57F-5AED-9745480880C5}"/>
                </a:ext>
              </a:extLst>
            </p:cNvPr>
            <p:cNvSpPr/>
            <p:nvPr/>
          </p:nvSpPr>
          <p:spPr>
            <a:xfrm>
              <a:off x="339255" y="1177483"/>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28" name="Google Shape;155;p16">
            <a:extLst>
              <a:ext uri="{FF2B5EF4-FFF2-40B4-BE49-F238E27FC236}">
                <a16:creationId xmlns:a16="http://schemas.microsoft.com/office/drawing/2014/main" id="{08508474-A6F8-FD0E-0C59-B6C0183E4BB4}"/>
              </a:ext>
            </a:extLst>
          </p:cNvPr>
          <p:cNvSpPr/>
          <p:nvPr/>
        </p:nvSpPr>
        <p:spPr>
          <a:xfrm>
            <a:off x="756857" y="7540745"/>
            <a:ext cx="5185509" cy="308819"/>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155;p16">
            <a:extLst>
              <a:ext uri="{FF2B5EF4-FFF2-40B4-BE49-F238E27FC236}">
                <a16:creationId xmlns:a16="http://schemas.microsoft.com/office/drawing/2014/main" id="{E2F2DC98-A4A4-B1A0-B77E-52A2859218CE}"/>
              </a:ext>
            </a:extLst>
          </p:cNvPr>
          <p:cNvSpPr/>
          <p:nvPr/>
        </p:nvSpPr>
        <p:spPr>
          <a:xfrm>
            <a:off x="974501" y="7848132"/>
            <a:ext cx="776240" cy="228520"/>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9" name="Group 144">
            <a:extLst>
              <a:ext uri="{FF2B5EF4-FFF2-40B4-BE49-F238E27FC236}">
                <a16:creationId xmlns:a16="http://schemas.microsoft.com/office/drawing/2014/main" id="{0C84AE57-A5F8-B395-F39C-7B6070FF015C}"/>
              </a:ext>
            </a:extLst>
          </p:cNvPr>
          <p:cNvGrpSpPr>
            <a:grpSpLocks noChangeAspect="1"/>
          </p:cNvGrpSpPr>
          <p:nvPr/>
        </p:nvGrpSpPr>
        <p:grpSpPr bwMode="auto">
          <a:xfrm>
            <a:off x="5546120" y="2452020"/>
            <a:ext cx="404217" cy="486196"/>
            <a:chOff x="5541" y="2997"/>
            <a:chExt cx="355" cy="427"/>
          </a:xfrm>
          <a:solidFill>
            <a:schemeClr val="tx1"/>
          </a:solidFill>
        </p:grpSpPr>
        <p:sp>
          <p:nvSpPr>
            <p:cNvPr id="11" name="Freeform 145">
              <a:extLst>
                <a:ext uri="{FF2B5EF4-FFF2-40B4-BE49-F238E27FC236}">
                  <a16:creationId xmlns:a16="http://schemas.microsoft.com/office/drawing/2014/main" id="{539D00DC-252E-40C3-DC8D-8F94CD19F25A}"/>
                </a:ext>
              </a:extLst>
            </p:cNvPr>
            <p:cNvSpPr>
              <a:spLocks noEditPoints="1"/>
            </p:cNvSpPr>
            <p:nvPr/>
          </p:nvSpPr>
          <p:spPr bwMode="auto">
            <a:xfrm>
              <a:off x="5541" y="3193"/>
              <a:ext cx="355" cy="231"/>
            </a:xfrm>
            <a:custGeom>
              <a:avLst/>
              <a:gdLst>
                <a:gd name="T0" fmla="*/ 216 w 240"/>
                <a:gd name="T1" fmla="*/ 156 h 156"/>
                <a:gd name="T2" fmla="*/ 24 w 240"/>
                <a:gd name="T3" fmla="*/ 156 h 156"/>
                <a:gd name="T4" fmla="*/ 0 w 240"/>
                <a:gd name="T5" fmla="*/ 132 h 156"/>
                <a:gd name="T6" fmla="*/ 0 w 240"/>
                <a:gd name="T7" fmla="*/ 24 h 156"/>
                <a:gd name="T8" fmla="*/ 24 w 240"/>
                <a:gd name="T9" fmla="*/ 0 h 156"/>
                <a:gd name="T10" fmla="*/ 216 w 240"/>
                <a:gd name="T11" fmla="*/ 0 h 156"/>
                <a:gd name="T12" fmla="*/ 240 w 240"/>
                <a:gd name="T13" fmla="*/ 24 h 156"/>
                <a:gd name="T14" fmla="*/ 240 w 240"/>
                <a:gd name="T15" fmla="*/ 132 h 156"/>
                <a:gd name="T16" fmla="*/ 216 w 240"/>
                <a:gd name="T17" fmla="*/ 156 h 156"/>
                <a:gd name="T18" fmla="*/ 24 w 240"/>
                <a:gd name="T19" fmla="*/ 12 h 156"/>
                <a:gd name="T20" fmla="*/ 12 w 240"/>
                <a:gd name="T21" fmla="*/ 24 h 156"/>
                <a:gd name="T22" fmla="*/ 12 w 240"/>
                <a:gd name="T23" fmla="*/ 132 h 156"/>
                <a:gd name="T24" fmla="*/ 24 w 240"/>
                <a:gd name="T25" fmla="*/ 144 h 156"/>
                <a:gd name="T26" fmla="*/ 216 w 240"/>
                <a:gd name="T27" fmla="*/ 144 h 156"/>
                <a:gd name="T28" fmla="*/ 228 w 240"/>
                <a:gd name="T29" fmla="*/ 132 h 156"/>
                <a:gd name="T30" fmla="*/ 228 w 240"/>
                <a:gd name="T31" fmla="*/ 24 h 156"/>
                <a:gd name="T32" fmla="*/ 216 w 240"/>
                <a:gd name="T33" fmla="*/ 12 h 156"/>
                <a:gd name="T34" fmla="*/ 24 w 240"/>
                <a:gd name="T35"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56">
                  <a:moveTo>
                    <a:pt x="216" y="156"/>
                  </a:moveTo>
                  <a:cubicBezTo>
                    <a:pt x="24" y="156"/>
                    <a:pt x="24" y="156"/>
                    <a:pt x="24" y="156"/>
                  </a:cubicBezTo>
                  <a:cubicBezTo>
                    <a:pt x="11" y="156"/>
                    <a:pt x="0" y="146"/>
                    <a:pt x="0" y="132"/>
                  </a:cubicBezTo>
                  <a:cubicBezTo>
                    <a:pt x="0" y="24"/>
                    <a:pt x="0" y="24"/>
                    <a:pt x="0" y="24"/>
                  </a:cubicBezTo>
                  <a:cubicBezTo>
                    <a:pt x="0" y="11"/>
                    <a:pt x="11" y="0"/>
                    <a:pt x="24" y="0"/>
                  </a:cubicBezTo>
                  <a:cubicBezTo>
                    <a:pt x="216" y="0"/>
                    <a:pt x="216" y="0"/>
                    <a:pt x="216" y="0"/>
                  </a:cubicBezTo>
                  <a:cubicBezTo>
                    <a:pt x="229" y="0"/>
                    <a:pt x="240" y="11"/>
                    <a:pt x="240" y="24"/>
                  </a:cubicBezTo>
                  <a:cubicBezTo>
                    <a:pt x="240" y="132"/>
                    <a:pt x="240" y="132"/>
                    <a:pt x="240" y="132"/>
                  </a:cubicBezTo>
                  <a:cubicBezTo>
                    <a:pt x="240" y="146"/>
                    <a:pt x="229" y="156"/>
                    <a:pt x="216" y="156"/>
                  </a:cubicBezTo>
                  <a:close/>
                  <a:moveTo>
                    <a:pt x="24" y="12"/>
                  </a:moveTo>
                  <a:cubicBezTo>
                    <a:pt x="17" y="12"/>
                    <a:pt x="12" y="18"/>
                    <a:pt x="12" y="24"/>
                  </a:cubicBezTo>
                  <a:cubicBezTo>
                    <a:pt x="12" y="132"/>
                    <a:pt x="12" y="132"/>
                    <a:pt x="12" y="132"/>
                  </a:cubicBezTo>
                  <a:cubicBezTo>
                    <a:pt x="12" y="139"/>
                    <a:pt x="17" y="144"/>
                    <a:pt x="24" y="144"/>
                  </a:cubicBezTo>
                  <a:cubicBezTo>
                    <a:pt x="216" y="144"/>
                    <a:pt x="216" y="144"/>
                    <a:pt x="216" y="144"/>
                  </a:cubicBezTo>
                  <a:cubicBezTo>
                    <a:pt x="223" y="144"/>
                    <a:pt x="228" y="139"/>
                    <a:pt x="228" y="132"/>
                  </a:cubicBezTo>
                  <a:cubicBezTo>
                    <a:pt x="228" y="24"/>
                    <a:pt x="228" y="24"/>
                    <a:pt x="228" y="24"/>
                  </a:cubicBezTo>
                  <a:cubicBezTo>
                    <a:pt x="228" y="18"/>
                    <a:pt x="223" y="12"/>
                    <a:pt x="216"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4" name="Freeform 146">
              <a:extLst>
                <a:ext uri="{FF2B5EF4-FFF2-40B4-BE49-F238E27FC236}">
                  <a16:creationId xmlns:a16="http://schemas.microsoft.com/office/drawing/2014/main" id="{EE2F2B6B-F1B4-F8C2-F38B-396344563B8B}"/>
                </a:ext>
              </a:extLst>
            </p:cNvPr>
            <p:cNvSpPr>
              <a:spLocks/>
            </p:cNvSpPr>
            <p:nvPr/>
          </p:nvSpPr>
          <p:spPr bwMode="auto">
            <a:xfrm>
              <a:off x="5548" y="3202"/>
              <a:ext cx="341" cy="142"/>
            </a:xfrm>
            <a:custGeom>
              <a:avLst/>
              <a:gdLst>
                <a:gd name="T0" fmla="*/ 115 w 230"/>
                <a:gd name="T1" fmla="*/ 96 h 96"/>
                <a:gd name="T2" fmla="*/ 111 w 230"/>
                <a:gd name="T3" fmla="*/ 95 h 96"/>
                <a:gd name="T4" fmla="*/ 3 w 230"/>
                <a:gd name="T5" fmla="*/ 11 h 96"/>
                <a:gd name="T6" fmla="*/ 2 w 230"/>
                <a:gd name="T7" fmla="*/ 3 h 96"/>
                <a:gd name="T8" fmla="*/ 11 w 230"/>
                <a:gd name="T9" fmla="*/ 2 h 96"/>
                <a:gd name="T10" fmla="*/ 115 w 230"/>
                <a:gd name="T11" fmla="*/ 83 h 96"/>
                <a:gd name="T12" fmla="*/ 219 w 230"/>
                <a:gd name="T13" fmla="*/ 2 h 96"/>
                <a:gd name="T14" fmla="*/ 228 w 230"/>
                <a:gd name="T15" fmla="*/ 3 h 96"/>
                <a:gd name="T16" fmla="*/ 227 w 230"/>
                <a:gd name="T17" fmla="*/ 11 h 96"/>
                <a:gd name="T18" fmla="*/ 119 w 230"/>
                <a:gd name="T19" fmla="*/ 95 h 96"/>
                <a:gd name="T20" fmla="*/ 115 w 23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6">
                  <a:moveTo>
                    <a:pt x="115" y="96"/>
                  </a:moveTo>
                  <a:cubicBezTo>
                    <a:pt x="114" y="96"/>
                    <a:pt x="112" y="96"/>
                    <a:pt x="111" y="95"/>
                  </a:cubicBezTo>
                  <a:cubicBezTo>
                    <a:pt x="3" y="11"/>
                    <a:pt x="3" y="11"/>
                    <a:pt x="3" y="11"/>
                  </a:cubicBezTo>
                  <a:cubicBezTo>
                    <a:pt x="1" y="9"/>
                    <a:pt x="0" y="5"/>
                    <a:pt x="2" y="3"/>
                  </a:cubicBezTo>
                  <a:cubicBezTo>
                    <a:pt x="4" y="0"/>
                    <a:pt x="8" y="0"/>
                    <a:pt x="11" y="2"/>
                  </a:cubicBezTo>
                  <a:cubicBezTo>
                    <a:pt x="115" y="83"/>
                    <a:pt x="115" y="83"/>
                    <a:pt x="115" y="83"/>
                  </a:cubicBezTo>
                  <a:cubicBezTo>
                    <a:pt x="219" y="2"/>
                    <a:pt x="219" y="2"/>
                    <a:pt x="219" y="2"/>
                  </a:cubicBezTo>
                  <a:cubicBezTo>
                    <a:pt x="222" y="0"/>
                    <a:pt x="226" y="0"/>
                    <a:pt x="228" y="3"/>
                  </a:cubicBezTo>
                  <a:cubicBezTo>
                    <a:pt x="230" y="5"/>
                    <a:pt x="229" y="9"/>
                    <a:pt x="227" y="11"/>
                  </a:cubicBezTo>
                  <a:cubicBezTo>
                    <a:pt x="119" y="95"/>
                    <a:pt x="119" y="95"/>
                    <a:pt x="119" y="95"/>
                  </a:cubicBezTo>
                  <a:cubicBezTo>
                    <a:pt x="118" y="96"/>
                    <a:pt x="116" y="96"/>
                    <a:pt x="11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5" name="Freeform 147">
              <a:extLst>
                <a:ext uri="{FF2B5EF4-FFF2-40B4-BE49-F238E27FC236}">
                  <a16:creationId xmlns:a16="http://schemas.microsoft.com/office/drawing/2014/main" id="{0603FEAB-08C5-F4BB-CB76-88D632653944}"/>
                </a:ext>
              </a:extLst>
            </p:cNvPr>
            <p:cNvSpPr>
              <a:spLocks/>
            </p:cNvSpPr>
            <p:nvPr/>
          </p:nvSpPr>
          <p:spPr bwMode="auto">
            <a:xfrm>
              <a:off x="5701" y="2997"/>
              <a:ext cx="17" cy="169"/>
            </a:xfrm>
            <a:custGeom>
              <a:avLst/>
              <a:gdLst>
                <a:gd name="T0" fmla="*/ 6 w 12"/>
                <a:gd name="T1" fmla="*/ 114 h 114"/>
                <a:gd name="T2" fmla="*/ 0 w 12"/>
                <a:gd name="T3" fmla="*/ 108 h 114"/>
                <a:gd name="T4" fmla="*/ 0 w 12"/>
                <a:gd name="T5" fmla="*/ 6 h 114"/>
                <a:gd name="T6" fmla="*/ 6 w 12"/>
                <a:gd name="T7" fmla="*/ 0 h 114"/>
                <a:gd name="T8" fmla="*/ 12 w 12"/>
                <a:gd name="T9" fmla="*/ 6 h 114"/>
                <a:gd name="T10" fmla="*/ 12 w 12"/>
                <a:gd name="T11" fmla="*/ 108 h 114"/>
                <a:gd name="T12" fmla="*/ 6 w 1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114"/>
                  </a:moveTo>
                  <a:cubicBezTo>
                    <a:pt x="3" y="114"/>
                    <a:pt x="0" y="112"/>
                    <a:pt x="0" y="108"/>
                  </a:cubicBezTo>
                  <a:cubicBezTo>
                    <a:pt x="0" y="6"/>
                    <a:pt x="0" y="6"/>
                    <a:pt x="0" y="6"/>
                  </a:cubicBezTo>
                  <a:cubicBezTo>
                    <a:pt x="0" y="3"/>
                    <a:pt x="3" y="0"/>
                    <a:pt x="6" y="0"/>
                  </a:cubicBezTo>
                  <a:cubicBezTo>
                    <a:pt x="9" y="0"/>
                    <a:pt x="12" y="3"/>
                    <a:pt x="12" y="6"/>
                  </a:cubicBezTo>
                  <a:cubicBezTo>
                    <a:pt x="12" y="108"/>
                    <a:pt x="12" y="108"/>
                    <a:pt x="12" y="108"/>
                  </a:cubicBezTo>
                  <a:cubicBezTo>
                    <a:pt x="12" y="112"/>
                    <a:pt x="9" y="114"/>
                    <a:pt x="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6" name="Freeform 148">
              <a:extLst>
                <a:ext uri="{FF2B5EF4-FFF2-40B4-BE49-F238E27FC236}">
                  <a16:creationId xmlns:a16="http://schemas.microsoft.com/office/drawing/2014/main" id="{2ECD27BA-1514-D4B1-FF7D-E822F222BC0D}"/>
                </a:ext>
              </a:extLst>
            </p:cNvPr>
            <p:cNvSpPr>
              <a:spLocks/>
            </p:cNvSpPr>
            <p:nvPr/>
          </p:nvSpPr>
          <p:spPr bwMode="auto">
            <a:xfrm>
              <a:off x="5619" y="3068"/>
              <a:ext cx="181" cy="98"/>
            </a:xfrm>
            <a:custGeom>
              <a:avLst/>
              <a:gdLst>
                <a:gd name="T0" fmla="*/ 61 w 122"/>
                <a:gd name="T1" fmla="*/ 66 h 66"/>
                <a:gd name="T2" fmla="*/ 57 w 122"/>
                <a:gd name="T3" fmla="*/ 65 h 66"/>
                <a:gd name="T4" fmla="*/ 3 w 122"/>
                <a:gd name="T5" fmla="*/ 11 h 66"/>
                <a:gd name="T6" fmla="*/ 3 w 122"/>
                <a:gd name="T7" fmla="*/ 2 h 66"/>
                <a:gd name="T8" fmla="*/ 11 w 122"/>
                <a:gd name="T9" fmla="*/ 2 h 66"/>
                <a:gd name="T10" fmla="*/ 61 w 122"/>
                <a:gd name="T11" fmla="*/ 52 h 66"/>
                <a:gd name="T12" fmla="*/ 111 w 122"/>
                <a:gd name="T13" fmla="*/ 2 h 66"/>
                <a:gd name="T14" fmla="*/ 119 w 122"/>
                <a:gd name="T15" fmla="*/ 2 h 66"/>
                <a:gd name="T16" fmla="*/ 119 w 122"/>
                <a:gd name="T17" fmla="*/ 11 h 66"/>
                <a:gd name="T18" fmla="*/ 65 w 122"/>
                <a:gd name="T19" fmla="*/ 65 h 66"/>
                <a:gd name="T20" fmla="*/ 61 w 122"/>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6">
                  <a:moveTo>
                    <a:pt x="61" y="66"/>
                  </a:moveTo>
                  <a:cubicBezTo>
                    <a:pt x="60" y="66"/>
                    <a:pt x="58" y="66"/>
                    <a:pt x="57" y="65"/>
                  </a:cubicBezTo>
                  <a:cubicBezTo>
                    <a:pt x="3" y="11"/>
                    <a:pt x="3" y="11"/>
                    <a:pt x="3" y="11"/>
                  </a:cubicBezTo>
                  <a:cubicBezTo>
                    <a:pt x="0" y="8"/>
                    <a:pt x="0" y="5"/>
                    <a:pt x="3" y="2"/>
                  </a:cubicBezTo>
                  <a:cubicBezTo>
                    <a:pt x="5" y="0"/>
                    <a:pt x="9" y="0"/>
                    <a:pt x="11" y="2"/>
                  </a:cubicBezTo>
                  <a:cubicBezTo>
                    <a:pt x="61" y="52"/>
                    <a:pt x="61" y="52"/>
                    <a:pt x="61" y="52"/>
                  </a:cubicBezTo>
                  <a:cubicBezTo>
                    <a:pt x="111" y="2"/>
                    <a:pt x="111" y="2"/>
                    <a:pt x="111" y="2"/>
                  </a:cubicBezTo>
                  <a:cubicBezTo>
                    <a:pt x="113" y="0"/>
                    <a:pt x="117" y="0"/>
                    <a:pt x="119" y="2"/>
                  </a:cubicBezTo>
                  <a:cubicBezTo>
                    <a:pt x="122" y="5"/>
                    <a:pt x="122" y="8"/>
                    <a:pt x="119" y="11"/>
                  </a:cubicBezTo>
                  <a:cubicBezTo>
                    <a:pt x="65" y="65"/>
                    <a:pt x="65" y="65"/>
                    <a:pt x="65" y="65"/>
                  </a:cubicBezTo>
                  <a:cubicBezTo>
                    <a:pt x="64" y="66"/>
                    <a:pt x="63" y="66"/>
                    <a:pt x="6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grpSp>
      <p:grpSp>
        <p:nvGrpSpPr>
          <p:cNvPr id="17" name="グループ化 16">
            <a:extLst>
              <a:ext uri="{FF2B5EF4-FFF2-40B4-BE49-F238E27FC236}">
                <a16:creationId xmlns:a16="http://schemas.microsoft.com/office/drawing/2014/main" id="{FB747E33-C84B-9B49-BC3A-9E7267C1F79F}"/>
              </a:ext>
            </a:extLst>
          </p:cNvPr>
          <p:cNvGrpSpPr/>
          <p:nvPr/>
        </p:nvGrpSpPr>
        <p:grpSpPr>
          <a:xfrm>
            <a:off x="5270911" y="974569"/>
            <a:ext cx="447161" cy="471418"/>
            <a:chOff x="-1332593" y="3851997"/>
            <a:chExt cx="447161" cy="471418"/>
          </a:xfrm>
        </p:grpSpPr>
        <p:sp>
          <p:nvSpPr>
            <p:cNvPr id="19" name="楕円 18">
              <a:extLst>
                <a:ext uri="{FF2B5EF4-FFF2-40B4-BE49-F238E27FC236}">
                  <a16:creationId xmlns:a16="http://schemas.microsoft.com/office/drawing/2014/main" id="{5ADA44B4-1B10-BEE3-E127-93348A682377}"/>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Group 128">
              <a:extLst>
                <a:ext uri="{FF2B5EF4-FFF2-40B4-BE49-F238E27FC236}">
                  <a16:creationId xmlns:a16="http://schemas.microsoft.com/office/drawing/2014/main" id="{288D32C3-A678-DE0F-1C8C-D13C6C97F93D}"/>
                </a:ext>
              </a:extLst>
            </p:cNvPr>
            <p:cNvGrpSpPr>
              <a:grpSpLocks noChangeAspect="1"/>
            </p:cNvGrpSpPr>
            <p:nvPr/>
          </p:nvGrpSpPr>
          <p:grpSpPr bwMode="auto">
            <a:xfrm>
              <a:off x="-1258332" y="3913735"/>
              <a:ext cx="296032" cy="338888"/>
              <a:chOff x="1398" y="2998"/>
              <a:chExt cx="373" cy="427"/>
            </a:xfrm>
            <a:solidFill>
              <a:schemeClr val="tx1"/>
            </a:solidFill>
          </p:grpSpPr>
          <p:sp>
            <p:nvSpPr>
              <p:cNvPr id="21" name="Freeform 129">
                <a:extLst>
                  <a:ext uri="{FF2B5EF4-FFF2-40B4-BE49-F238E27FC236}">
                    <a16:creationId xmlns:a16="http://schemas.microsoft.com/office/drawing/2014/main" id="{D78BF2AE-9166-FE1E-62BA-E2F6ADC8D7BF}"/>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30">
                <a:extLst>
                  <a:ext uri="{FF2B5EF4-FFF2-40B4-BE49-F238E27FC236}">
                    <a16:creationId xmlns:a16="http://schemas.microsoft.com/office/drawing/2014/main" id="{F6C7B498-082D-0530-3B07-FA383557B18A}"/>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31">
                <a:extLst>
                  <a:ext uri="{FF2B5EF4-FFF2-40B4-BE49-F238E27FC236}">
                    <a16:creationId xmlns:a16="http://schemas.microsoft.com/office/drawing/2014/main" id="{821C7C65-A9CF-AC96-90AF-934DFE4C27A0}"/>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32">
                <a:extLst>
                  <a:ext uri="{FF2B5EF4-FFF2-40B4-BE49-F238E27FC236}">
                    <a16:creationId xmlns:a16="http://schemas.microsoft.com/office/drawing/2014/main" id="{F108DA94-BD70-CD89-015B-5F457CD3A1CA}"/>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33">
                <a:extLst>
                  <a:ext uri="{FF2B5EF4-FFF2-40B4-BE49-F238E27FC236}">
                    <a16:creationId xmlns:a16="http://schemas.microsoft.com/office/drawing/2014/main" id="{F465E392-1E4E-3E4B-BD46-4C99720D5879}"/>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4">
                <a:extLst>
                  <a:ext uri="{FF2B5EF4-FFF2-40B4-BE49-F238E27FC236}">
                    <a16:creationId xmlns:a16="http://schemas.microsoft.com/office/drawing/2014/main" id="{2178699A-95BF-B0F9-12E8-75A126867B11}"/>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35">
                <a:extLst>
                  <a:ext uri="{FF2B5EF4-FFF2-40B4-BE49-F238E27FC236}">
                    <a16:creationId xmlns:a16="http://schemas.microsoft.com/office/drawing/2014/main" id="{1ED5AA61-F41D-A684-9E43-8498C47BBF5E}"/>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36">
                <a:extLst>
                  <a:ext uri="{FF2B5EF4-FFF2-40B4-BE49-F238E27FC236}">
                    <a16:creationId xmlns:a16="http://schemas.microsoft.com/office/drawing/2014/main" id="{0ED33F65-8669-6431-4ED2-BF0CE7FB3210}"/>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37">
                <a:extLst>
                  <a:ext uri="{FF2B5EF4-FFF2-40B4-BE49-F238E27FC236}">
                    <a16:creationId xmlns:a16="http://schemas.microsoft.com/office/drawing/2014/main" id="{1EBB1A43-E4EC-34E4-A6AC-A8674D4F87B9}"/>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38">
                <a:extLst>
                  <a:ext uri="{FF2B5EF4-FFF2-40B4-BE49-F238E27FC236}">
                    <a16:creationId xmlns:a16="http://schemas.microsoft.com/office/drawing/2014/main" id="{3BD62BF4-FE4D-B42E-5D2A-63D0FF4E6EB9}"/>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139">
                <a:extLst>
                  <a:ext uri="{FF2B5EF4-FFF2-40B4-BE49-F238E27FC236}">
                    <a16:creationId xmlns:a16="http://schemas.microsoft.com/office/drawing/2014/main" id="{18FD91D4-07FF-FA79-C1F1-0106A5AC739E}"/>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140">
                <a:extLst>
                  <a:ext uri="{FF2B5EF4-FFF2-40B4-BE49-F238E27FC236}">
                    <a16:creationId xmlns:a16="http://schemas.microsoft.com/office/drawing/2014/main" id="{68D00102-670C-1A13-06F5-93E867BB362E}"/>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8" name="タイトル 1">
            <a:extLst>
              <a:ext uri="{FF2B5EF4-FFF2-40B4-BE49-F238E27FC236}">
                <a16:creationId xmlns:a16="http://schemas.microsoft.com/office/drawing/2014/main" id="{8E334A22-7558-70BB-62AB-8021AA374F69}"/>
              </a:ext>
            </a:extLst>
          </p:cNvPr>
          <p:cNvSpPr txBox="1">
            <a:spLocks/>
          </p:cNvSpPr>
          <p:nvPr/>
        </p:nvSpPr>
        <p:spPr>
          <a:xfrm>
            <a:off x="5795057" y="973914"/>
            <a:ext cx="776253" cy="451302"/>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b="1" dirty="0">
                <a:latin typeface="Meiryo UI" panose="020B0604030504040204" pitchFamily="50" charset="-128"/>
                <a:ea typeface="Meiryo UI" panose="020B0604030504040204" pitchFamily="50" charset="-128"/>
              </a:rPr>
              <a:t>注意！</a:t>
            </a:r>
          </a:p>
        </p:txBody>
      </p:sp>
      <p:sp>
        <p:nvSpPr>
          <p:cNvPr id="18" name="正方形/長方形 17">
            <a:extLst>
              <a:ext uri="{FF2B5EF4-FFF2-40B4-BE49-F238E27FC236}">
                <a16:creationId xmlns:a16="http://schemas.microsoft.com/office/drawing/2014/main" id="{A2C35576-6AEF-E7C5-B25B-5431246F9BAD}"/>
              </a:ext>
            </a:extLst>
          </p:cNvPr>
          <p:cNvSpPr/>
          <p:nvPr/>
        </p:nvSpPr>
        <p:spPr>
          <a:xfrm>
            <a:off x="1314335" y="2493615"/>
            <a:ext cx="1175899" cy="2231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フローチャート: 処理 5">
            <a:extLst>
              <a:ext uri="{FF2B5EF4-FFF2-40B4-BE49-F238E27FC236}">
                <a16:creationId xmlns:a16="http://schemas.microsoft.com/office/drawing/2014/main" id="{12CFEC17-F73F-DE2F-D39D-1009BA55F249}"/>
              </a:ext>
            </a:extLst>
          </p:cNvPr>
          <p:cNvSpPr/>
          <p:nvPr/>
        </p:nvSpPr>
        <p:spPr>
          <a:xfrm>
            <a:off x="1166400" y="3542400"/>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処理 9">
            <a:extLst>
              <a:ext uri="{FF2B5EF4-FFF2-40B4-BE49-F238E27FC236}">
                <a16:creationId xmlns:a16="http://schemas.microsoft.com/office/drawing/2014/main" id="{C1DDA316-2E64-F1C5-60D7-DF0C54A7F0CA}"/>
              </a:ext>
            </a:extLst>
          </p:cNvPr>
          <p:cNvSpPr/>
          <p:nvPr/>
        </p:nvSpPr>
        <p:spPr>
          <a:xfrm>
            <a:off x="1837711" y="6749851"/>
            <a:ext cx="1932253" cy="11895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00A3AB7-9A7B-1948-600D-6A81235804A0}"/>
              </a:ext>
            </a:extLst>
          </p:cNvPr>
          <p:cNvSpPr txBox="1"/>
          <p:nvPr/>
        </p:nvSpPr>
        <p:spPr>
          <a:xfrm>
            <a:off x="1750741" y="6701604"/>
            <a:ext cx="2717411" cy="207749"/>
          </a:xfrm>
          <a:prstGeom prst="rect">
            <a:avLst/>
          </a:prstGeom>
          <a:noFill/>
        </p:spPr>
        <p:txBody>
          <a:bodyPr wrap="none" rtlCol="0">
            <a:spAutoFit/>
          </a:bodyPr>
          <a:lstStyle/>
          <a:p>
            <a:r>
              <a:rPr kumimoji="1" lang="ja-JP" altLang="en-US" sz="750" dirty="0">
                <a:solidFill>
                  <a:schemeClr val="tx1">
                    <a:lumMod val="95000"/>
                    <a:lumOff val="5000"/>
                  </a:schemeClr>
                </a:solidFill>
              </a:rPr>
              <a:t>令和</a:t>
            </a:r>
            <a:r>
              <a:rPr kumimoji="1" lang="en-US" altLang="ja-JP" sz="750" dirty="0">
                <a:solidFill>
                  <a:schemeClr val="tx1">
                    <a:lumMod val="95000"/>
                    <a:lumOff val="5000"/>
                  </a:schemeClr>
                </a:solidFill>
              </a:rPr>
              <a:t>7</a:t>
            </a:r>
            <a:r>
              <a:rPr kumimoji="1" lang="ja-JP" altLang="en-US" sz="750" dirty="0">
                <a:solidFill>
                  <a:schemeClr val="tx1">
                    <a:lumMod val="95000"/>
                    <a:lumOff val="5000"/>
                  </a:schemeClr>
                </a:solidFill>
              </a:rPr>
              <a:t>年度　幼児教育の質の向上のための</a:t>
            </a:r>
            <a:r>
              <a:rPr kumimoji="1" lang="en-US" altLang="ja-JP" sz="750" dirty="0">
                <a:solidFill>
                  <a:schemeClr val="tx1">
                    <a:lumMod val="95000"/>
                    <a:lumOff val="5000"/>
                  </a:schemeClr>
                </a:solidFill>
              </a:rPr>
              <a:t>ICT</a:t>
            </a:r>
            <a:r>
              <a:rPr kumimoji="1" lang="ja-JP" altLang="en-US" sz="750" dirty="0">
                <a:solidFill>
                  <a:schemeClr val="tx1">
                    <a:lumMod val="95000"/>
                    <a:lumOff val="5000"/>
                  </a:schemeClr>
                </a:solidFill>
              </a:rPr>
              <a:t>化支援事業補助金</a:t>
            </a:r>
          </a:p>
        </p:txBody>
      </p:sp>
      <p:sp>
        <p:nvSpPr>
          <p:cNvPr id="27" name="吹き出し: 線 26">
            <a:extLst>
              <a:ext uri="{FF2B5EF4-FFF2-40B4-BE49-F238E27FC236}">
                <a16:creationId xmlns:a16="http://schemas.microsoft.com/office/drawing/2014/main" id="{6A61DD73-2438-CB70-7D9C-1AF457AE0FE4}"/>
              </a:ext>
            </a:extLst>
          </p:cNvPr>
          <p:cNvSpPr/>
          <p:nvPr/>
        </p:nvSpPr>
        <p:spPr>
          <a:xfrm>
            <a:off x="2130917" y="7017064"/>
            <a:ext cx="1473810" cy="474851"/>
          </a:xfrm>
          <a:prstGeom prst="borderCallout1">
            <a:avLst>
              <a:gd name="adj1" fmla="val 60191"/>
              <a:gd name="adj2" fmla="val 627"/>
              <a:gd name="adj3" fmla="val 194685"/>
              <a:gd name="adj4" fmla="val -45142"/>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l"/>
            <a:r>
              <a:rPr kumimoji="1" lang="ja-JP" altLang="en-US" sz="1100" dirty="0">
                <a:latin typeface="Meiryo UI" panose="020B0604030504040204" pitchFamily="50" charset="-128"/>
                <a:ea typeface="Meiryo UI" panose="020B0604030504040204" pitchFamily="50" charset="-128"/>
              </a:rPr>
              <a:t>添付ファイルが存在する場合のみ表示</a:t>
            </a:r>
            <a:endParaRPr kumimoji="1" lang="en-US" altLang="ja-JP" sz="1100" dirty="0">
              <a:latin typeface="Meiryo UI" panose="020B0604030504040204" pitchFamily="50" charset="-128"/>
              <a:ea typeface="Meiryo UI" panose="020B0604030504040204" pitchFamily="50" charset="-128"/>
            </a:endParaRPr>
          </a:p>
        </p:txBody>
      </p:sp>
      <p:sp>
        <p:nvSpPr>
          <p:cNvPr id="40" name="吹き出し: 線 39">
            <a:extLst>
              <a:ext uri="{FF2B5EF4-FFF2-40B4-BE49-F238E27FC236}">
                <a16:creationId xmlns:a16="http://schemas.microsoft.com/office/drawing/2014/main" id="{DF0336DA-3EEB-7A4E-5EC9-7765E070A867}"/>
              </a:ext>
            </a:extLst>
          </p:cNvPr>
          <p:cNvSpPr/>
          <p:nvPr/>
        </p:nvSpPr>
        <p:spPr>
          <a:xfrm>
            <a:off x="3802709" y="6415603"/>
            <a:ext cx="2253916" cy="675871"/>
          </a:xfrm>
          <a:prstGeom prst="borderCallout1">
            <a:avLst>
              <a:gd name="adj1" fmla="val 100552"/>
              <a:gd name="adj2" fmla="val 48728"/>
              <a:gd name="adj3" fmla="val 170380"/>
              <a:gd name="adj4" fmla="val -789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申請状況が、 「差戻し」、もしくは「棄却」の際、事務局からコメントがある場合はこちらに表示されます。</a:t>
            </a:r>
          </a:p>
        </p:txBody>
      </p:sp>
      <p:sp>
        <p:nvSpPr>
          <p:cNvPr id="37" name="正方形/長方形 36">
            <a:extLst>
              <a:ext uri="{FF2B5EF4-FFF2-40B4-BE49-F238E27FC236}">
                <a16:creationId xmlns:a16="http://schemas.microsoft.com/office/drawing/2014/main" id="{F08A8E4E-CE9F-4DA8-295C-F484821D175C}"/>
              </a:ext>
            </a:extLst>
          </p:cNvPr>
          <p:cNvSpPr/>
          <p:nvPr/>
        </p:nvSpPr>
        <p:spPr>
          <a:xfrm>
            <a:off x="1219659" y="3362596"/>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AA917D3-1F38-44FA-3B71-E76A02E79F08}"/>
              </a:ext>
            </a:extLst>
          </p:cNvPr>
          <p:cNvSpPr txBox="1"/>
          <p:nvPr/>
        </p:nvSpPr>
        <p:spPr>
          <a:xfrm>
            <a:off x="1120682" y="3391198"/>
            <a:ext cx="2577825" cy="200055"/>
          </a:xfrm>
          <a:prstGeom prst="rect">
            <a:avLst/>
          </a:prstGeom>
          <a:noFill/>
        </p:spPr>
        <p:txBody>
          <a:bodyPr wrap="square" rtlCol="0">
            <a:spAutoFit/>
          </a:bodyPr>
          <a:lstStyle/>
          <a:p>
            <a:r>
              <a:rPr kumimoji="1" lang="ja-JP" altLang="en-US" sz="700" dirty="0">
                <a:solidFill>
                  <a:schemeClr val="tx1">
                    <a:lumMod val="95000"/>
                    <a:lumOff val="5000"/>
                  </a:schemeClr>
                </a:solidFill>
              </a:rPr>
              <a:t>令和</a:t>
            </a:r>
            <a:r>
              <a:rPr kumimoji="1" lang="en-US" altLang="ja-JP" sz="700" dirty="0">
                <a:solidFill>
                  <a:schemeClr val="tx1">
                    <a:lumMod val="95000"/>
                    <a:lumOff val="5000"/>
                  </a:schemeClr>
                </a:solidFill>
              </a:rPr>
              <a:t>7</a:t>
            </a:r>
            <a:r>
              <a:rPr kumimoji="1" lang="ja-JP" altLang="en-US" sz="700" dirty="0">
                <a:solidFill>
                  <a:schemeClr val="tx1">
                    <a:lumMod val="95000"/>
                    <a:lumOff val="5000"/>
                  </a:schemeClr>
                </a:solidFill>
              </a:rPr>
              <a:t>年度　幼児教育の質の向上のための</a:t>
            </a:r>
            <a:r>
              <a:rPr kumimoji="1" lang="en-US" altLang="ja-JP" sz="700" dirty="0">
                <a:solidFill>
                  <a:schemeClr val="tx1">
                    <a:lumMod val="95000"/>
                    <a:lumOff val="5000"/>
                  </a:schemeClr>
                </a:solidFill>
              </a:rPr>
              <a:t>ICT</a:t>
            </a:r>
            <a:r>
              <a:rPr kumimoji="1" lang="ja-JP" altLang="en-US" sz="700" dirty="0">
                <a:solidFill>
                  <a:schemeClr val="tx1">
                    <a:lumMod val="95000"/>
                    <a:lumOff val="5000"/>
                  </a:schemeClr>
                </a:solidFill>
              </a:rPr>
              <a:t>化支援事業補助金　</a:t>
            </a:r>
          </a:p>
        </p:txBody>
      </p:sp>
      <p:sp>
        <p:nvSpPr>
          <p:cNvPr id="50" name="テキスト ボックス 49">
            <a:extLst>
              <a:ext uri="{FF2B5EF4-FFF2-40B4-BE49-F238E27FC236}">
                <a16:creationId xmlns:a16="http://schemas.microsoft.com/office/drawing/2014/main" id="{2124AF4D-0385-54D0-6A9A-FF9D0FF9BF32}"/>
              </a:ext>
            </a:extLst>
          </p:cNvPr>
          <p:cNvSpPr txBox="1"/>
          <p:nvPr/>
        </p:nvSpPr>
        <p:spPr>
          <a:xfrm>
            <a:off x="1096356" y="3519087"/>
            <a:ext cx="3280694" cy="215444"/>
          </a:xfrm>
          <a:prstGeom prst="rect">
            <a:avLst/>
          </a:prstGeom>
          <a:noFill/>
        </p:spPr>
        <p:txBody>
          <a:bodyPr wrap="square" rtlCol="0">
            <a:spAutoFit/>
          </a:bodyPr>
          <a:lstStyle/>
          <a:p>
            <a:r>
              <a:rPr kumimoji="1" lang="ja-JP" altLang="en-US" sz="800" dirty="0">
                <a:solidFill>
                  <a:schemeClr val="tx1">
                    <a:lumMod val="95000"/>
                    <a:lumOff val="5000"/>
                  </a:schemeClr>
                </a:solidFill>
              </a:rPr>
              <a:t>○○幼稚園：幼児教育の質の向上のための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化支援事業補助金申請</a:t>
            </a:r>
            <a:r>
              <a:rPr kumimoji="1" lang="zh-TW" altLang="en-US" sz="800" dirty="0">
                <a:solidFill>
                  <a:schemeClr val="tx1">
                    <a:lumMod val="95000"/>
                    <a:lumOff val="5000"/>
                  </a:schemeClr>
                </a:solidFill>
              </a:rPr>
              <a:t>　</a:t>
            </a:r>
            <a:endParaRPr kumimoji="1" lang="ja-JP" altLang="en-US" sz="800" dirty="0">
              <a:solidFill>
                <a:schemeClr val="tx1">
                  <a:lumMod val="95000"/>
                  <a:lumOff val="5000"/>
                </a:schemeClr>
              </a:solidFill>
            </a:endParaRPr>
          </a:p>
        </p:txBody>
      </p:sp>
      <p:sp>
        <p:nvSpPr>
          <p:cNvPr id="31" name="吹き出し: 線 30">
            <a:extLst>
              <a:ext uri="{FF2B5EF4-FFF2-40B4-BE49-F238E27FC236}">
                <a16:creationId xmlns:a16="http://schemas.microsoft.com/office/drawing/2014/main" id="{65ACBFF7-3119-4616-E33D-BA43C6198728}"/>
              </a:ext>
            </a:extLst>
          </p:cNvPr>
          <p:cNvSpPr/>
          <p:nvPr/>
        </p:nvSpPr>
        <p:spPr>
          <a:xfrm>
            <a:off x="3959763" y="8275648"/>
            <a:ext cx="2253916" cy="903314"/>
          </a:xfrm>
          <a:prstGeom prst="borderCallout1">
            <a:avLst>
              <a:gd name="adj1" fmla="val 37116"/>
              <a:gd name="adj2" fmla="val 45"/>
              <a:gd name="adj3" fmla="val 111022"/>
              <a:gd name="adj4" fmla="val -54082"/>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内容を修正し、再度申請する際は「申請する」を押下してください。</a:t>
            </a:r>
          </a:p>
          <a:p>
            <a:r>
              <a:rPr kumimoji="1" lang="ja-JP" altLang="en-US" sz="1100" dirty="0">
                <a:latin typeface="Meiryo UI" panose="020B0604030504040204" pitchFamily="50" charset="-128"/>
                <a:ea typeface="Meiryo UI" panose="020B0604030504040204" pitchFamily="50" charset="-128"/>
              </a:rPr>
              <a:t>まだ申請しない場合は、「一時保存する」を押下してください。</a:t>
            </a:r>
          </a:p>
        </p:txBody>
      </p:sp>
      <p:sp>
        <p:nvSpPr>
          <p:cNvPr id="33" name="Google Shape;155;p16">
            <a:extLst>
              <a:ext uri="{FF2B5EF4-FFF2-40B4-BE49-F238E27FC236}">
                <a16:creationId xmlns:a16="http://schemas.microsoft.com/office/drawing/2014/main" id="{39C0A001-A0EE-6479-1C26-F0ECD87AC61F}"/>
              </a:ext>
            </a:extLst>
          </p:cNvPr>
          <p:cNvSpPr/>
          <p:nvPr/>
        </p:nvSpPr>
        <p:spPr>
          <a:xfrm>
            <a:off x="2129882" y="9232770"/>
            <a:ext cx="1175177" cy="339314"/>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Picture 8">
            <a:extLst>
              <a:ext uri="{FF2B5EF4-FFF2-40B4-BE49-F238E27FC236}">
                <a16:creationId xmlns:a16="http://schemas.microsoft.com/office/drawing/2014/main" id="{FFF1E74A-952A-C061-B346-3551606920A6}"/>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3112430" y="9453926"/>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D67C6B5C-C8B6-6E47-9037-EC92E32B1A04}"/>
              </a:ext>
            </a:extLst>
          </p:cNvPr>
          <p:cNvSpPr txBox="1"/>
          <p:nvPr/>
        </p:nvSpPr>
        <p:spPr>
          <a:xfrm>
            <a:off x="1314335" y="3069776"/>
            <a:ext cx="1329073" cy="200055"/>
          </a:xfrm>
          <a:prstGeom prst="rect">
            <a:avLst/>
          </a:prstGeom>
          <a:solidFill>
            <a:schemeClr val="bg1"/>
          </a:solidFill>
        </p:spPr>
        <p:txBody>
          <a:bodyPr wrap="square" rtlCol="0">
            <a:spAutoFit/>
          </a:bodyPr>
          <a:lstStyle/>
          <a:p>
            <a:r>
              <a:rPr kumimoji="1" lang="ja-JP" altLang="en-US" sz="700" dirty="0"/>
              <a:t>「差戻し対応中」になりました。</a:t>
            </a:r>
          </a:p>
        </p:txBody>
      </p:sp>
    </p:spTree>
    <p:extLst>
      <p:ext uri="{BB962C8B-B14F-4D97-AF65-F5344CB8AC3E}">
        <p14:creationId xmlns:p14="http://schemas.microsoft.com/office/powerpoint/2010/main" val="2599978321"/>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F2F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F4D2857BD4309418CEFA3897AF122E5" ma:contentTypeVersion="10" ma:contentTypeDescription="新しいドキュメントを作成します。" ma:contentTypeScope="" ma:versionID="a6035d91bc121eea7bf5c2e94eba7041">
  <xsd:schema xmlns:xsd="http://www.w3.org/2001/XMLSchema" xmlns:xs="http://www.w3.org/2001/XMLSchema" xmlns:p="http://schemas.microsoft.com/office/2006/metadata/properties" xmlns:ns2="a3f8e4f3-d4ae-484b-b28c-37b066e1f2fa" xmlns:ns3="5719730b-978a-4c0c-ba68-2bb21d2ed03e" targetNamespace="http://schemas.microsoft.com/office/2006/metadata/properties" ma:root="true" ma:fieldsID="b5a8a1de08edcd0ebd9673c82864ad21" ns2:_="" ns3:_="">
    <xsd:import namespace="a3f8e4f3-d4ae-484b-b28c-37b066e1f2fa"/>
    <xsd:import namespace="5719730b-978a-4c0c-ba68-2bb21d2ed0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8e4f3-d4ae-484b-b28c-37b066e1f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19730b-978a-4c0c-ba68-2bb21d2ed0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604942-0b1d-4b4a-b28b-74c08a6dc233}" ma:internalName="TaxCatchAll" ma:showField="CatchAllData" ma:web="5719730b-978a-4c0c-ba68-2bb21d2ed0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19730b-978a-4c0c-ba68-2bb21d2ed03e" xsi:nil="true"/>
    <lcf76f155ced4ddcb4097134ff3c332f xmlns="a3f8e4f3-d4ae-484b-b28c-37b066e1f2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37D20B-68A8-418A-95FF-B46D3D2DE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8e4f3-d4ae-484b-b28c-37b066e1f2fa"/>
    <ds:schemaRef ds:uri="5719730b-978a-4c0c-ba68-2bb21d2ed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7D39F3-A16F-4E4B-B524-D9D2D2111EA7}">
  <ds:schemaRefs>
    <ds:schemaRef ds:uri="http://schemas.microsoft.com/sharepoint/v3/contenttype/forms"/>
  </ds:schemaRefs>
</ds:datastoreItem>
</file>

<file path=customXml/itemProps3.xml><?xml version="1.0" encoding="utf-8"?>
<ds:datastoreItem xmlns:ds="http://schemas.openxmlformats.org/officeDocument/2006/customXml" ds:itemID="{C1E23204-0D22-4DCC-9824-7ABE0E737473}">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5719730b-978a-4c0c-ba68-2bb21d2ed03e"/>
    <ds:schemaRef ds:uri="a3f8e4f3-d4ae-484b-b28c-37b066e1f2f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4316</TotalTime>
  <Words>3189</Words>
  <Application>Microsoft Office PowerPoint</Application>
  <PresentationFormat>A4 210 x 297 mm</PresentationFormat>
  <Paragraphs>283</Paragraphs>
  <Slides>24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BIZ UDPゴシック</vt:lpstr>
      <vt:lpstr>Meiryo UI</vt:lpstr>
      <vt:lpstr>Meiryo</vt:lpstr>
      <vt:lpstr>Meiryo</vt:lpstr>
      <vt:lpstr>游ゴシック</vt:lpstr>
      <vt:lpstr>Arial</vt:lpstr>
      <vt:lpstr>Calibri</vt:lpstr>
      <vt:lpstr>Calibri Light</vt:lpstr>
      <vt:lpstr>Wingdings</vt:lpstr>
      <vt:lpstr>Office テーマ</vt:lpstr>
      <vt:lpstr>PowerPoint プレゼンテーション</vt:lpstr>
      <vt:lpstr>PowerPoint プレゼンテーション</vt:lpstr>
      <vt:lpstr>Ⅰ．交付申請 　１．補助金情報の確認</vt:lpstr>
      <vt:lpstr>Ⅰ ．交付申請 　１．補助金情報の確認</vt:lpstr>
      <vt:lpstr>Ⅰ ．交付申請 　２．交付申請</vt:lpstr>
      <vt:lpstr>Ⅰ ．交付申請 　２．交付申請</vt:lpstr>
      <vt:lpstr>Ⅰ ．交付申請 　２．交付申請</vt:lpstr>
      <vt:lpstr>Ⅰ ．交付申請 　２．交付申請</vt:lpstr>
      <vt:lpstr>Ⅰ ．交付申請 　３．差戻し時の修正対応</vt:lpstr>
      <vt:lpstr>Ⅰ ．交付申請 　３．差戻し時の修正対応</vt:lpstr>
      <vt:lpstr>Ⅰ ．交付申請 　４．審査結果の確認</vt:lpstr>
      <vt:lpstr>PowerPoint プレゼンテーション</vt:lpstr>
      <vt:lpstr>Ⅱ．実績報告 　1．実績報告提出の依頼</vt:lpstr>
      <vt:lpstr>Ⅱ．実績報告 　1．実績報告書提出</vt:lpstr>
      <vt:lpstr>Ⅱ．実績報告 　1．実績報告書提出</vt:lpstr>
      <vt:lpstr>Ⅱ．実績報告 　1．実績報告書提出</vt:lpstr>
      <vt:lpstr>PowerPoint プレゼンテーション</vt:lpstr>
      <vt:lpstr>Ⅲ．事業完了 　 1．課税仕入額の報告</vt:lpstr>
      <vt:lpstr>Ⅲ．事業完了 　 1．課税仕入額の報告</vt:lpstr>
      <vt:lpstr>Ⅲ．事業完了 　 2．精算報告_申請フォーム</vt:lpstr>
      <vt:lpstr>Ⅲ．事業完了 　 2．精算報告_申請フォーム</vt:lpstr>
      <vt:lpstr>Ⅲ．事業完了 　3．利用者アンケート</vt:lpstr>
      <vt:lpstr>Ⅲ．事業完了 　１．利用者アンケート</vt:lpstr>
      <vt:lpstr>Ⅲ．事業完了 　１．利用者アンケート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田仲加奈子</dc:creator>
  <cp:lastModifiedBy>渡辺　清美</cp:lastModifiedBy>
  <cp:revision>30</cp:revision>
  <cp:lastPrinted>2025-10-17T06:12:45Z</cp:lastPrinted>
  <dcterms:created xsi:type="dcterms:W3CDTF">2023-08-29T06:17:35Z</dcterms:created>
  <dcterms:modified xsi:type="dcterms:W3CDTF">2025-10-17T07:47:10Z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ntentTypeId">
    <vt:lpwstr>0x0101004F4D2857BD4309418CEFA3897AF122E5</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