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26"/>
  </p:notesMasterIdLst>
  <p:sldIdLst>
    <p:sldId id="256" r:id="rId5"/>
    <p:sldId id="6104" r:id="rId6"/>
    <p:sldId id="6053" r:id="rId7"/>
    <p:sldId id="6029" r:id="rId8"/>
    <p:sldId id="5486" r:id="rId9"/>
    <p:sldId id="6036" r:id="rId10"/>
    <p:sldId id="6037" r:id="rId11"/>
    <p:sldId id="6042" r:id="rId12"/>
    <p:sldId id="6054" r:id="rId13"/>
    <p:sldId id="6055" r:id="rId14"/>
    <p:sldId id="6105" r:id="rId15"/>
    <p:sldId id="6129" r:id="rId16"/>
    <p:sldId id="6127" r:id="rId17"/>
    <p:sldId id="6107" r:id="rId18"/>
    <p:sldId id="6128" r:id="rId19"/>
    <p:sldId id="6091" r:id="rId20"/>
    <p:sldId id="6132" r:id="rId21"/>
    <p:sldId id="6133" r:id="rId22"/>
    <p:sldId id="6131" r:id="rId23"/>
    <p:sldId id="6106" r:id="rId24"/>
    <p:sldId id="6134" r:id="rId25"/>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Ⅰ.　交付申請" id="{1158049E-04B1-410A-8D4E-A72FAEAC0745}">
          <p14:sldIdLst>
            <p14:sldId id="256"/>
            <p14:sldId id="6104"/>
            <p14:sldId id="6053"/>
            <p14:sldId id="6029"/>
            <p14:sldId id="5486"/>
            <p14:sldId id="6036"/>
            <p14:sldId id="6037"/>
            <p14:sldId id="6042"/>
            <p14:sldId id="6054"/>
            <p14:sldId id="6055"/>
          </p14:sldIdLst>
        </p14:section>
        <p14:section name="Ⅱ.　実績報告" id="{9E40B1A5-D6CE-41C8-8305-A388C1CE283F}">
          <p14:sldIdLst>
            <p14:sldId id="6105"/>
            <p14:sldId id="6129"/>
            <p14:sldId id="6127"/>
            <p14:sldId id="6107"/>
            <p14:sldId id="6128"/>
            <p14:sldId id="6091"/>
            <p14:sldId id="6132"/>
            <p14:sldId id="6133"/>
            <p14:sldId id="6131"/>
            <p14:sldId id="6106"/>
            <p14:sldId id="6134"/>
          </p14:sldIdLst>
        </p14:section>
      </p14:sectionLst>
    </p:ext>
    <p:ext uri="{EFAFB233-063F-42B5-8137-9DF3F51BA10A}">
      <p15:sldGuideLst xmlns:p15="http://schemas.microsoft.com/office/powerpoint/2012/main">
        <p15:guide id="1" orient="horz" pos="3165" userDrawn="1">
          <p15:clr>
            <a:srgbClr val="A4A3A4"/>
          </p15:clr>
        </p15:guide>
        <p15:guide id="2" pos="2160" userDrawn="1">
          <p15:clr>
            <a:srgbClr val="A4A3A4"/>
          </p15:clr>
        </p15:guide>
        <p15:guide id="5" orient="horz" pos="6023" userDrawn="1">
          <p15:clr>
            <a:srgbClr val="A4A3A4"/>
          </p15:clr>
        </p15:guide>
        <p15:guide id="6" pos="550" userDrawn="1">
          <p15:clr>
            <a:srgbClr val="A4A3A4"/>
          </p15:clr>
        </p15:guide>
        <p15:guide id="8" pos="3770" userDrawn="1">
          <p15:clr>
            <a:srgbClr val="A4A3A4"/>
          </p15:clr>
        </p15:guide>
        <p15:guide id="10" pos="346" userDrawn="1">
          <p15:clr>
            <a:srgbClr val="A4A3A4"/>
          </p15:clr>
        </p15:guide>
        <p15:guide id="11" pos="3974" userDrawn="1">
          <p15:clr>
            <a:srgbClr val="A4A3A4"/>
          </p15:clr>
        </p15:guide>
        <p15:guide id="12" orient="horz" pos="11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3999"/>
    <a:srgbClr val="0000FF"/>
    <a:srgbClr val="DAEBF4"/>
    <a:srgbClr val="B7B5BD"/>
    <a:srgbClr val="F3A9B0"/>
    <a:srgbClr val="04859E"/>
    <a:srgbClr val="F4C0A8"/>
    <a:srgbClr val="A4F6F8"/>
    <a:srgbClr val="F2CCC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E606F-49F1-49AA-B2EE-B71DD885070F}" v="451" dt="2025-09-05T00:58:23.49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60"/>
  </p:normalViewPr>
  <p:slideViewPr>
    <p:cSldViewPr snapToGrid="0">
      <p:cViewPr varScale="1">
        <p:scale>
          <a:sx n="52" d="100"/>
          <a:sy n="52" d="100"/>
        </p:scale>
        <p:origin x="2846" y="269"/>
      </p:cViewPr>
      <p:guideLst>
        <p:guide orient="horz" pos="3165"/>
        <p:guide pos="2160"/>
        <p:guide orient="horz" pos="6023"/>
        <p:guide pos="550"/>
        <p:guide pos="3770"/>
        <p:guide pos="346"/>
        <p:guide pos="3974"/>
        <p:guide orient="horz" pos="11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A5A1D930-7FA0-4323-AA8E-BE14695018AC}" type="datetimeFigureOut">
              <a:rPr kumimoji="1" lang="ja-JP" altLang="en-US" smtClean="0"/>
              <a:t>2025/9/8</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E15273AA-7AF8-422C-923E-D168867E94D3}" type="slidenum">
              <a:rPr kumimoji="1" lang="ja-JP" altLang="en-US" smtClean="0"/>
              <a:t>‹#›</a:t>
            </a:fld>
            <a:endParaRPr kumimoji="1" lang="ja-JP" altLang="en-US"/>
          </a:p>
        </p:txBody>
      </p:sp>
    </p:spTree>
    <p:extLst>
      <p:ext uri="{BB962C8B-B14F-4D97-AF65-F5344CB8AC3E}">
        <p14:creationId xmlns:p14="http://schemas.microsoft.com/office/powerpoint/2010/main" val="40039943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554" y="4373807"/>
            <a:ext cx="5436431" cy="3578570"/>
          </a:xfrm>
          <a:prstGeom prst="rect">
            <a:avLst/>
          </a:prstGeom>
        </p:spPr>
        <p:txBody>
          <a:bodyPr spcFirstLastPara="1" wrap="square" lIns="90748" tIns="45362" rIns="90748" bIns="45362" anchor="t" anchorCtr="0">
            <a:noAutofit/>
          </a:bodyPr>
          <a:lstStyle/>
          <a:p>
            <a:endParaRPr/>
          </a:p>
        </p:txBody>
      </p:sp>
      <p:sp>
        <p:nvSpPr>
          <p:cNvPr id="86" name="Google Shape;86;p1:notes"/>
          <p:cNvSpPr>
            <a:spLocks noGrp="1" noRot="1" noChangeAspect="1"/>
          </p:cNvSpPr>
          <p:nvPr>
            <p:ph type="sldImg" idx="2"/>
          </p:nvPr>
        </p:nvSpPr>
        <p:spPr>
          <a:xfrm>
            <a:off x="2336800" y="1136650"/>
            <a:ext cx="2120900" cy="30670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505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9B675D0-8C1D-4360-9C52-6E22D4C1FD1E}" type="datetime1">
              <a:rPr kumimoji="1" lang="ja-JP" altLang="en-US" smtClean="0"/>
              <a:t>2025/9/8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24498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D03B9-C2EC-410E-BE9E-3AB9FDC960F2}" type="datetime1">
              <a:rPr kumimoji="1" lang="ja-JP" altLang="en-US" smtClean="0"/>
              <a:t>2025/9/8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8" name="スライド番号プレースホルダ 3">
            <a:extLst>
              <a:ext uri="{FF2B5EF4-FFF2-40B4-BE49-F238E27FC236}">
                <a16:creationId xmlns:a16="http://schemas.microsoft.com/office/drawing/2014/main" id="{9DCB86B5-D97F-43C6-957D-5BF931D2CF9A}"/>
              </a:ext>
            </a:extLst>
          </p:cNvPr>
          <p:cNvSpPr txBox="1">
            <a:spLocks noGrp="1"/>
          </p:cNvSpPr>
          <p:nvPr userDrawn="1"/>
        </p:nvSpPr>
        <p:spPr bwMode="auto">
          <a:xfrm>
            <a:off x="6632210" y="9731189"/>
            <a:ext cx="157095" cy="153888"/>
          </a:xfrm>
          <a:prstGeom prst="rect">
            <a:avLst/>
          </a:prstGeom>
          <a:noFill/>
          <a:ln w="12700">
            <a:noFill/>
            <a:miter lim="800000"/>
            <a:headEnd/>
            <a:tailEnd/>
          </a:ln>
        </p:spPr>
        <p:txBody>
          <a:bodyPr wrap="none" lIns="0" tIns="0" rIns="0" bIns="0" anchor="ctr" anchorCtr="0">
            <a:spAutoFit/>
          </a:bodyPr>
          <a:lstStyle/>
          <a:p>
            <a:pPr algn="ctr" eaLnBrk="0" hangingPunct="0">
              <a:defRPr/>
            </a:pPr>
            <a:fld id="{F4AC64FF-0716-4E15-BA8B-283461CAB2A2}" type="slidenum">
              <a:rPr kumimoji="0" lang="en-US" altLang="ja-JP" sz="1000" i="0" smtClean="0">
                <a:latin typeface="Arial" panose="020B0604020202020204" pitchFamily="34" charset="0"/>
                <a:ea typeface="Arial Unicode MS" panose="020B0604020202020204" pitchFamily="50" charset="-128"/>
                <a:cs typeface="Arial" panose="020B0604020202020204" pitchFamily="34" charset="0"/>
              </a:rPr>
              <a:pPr algn="ctr" eaLnBrk="0" hangingPunct="0">
                <a:defRPr/>
              </a:pPr>
              <a:t>‹#›</a:t>
            </a:fld>
            <a:endParaRPr kumimoji="0" lang="en-US" altLang="ja-JP" sz="1000" i="0">
              <a:latin typeface="Arial" panose="020B0604020202020204" pitchFamily="34" charset="0"/>
              <a:ea typeface="Arial Unicode MS" panose="020B0604020202020204" pitchFamily="50" charset="-128"/>
              <a:cs typeface="Arial" panose="020B0604020202020204" pitchFamily="34" charset="0"/>
            </a:endParaRPr>
          </a:p>
        </p:txBody>
      </p:sp>
    </p:spTree>
    <p:extLst>
      <p:ext uri="{BB962C8B-B14F-4D97-AF65-F5344CB8AC3E}">
        <p14:creationId xmlns:p14="http://schemas.microsoft.com/office/powerpoint/2010/main" val="43786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28600" y="333915"/>
            <a:ext cx="6438900" cy="456314"/>
          </a:xfrm>
        </p:spPr>
        <p:txBody>
          <a:bodyPr anchor="b">
            <a:noAutofit/>
          </a:bodyPr>
          <a:lstStyle>
            <a:lvl1pPr algn="l">
              <a:defRPr sz="1400" b="1">
                <a:latin typeface="メイリオ" panose="020B0604030504040204" pitchFamily="50" charset="-128"/>
                <a:ea typeface="メイリオ" panose="020B0604030504040204" pitchFamily="50" charset="-128"/>
              </a:defRPr>
            </a:lvl1pPr>
          </a:lstStyle>
          <a:p>
            <a:r>
              <a:rPr lang="ja-JP" altLang="en-US"/>
              <a:t>マスター タイトルの書式設定</a:t>
            </a:r>
            <a:endParaRPr lang="en-US"/>
          </a:p>
        </p:txBody>
      </p:sp>
      <p:cxnSp>
        <p:nvCxnSpPr>
          <p:cNvPr id="7" name="直線コネクタ 6">
            <a:extLst>
              <a:ext uri="{FF2B5EF4-FFF2-40B4-BE49-F238E27FC236}">
                <a16:creationId xmlns:a16="http://schemas.microsoft.com/office/drawing/2014/main" id="{9ED11126-6CA7-4552-A004-DBB5EDBFD232}"/>
              </a:ext>
            </a:extLst>
          </p:cNvPr>
          <p:cNvCxnSpPr>
            <a:cxnSpLocks/>
          </p:cNvCxnSpPr>
          <p:nvPr userDrawn="1"/>
        </p:nvCxnSpPr>
        <p:spPr>
          <a:xfrm>
            <a:off x="0" y="829676"/>
            <a:ext cx="68580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コンテンツ プレースホルダー 2">
            <a:extLst>
              <a:ext uri="{FF2B5EF4-FFF2-40B4-BE49-F238E27FC236}">
                <a16:creationId xmlns:a16="http://schemas.microsoft.com/office/drawing/2014/main" id="{11A6688A-3D35-4564-A0AA-C51CD24D593A}"/>
              </a:ext>
            </a:extLst>
          </p:cNvPr>
          <p:cNvSpPr>
            <a:spLocks noGrp="1"/>
          </p:cNvSpPr>
          <p:nvPr>
            <p:ph idx="1"/>
          </p:nvPr>
        </p:nvSpPr>
        <p:spPr>
          <a:xfrm>
            <a:off x="228600" y="905874"/>
            <a:ext cx="6438901" cy="263139"/>
          </a:xfrm>
          <a:prstGeom prst="rect">
            <a:avLst/>
          </a:prstGeom>
        </p:spPr>
        <p:txBody>
          <a:bodyPr wrap="square" lIns="91429" tIns="45715" rIns="91429" bIns="45715" anchor="t">
            <a:spAutoFit/>
          </a:bodyPr>
          <a:lstStyle>
            <a:lvl1pPr marL="0" indent="0">
              <a:buNone/>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endParaRPr kumimoji="1" lang="ja-JP" altLang="en-US"/>
          </a:p>
        </p:txBody>
      </p:sp>
      <p:sp>
        <p:nvSpPr>
          <p:cNvPr id="10" name="スライド番号プレースホルダ 3">
            <a:extLst>
              <a:ext uri="{FF2B5EF4-FFF2-40B4-BE49-F238E27FC236}">
                <a16:creationId xmlns:a16="http://schemas.microsoft.com/office/drawing/2014/main" id="{7126636A-FC6C-4511-A075-1C6FE2A77C33}"/>
              </a:ext>
            </a:extLst>
          </p:cNvPr>
          <p:cNvSpPr txBox="1">
            <a:spLocks noGrp="1"/>
          </p:cNvSpPr>
          <p:nvPr userDrawn="1"/>
        </p:nvSpPr>
        <p:spPr bwMode="auto">
          <a:xfrm>
            <a:off x="6632210" y="9731189"/>
            <a:ext cx="157095" cy="153888"/>
          </a:xfrm>
          <a:prstGeom prst="rect">
            <a:avLst/>
          </a:prstGeom>
          <a:noFill/>
          <a:ln w="12700">
            <a:noFill/>
            <a:miter lim="800000"/>
            <a:headEnd/>
            <a:tailEnd/>
          </a:ln>
        </p:spPr>
        <p:txBody>
          <a:bodyPr wrap="none" lIns="0" tIns="0" rIns="0" bIns="0" anchor="ctr" anchorCtr="0">
            <a:spAutoFit/>
          </a:bodyPr>
          <a:lstStyle/>
          <a:p>
            <a:pPr algn="ctr" eaLnBrk="0" hangingPunct="0">
              <a:defRPr/>
            </a:pPr>
            <a:fld id="{F4AC64FF-0716-4E15-BA8B-283461CAB2A2}" type="slidenum">
              <a:rPr kumimoji="0" lang="en-US" altLang="ja-JP" sz="1000" i="0" smtClean="0">
                <a:latin typeface="Arial" panose="020B0604020202020204" pitchFamily="34" charset="0"/>
                <a:ea typeface="Arial Unicode MS" panose="020B0604020202020204" pitchFamily="50" charset="-128"/>
                <a:cs typeface="Arial" panose="020B0604020202020204" pitchFamily="34" charset="0"/>
              </a:rPr>
              <a:pPr algn="ctr" eaLnBrk="0" hangingPunct="0">
                <a:defRPr/>
              </a:pPr>
              <a:t>‹#›</a:t>
            </a:fld>
            <a:endParaRPr kumimoji="0" lang="en-US" altLang="ja-JP" sz="1000" i="0">
              <a:latin typeface="Arial" panose="020B0604020202020204" pitchFamily="34" charset="0"/>
              <a:ea typeface="Arial Unicode MS" panose="020B0604020202020204" pitchFamily="50" charset="-128"/>
              <a:cs typeface="Arial" panose="020B0604020202020204" pitchFamily="34" charset="0"/>
            </a:endParaRPr>
          </a:p>
        </p:txBody>
      </p:sp>
    </p:spTree>
    <p:extLst>
      <p:ext uri="{BB962C8B-B14F-4D97-AF65-F5344CB8AC3E}">
        <p14:creationId xmlns:p14="http://schemas.microsoft.com/office/powerpoint/2010/main" val="295562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28600" y="333915"/>
            <a:ext cx="6438900" cy="456314"/>
          </a:xfrm>
        </p:spPr>
        <p:txBody>
          <a:bodyPr anchor="b">
            <a:noAutofit/>
          </a:bodyPr>
          <a:lstStyle>
            <a:lvl1pPr algn="l">
              <a:defRPr sz="1400" b="1">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a:p>
        </p:txBody>
      </p:sp>
      <p:cxnSp>
        <p:nvCxnSpPr>
          <p:cNvPr id="7" name="直線コネクタ 6">
            <a:extLst>
              <a:ext uri="{FF2B5EF4-FFF2-40B4-BE49-F238E27FC236}">
                <a16:creationId xmlns:a16="http://schemas.microsoft.com/office/drawing/2014/main" id="{9ED11126-6CA7-4552-A004-DBB5EDBFD232}"/>
              </a:ext>
            </a:extLst>
          </p:cNvPr>
          <p:cNvCxnSpPr>
            <a:cxnSpLocks/>
          </p:cNvCxnSpPr>
          <p:nvPr userDrawn="1"/>
        </p:nvCxnSpPr>
        <p:spPr>
          <a:xfrm>
            <a:off x="0" y="829676"/>
            <a:ext cx="685800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コンテンツ プレースホルダー 2">
            <a:extLst>
              <a:ext uri="{FF2B5EF4-FFF2-40B4-BE49-F238E27FC236}">
                <a16:creationId xmlns:a16="http://schemas.microsoft.com/office/drawing/2014/main" id="{11A6688A-3D35-4564-A0AA-C51CD24D593A}"/>
              </a:ext>
            </a:extLst>
          </p:cNvPr>
          <p:cNvSpPr>
            <a:spLocks noGrp="1"/>
          </p:cNvSpPr>
          <p:nvPr>
            <p:ph idx="1"/>
          </p:nvPr>
        </p:nvSpPr>
        <p:spPr>
          <a:xfrm>
            <a:off x="228600" y="905874"/>
            <a:ext cx="6438901" cy="258522"/>
          </a:xfrm>
          <a:prstGeom prst="rect">
            <a:avLst/>
          </a:prstGeom>
        </p:spPr>
        <p:txBody>
          <a:bodyPr wrap="square" lIns="91429" tIns="45715" rIns="91429" bIns="45715" anchor="t">
            <a:spAutoFit/>
          </a:bodyPr>
          <a:lstStyle>
            <a:lvl1pPr marL="0" indent="0">
              <a:buNone/>
              <a:defRPr sz="1200" b="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endParaRPr kumimoji="1" lang="ja-JP" altLang="en-US"/>
          </a:p>
        </p:txBody>
      </p:sp>
      <p:sp>
        <p:nvSpPr>
          <p:cNvPr id="8" name="スライド番号プレースホルダ 3">
            <a:extLst>
              <a:ext uri="{FF2B5EF4-FFF2-40B4-BE49-F238E27FC236}">
                <a16:creationId xmlns:a16="http://schemas.microsoft.com/office/drawing/2014/main" id="{91F76D71-6156-4255-8D8E-8D7379C8404E}"/>
              </a:ext>
            </a:extLst>
          </p:cNvPr>
          <p:cNvSpPr txBox="1">
            <a:spLocks noGrp="1"/>
          </p:cNvSpPr>
          <p:nvPr userDrawn="1"/>
        </p:nvSpPr>
        <p:spPr bwMode="auto">
          <a:xfrm>
            <a:off x="6632210" y="9731189"/>
            <a:ext cx="157095" cy="153888"/>
          </a:xfrm>
          <a:prstGeom prst="rect">
            <a:avLst/>
          </a:prstGeom>
          <a:noFill/>
          <a:ln w="12700">
            <a:noFill/>
            <a:miter lim="800000"/>
            <a:headEnd/>
            <a:tailEnd/>
          </a:ln>
        </p:spPr>
        <p:txBody>
          <a:bodyPr wrap="none" lIns="0" tIns="0" rIns="0" bIns="0" anchor="ctr" anchorCtr="0">
            <a:spAutoFit/>
          </a:bodyPr>
          <a:lstStyle/>
          <a:p>
            <a:pPr algn="ctr" eaLnBrk="0" hangingPunct="0">
              <a:defRPr/>
            </a:pPr>
            <a:fld id="{F4AC64FF-0716-4E15-BA8B-283461CAB2A2}" type="slidenum">
              <a:rPr kumimoji="0" lang="en-US" altLang="ja-JP" sz="1000" i="0" smtClean="0">
                <a:latin typeface="Arial" panose="020B0604020202020204" pitchFamily="34" charset="0"/>
                <a:ea typeface="Arial Unicode MS" panose="020B0604020202020204" pitchFamily="50" charset="-128"/>
                <a:cs typeface="Arial" panose="020B0604020202020204" pitchFamily="34" charset="0"/>
              </a:rPr>
              <a:pPr algn="ctr" eaLnBrk="0" hangingPunct="0">
                <a:defRPr/>
              </a:pPr>
              <a:t>‹#›</a:t>
            </a:fld>
            <a:endParaRPr kumimoji="0" lang="en-US" altLang="ja-JP" sz="1000" i="0">
              <a:latin typeface="Arial" panose="020B0604020202020204" pitchFamily="34" charset="0"/>
              <a:ea typeface="Arial Unicode MS" panose="020B0604020202020204" pitchFamily="50" charset="-128"/>
              <a:cs typeface="Arial" panose="020B0604020202020204" pitchFamily="34" charset="0"/>
            </a:endParaRPr>
          </a:p>
        </p:txBody>
      </p:sp>
    </p:spTree>
    <p:extLst>
      <p:ext uri="{BB962C8B-B14F-4D97-AF65-F5344CB8AC3E}">
        <p14:creationId xmlns:p14="http://schemas.microsoft.com/office/powerpoint/2010/main" val="4024520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0EC85A4-9623-41A9-9755-4B99A7DA8724}" type="datetime1">
              <a:rPr kumimoji="1" lang="ja-JP" altLang="en-US" smtClean="0"/>
              <a:t>2025/9/8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30163793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2" r:id="rId3"/>
    <p:sldLayoutId id="2147483679" r:id="rId4"/>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26.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0.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1.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4" name="Google Shape;89;p13">
            <a:extLst>
              <a:ext uri="{FF2B5EF4-FFF2-40B4-BE49-F238E27FC236}">
                <a16:creationId xmlns:a16="http://schemas.microsoft.com/office/drawing/2014/main" id="{1DE66301-EE87-4937-B46F-4D6221642373}"/>
              </a:ext>
            </a:extLst>
          </p:cNvPr>
          <p:cNvSpPr/>
          <p:nvPr/>
        </p:nvSpPr>
        <p:spPr>
          <a:xfrm>
            <a:off x="216568" y="2625215"/>
            <a:ext cx="6515099" cy="3578942"/>
          </a:xfrm>
          <a:prstGeom prst="rect">
            <a:avLst/>
          </a:prstGeom>
          <a:noFill/>
          <a:ln>
            <a:noFill/>
          </a:ln>
        </p:spPr>
        <p:txBody>
          <a:bodyPr spcFirstLastPara="1" wrap="square" lIns="91425" tIns="45700" rIns="91425" bIns="45700" anchor="t" anchorCtr="0">
            <a:noAutofit/>
          </a:bodyPr>
          <a:lstStyle/>
          <a:p>
            <a:pPr algn="ctr"/>
            <a:r>
              <a:rPr lang="ja-JP" altLang="en-US" sz="2200" dirty="0">
                <a:latin typeface="Meiryo UI" panose="020B0604030504040204" pitchFamily="50" charset="-128"/>
                <a:ea typeface="Meiryo UI" panose="020B0604030504040204" pitchFamily="50" charset="-128"/>
              </a:rPr>
              <a:t>令和</a:t>
            </a:r>
            <a:r>
              <a:rPr lang="en-US" altLang="ja-JP" sz="2200" dirty="0">
                <a:latin typeface="Meiryo UI" panose="020B0604030504040204" pitchFamily="50" charset="-128"/>
                <a:ea typeface="Meiryo UI" panose="020B0604030504040204" pitchFamily="50" charset="-128"/>
              </a:rPr>
              <a:t>7</a:t>
            </a:r>
            <a:r>
              <a:rPr lang="ja-JP" altLang="en-US" sz="2200" dirty="0">
                <a:latin typeface="Meiryo UI" panose="020B0604030504040204" pitchFamily="50" charset="-128"/>
                <a:ea typeface="Meiryo UI" panose="020B0604030504040204" pitchFamily="50" charset="-128"/>
              </a:rPr>
              <a:t>年度</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幼児教育の質の向上のための</a:t>
            </a:r>
            <a:r>
              <a:rPr lang="en-US" altLang="ja-JP" sz="2200" dirty="0">
                <a:latin typeface="Meiryo UI" panose="020B0604030504040204" pitchFamily="50" charset="-128"/>
                <a:ea typeface="Meiryo UI" panose="020B0604030504040204" pitchFamily="50" charset="-128"/>
              </a:rPr>
              <a:t>ICT</a:t>
            </a:r>
            <a:r>
              <a:rPr lang="ja-JP" altLang="en-US" sz="2200" dirty="0">
                <a:latin typeface="Meiryo UI" panose="020B0604030504040204" pitchFamily="50" charset="-128"/>
                <a:ea typeface="Meiryo UI" panose="020B0604030504040204" pitchFamily="50" charset="-128"/>
              </a:rPr>
              <a:t>化支援事業補助</a:t>
            </a:r>
            <a:r>
              <a:rPr lang="en-US" altLang="ja-JP" sz="2400" dirty="0">
                <a:latin typeface="Meiryo UI" panose="020B0604030504040204" pitchFamily="50" charset="-128"/>
                <a:ea typeface="Meiryo UI" panose="020B0604030504040204" pitchFamily="50" charset="-128"/>
              </a:rPr>
              <a:t>】</a:t>
            </a:r>
            <a:br>
              <a:rPr lang="en-US" altLang="ja-JP" sz="2400" dirty="0">
                <a:latin typeface="Meiryo UI" panose="020B0604030504040204" pitchFamily="50" charset="-128"/>
                <a:ea typeface="Meiryo UI" panose="020B0604030504040204" pitchFamily="50" charset="-128"/>
              </a:rPr>
            </a:br>
            <a:r>
              <a:rPr lang="ja-JP" altLang="en-US" sz="2200" dirty="0">
                <a:solidFill>
                  <a:sysClr val="windowText" lastClr="000000"/>
                </a:solidFill>
                <a:latin typeface="Meiryo UI" panose="020B0604030504040204" pitchFamily="50" charset="-128"/>
                <a:ea typeface="Meiryo UI" panose="020B0604030504040204" pitchFamily="50" charset="-128"/>
              </a:rPr>
              <a:t>電子申請マニュアル</a:t>
            </a:r>
            <a:br>
              <a:rPr lang="en-US" altLang="ja-JP" sz="2400" dirty="0">
                <a:solidFill>
                  <a:sysClr val="windowText" lastClr="000000"/>
                </a:solidFill>
                <a:latin typeface="Meiryo UI" panose="020B0604030504040204" pitchFamily="50" charset="-128"/>
                <a:ea typeface="Meiryo UI" panose="020B0604030504040204" pitchFamily="50" charset="-128"/>
              </a:rPr>
            </a:br>
            <a:br>
              <a:rPr lang="en-US" altLang="ja-JP" sz="2400" dirty="0">
                <a:solidFill>
                  <a:sysClr val="windowText" lastClr="000000"/>
                </a:solidFill>
                <a:latin typeface="Meiryo UI" panose="020B0604030504040204" pitchFamily="50" charset="-128"/>
                <a:ea typeface="Meiryo UI" panose="020B0604030504040204" pitchFamily="50" charset="-128"/>
              </a:rPr>
            </a:br>
            <a:br>
              <a:rPr lang="en-US" altLang="ja-JP" sz="2400" dirty="0">
                <a:solidFill>
                  <a:sysClr val="windowText" lastClr="000000"/>
                </a:solidFill>
                <a:latin typeface="Meiryo UI" panose="020B0604030504040204" pitchFamily="50" charset="-128"/>
                <a:ea typeface="Meiryo UI" panose="020B0604030504040204" pitchFamily="50" charset="-128"/>
              </a:rPr>
            </a:br>
            <a:br>
              <a:rPr lang="en-US" altLang="ja-JP" sz="2400" dirty="0">
                <a:solidFill>
                  <a:sysClr val="windowText" lastClr="000000"/>
                </a:solidFill>
                <a:latin typeface="Meiryo UI" panose="020B0604030504040204" pitchFamily="50" charset="-128"/>
                <a:ea typeface="Meiryo UI" panose="020B0604030504040204" pitchFamily="50" charset="-128"/>
              </a:rPr>
            </a:br>
            <a:r>
              <a:rPr lang="ja-JP" altLang="en-US" sz="2400" dirty="0">
                <a:solidFill>
                  <a:sysClr val="windowText" lastClr="000000"/>
                </a:solidFill>
                <a:latin typeface="Meiryo UI" panose="020B0604030504040204" pitchFamily="50" charset="-128"/>
                <a:ea typeface="Meiryo UI" panose="020B0604030504040204" pitchFamily="50" charset="-128"/>
              </a:rPr>
              <a:t>～申請～</a:t>
            </a: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marL="0" marR="0" lvl="0" indent="0" algn="ctr" rtl="0">
              <a:spcBef>
                <a:spcPts val="0"/>
              </a:spcBef>
              <a:spcAft>
                <a:spcPts val="0"/>
              </a:spcAft>
              <a:buNone/>
            </a:pPr>
            <a:endParaRPr sz="2400" b="1" i="0" u="none" strike="noStrike" cap="none" dirty="0">
              <a:solidFill>
                <a:schemeClr val="dk1"/>
              </a:solidFill>
              <a:latin typeface="メイリオ" panose="020B0604030504040204" pitchFamily="50" charset="-128"/>
              <a:ea typeface="メイリオ" panose="020B0604030504040204" pitchFamily="50" charset="-128"/>
              <a:cs typeface="Arial"/>
              <a:sym typeface="Arial"/>
            </a:endParaRPr>
          </a:p>
          <a:p>
            <a:pPr lvl="0" algn="ctr"/>
            <a:endParaRPr lang="zh-TW" altLang="en-US" sz="2000" dirty="0">
              <a:solidFill>
                <a:schemeClr val="dk1"/>
              </a:solidFill>
              <a:latin typeface="メイリオ" panose="020B0604030504040204" pitchFamily="50" charset="-128"/>
              <a:ea typeface="メイリオ" panose="020B0604030504040204" pitchFamily="50" charset="-128"/>
              <a:cs typeface="Arial"/>
              <a:sym typeface="Arial"/>
            </a:endParaRPr>
          </a:p>
          <a:p>
            <a:pPr lvl="0" algn="ctr"/>
            <a:r>
              <a:rPr lang="ja-JP" altLang="en-US" sz="2000" dirty="0">
                <a:solidFill>
                  <a:schemeClr val="dk1"/>
                </a:solidFill>
                <a:latin typeface="メイリオ" panose="020B0604030504040204" pitchFamily="50" charset="-128"/>
                <a:ea typeface="メイリオ" panose="020B0604030504040204" pitchFamily="50" charset="-128"/>
                <a:cs typeface="Arial"/>
                <a:sym typeface="Arial"/>
              </a:rPr>
              <a:t>東京都生活文化局</a:t>
            </a:r>
            <a:r>
              <a:rPr lang="zh-CN" altLang="en-US" sz="2000" dirty="0">
                <a:solidFill>
                  <a:schemeClr val="dk1"/>
                </a:solidFill>
                <a:latin typeface="メイリオ" panose="020B0604030504040204" pitchFamily="50" charset="-128"/>
                <a:ea typeface="メイリオ" panose="020B0604030504040204" pitchFamily="50" charset="-128"/>
                <a:cs typeface="Arial"/>
                <a:sym typeface="Arial"/>
              </a:rPr>
              <a:t>私学部私学振興課</a:t>
            </a:r>
            <a:r>
              <a:rPr lang="ja-JP" altLang="en-US" sz="2000" dirty="0">
                <a:solidFill>
                  <a:schemeClr val="dk1"/>
                </a:solidFill>
                <a:latin typeface="メイリオ" panose="020B0604030504040204" pitchFamily="50" charset="-128"/>
                <a:ea typeface="メイリオ" panose="020B0604030504040204" pitchFamily="50" charset="-128"/>
                <a:cs typeface="Arial"/>
                <a:sym typeface="Arial"/>
              </a:rPr>
              <a:t> </a:t>
            </a:r>
            <a:r>
              <a:rPr lang="zh-CN" altLang="en-US" sz="2000" dirty="0">
                <a:solidFill>
                  <a:schemeClr val="dk1"/>
                </a:solidFill>
                <a:latin typeface="メイリオ" panose="020B0604030504040204" pitchFamily="50" charset="-128"/>
                <a:ea typeface="メイリオ" panose="020B0604030504040204" pitchFamily="50" charset="-128"/>
                <a:cs typeface="Arial"/>
                <a:sym typeface="Arial"/>
              </a:rPr>
              <a:t>助成担当</a:t>
            </a:r>
            <a:endParaRPr lang="zh-TW" altLang="en-US" sz="2000" dirty="0">
              <a:solidFill>
                <a:schemeClr val="dk1"/>
              </a:solidFill>
              <a:latin typeface="メイリオ" panose="020B0604030504040204" pitchFamily="50" charset="-128"/>
              <a:ea typeface="メイリオ" panose="020B0604030504040204" pitchFamily="50" charset="-128"/>
              <a:cs typeface="Arial"/>
              <a:sym typeface="Arial"/>
            </a:endParaRPr>
          </a:p>
        </p:txBody>
      </p:sp>
      <p:pic>
        <p:nvPicPr>
          <p:cNvPr id="2" name="図 1">
            <a:extLst>
              <a:ext uri="{FF2B5EF4-FFF2-40B4-BE49-F238E27FC236}">
                <a16:creationId xmlns:a16="http://schemas.microsoft.com/office/drawing/2014/main" id="{09FA7258-E7A2-4A27-AA41-D928F5F0E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026" y="5776777"/>
            <a:ext cx="1619369" cy="508767"/>
          </a:xfrm>
          <a:prstGeom prst="rect">
            <a:avLst/>
          </a:prstGeom>
        </p:spPr>
      </p:pic>
      <p:sp>
        <p:nvSpPr>
          <p:cNvPr id="3" name="四角形: 角を丸くする 2">
            <a:extLst>
              <a:ext uri="{FF2B5EF4-FFF2-40B4-BE49-F238E27FC236}">
                <a16:creationId xmlns:a16="http://schemas.microsoft.com/office/drawing/2014/main" id="{A2BE338E-142F-4AD5-8DC9-3177C1AFC3D4}"/>
              </a:ext>
            </a:extLst>
          </p:cNvPr>
          <p:cNvSpPr/>
          <p:nvPr/>
        </p:nvSpPr>
        <p:spPr>
          <a:xfrm>
            <a:off x="2214444" y="6366932"/>
            <a:ext cx="2404533" cy="33866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事業者サイト</a:t>
            </a:r>
          </a:p>
        </p:txBody>
      </p:sp>
    </p:spTree>
    <p:extLst>
      <p:ext uri="{BB962C8B-B14F-4D97-AF65-F5344CB8AC3E}">
        <p14:creationId xmlns:p14="http://schemas.microsoft.com/office/powerpoint/2010/main" val="392009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1D057236-AD54-26C6-E0E3-0EC36CF5AED2}"/>
              </a:ext>
            </a:extLst>
          </p:cNvPr>
          <p:cNvSpPr/>
          <p:nvPr/>
        </p:nvSpPr>
        <p:spPr>
          <a:xfrm>
            <a:off x="1678273" y="7018705"/>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0C90723F-59A9-889D-CC36-628C45397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60" y="2366095"/>
            <a:ext cx="5511201" cy="3242582"/>
          </a:xfrm>
          <a:prstGeom prst="rect">
            <a:avLst/>
          </a:prstGeom>
        </p:spPr>
      </p:pic>
      <p:pic>
        <p:nvPicPr>
          <p:cNvPr id="21" name="図 20" descr="グラフィカル ユーザー インターフェイス, テキスト&#10;&#10;AI 生成コンテンツは誤りを含む可能性があります。">
            <a:extLst>
              <a:ext uri="{FF2B5EF4-FFF2-40B4-BE49-F238E27FC236}">
                <a16:creationId xmlns:a16="http://schemas.microsoft.com/office/drawing/2014/main" id="{91700FCD-FE72-59F3-B742-5884E5FB9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05" y="6392203"/>
            <a:ext cx="5467728" cy="2787808"/>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４．審査結果の確認</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6" name="コンテンツ プレースホルダー 2">
            <a:extLst>
              <a:ext uri="{FF2B5EF4-FFF2-40B4-BE49-F238E27FC236}">
                <a16:creationId xmlns:a16="http://schemas.microsoft.com/office/drawing/2014/main" id="{4609475F-3341-853F-0664-80D72648C005}"/>
              </a:ext>
            </a:extLst>
          </p:cNvPr>
          <p:cNvSpPr txBox="1">
            <a:spLocks/>
          </p:cNvSpPr>
          <p:nvPr/>
        </p:nvSpPr>
        <p:spPr>
          <a:xfrm>
            <a:off x="236407" y="932765"/>
            <a:ext cx="6438901" cy="27698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マイページから、審査結果の確認を行います。</a:t>
            </a:r>
          </a:p>
        </p:txBody>
      </p:sp>
      <p:grpSp>
        <p:nvGrpSpPr>
          <p:cNvPr id="14" name="グループ化 13">
            <a:extLst>
              <a:ext uri="{FF2B5EF4-FFF2-40B4-BE49-F238E27FC236}">
                <a16:creationId xmlns:a16="http://schemas.microsoft.com/office/drawing/2014/main" id="{BDAC4BF4-51C4-8867-4EE2-27D02A3176F2}"/>
              </a:ext>
            </a:extLst>
          </p:cNvPr>
          <p:cNvGrpSpPr/>
          <p:nvPr/>
        </p:nvGrpSpPr>
        <p:grpSpPr>
          <a:xfrm>
            <a:off x="390563" y="1359658"/>
            <a:ext cx="5645948" cy="859712"/>
            <a:chOff x="458779" y="1033422"/>
            <a:chExt cx="5610093" cy="859712"/>
          </a:xfrm>
        </p:grpSpPr>
        <p:sp>
          <p:nvSpPr>
            <p:cNvPr id="15" name="コンテンツ プレースホルダー 4">
              <a:extLst>
                <a:ext uri="{FF2B5EF4-FFF2-40B4-BE49-F238E27FC236}">
                  <a16:creationId xmlns:a16="http://schemas.microsoft.com/office/drawing/2014/main" id="{25D573CA-A012-B5A0-E503-C1BED3ED9F37}"/>
                </a:ext>
              </a:extLst>
            </p:cNvPr>
            <p:cNvSpPr txBox="1">
              <a:spLocks/>
            </p:cNvSpPr>
            <p:nvPr/>
          </p:nvSpPr>
          <p:spPr>
            <a:xfrm>
              <a:off x="1373179" y="1033422"/>
              <a:ext cx="4695693" cy="85971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en-US" altLang="ja-JP" b="1" dirty="0" err="1">
                  <a:solidFill>
                    <a:srgbClr val="FF0000"/>
                  </a:solidFill>
                </a:rPr>
                <a:t>JGrants</a:t>
              </a:r>
              <a:r>
                <a:rPr lang="ja-JP" altLang="en-US" b="1" dirty="0">
                  <a:solidFill>
                    <a:srgbClr val="FF0000"/>
                  </a:solidFill>
                </a:rPr>
                <a:t>事務局</a:t>
              </a:r>
              <a:r>
                <a:rPr lang="ja-JP" altLang="en-US" b="1" dirty="0"/>
                <a:t>より事業申請時に「担当者メールアドレス」欄に記載されたメールアドレスへ通知メールが届きます。</a:t>
              </a:r>
              <a:endParaRPr lang="en-US" altLang="ja-JP" b="1" dirty="0"/>
            </a:p>
            <a:p>
              <a:r>
                <a:rPr lang="ja-JP" altLang="en-US" b="1" dirty="0"/>
                <a:t>送信元は、</a:t>
              </a:r>
              <a:r>
                <a:rPr lang="en-US" altLang="ja-JP" b="1" dirty="0" err="1"/>
                <a:t>jGrants</a:t>
              </a:r>
              <a:r>
                <a:rPr lang="en-US" altLang="ja-JP" b="1" dirty="0"/>
                <a:t> </a:t>
              </a:r>
              <a:r>
                <a:rPr lang="ja-JP" altLang="en-US" b="1" dirty="0"/>
                <a:t>＜</a:t>
              </a:r>
              <a:r>
                <a:rPr lang="en-US" altLang="ja-JP" b="1" dirty="0"/>
                <a:t>no-reply@jgrants-portal.go.jp</a:t>
              </a:r>
              <a:r>
                <a:rPr lang="ja-JP" altLang="en-US" b="1" dirty="0"/>
                <a:t>＞となっています。</a:t>
              </a:r>
              <a:endParaRPr lang="en-US" altLang="ja-JP" b="1" dirty="0"/>
            </a:p>
          </p:txBody>
        </p:sp>
        <p:sp>
          <p:nvSpPr>
            <p:cNvPr id="16" name="四角形: 角を丸くする 10">
              <a:extLst>
                <a:ext uri="{FF2B5EF4-FFF2-40B4-BE49-F238E27FC236}">
                  <a16:creationId xmlns:a16="http://schemas.microsoft.com/office/drawing/2014/main" id="{F6D1BB51-A501-9B22-FD45-DA95DC0A39AF}"/>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はじめに</a:t>
              </a:r>
            </a:p>
          </p:txBody>
        </p:sp>
      </p:grpSp>
      <p:sp>
        <p:nvSpPr>
          <p:cNvPr id="20" name="正方形/長方形 19">
            <a:extLst>
              <a:ext uri="{FF2B5EF4-FFF2-40B4-BE49-F238E27FC236}">
                <a16:creationId xmlns:a16="http://schemas.microsoft.com/office/drawing/2014/main" id="{AAD08288-E785-0D23-91F4-691B9C290DB4}"/>
              </a:ext>
            </a:extLst>
          </p:cNvPr>
          <p:cNvSpPr/>
          <p:nvPr/>
        </p:nvSpPr>
        <p:spPr>
          <a:xfrm>
            <a:off x="1310807" y="2119893"/>
            <a:ext cx="3398930"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下記は採択通知済みの通知メール文面</a:t>
            </a:r>
          </a:p>
        </p:txBody>
      </p:sp>
      <p:grpSp>
        <p:nvGrpSpPr>
          <p:cNvPr id="7" name="Group 144">
            <a:extLst>
              <a:ext uri="{FF2B5EF4-FFF2-40B4-BE49-F238E27FC236}">
                <a16:creationId xmlns:a16="http://schemas.microsoft.com/office/drawing/2014/main" id="{4A4C3E7E-2FC6-B2F5-4F09-3A323B4219C4}"/>
              </a:ext>
            </a:extLst>
          </p:cNvPr>
          <p:cNvGrpSpPr>
            <a:grpSpLocks noChangeAspect="1"/>
          </p:cNvGrpSpPr>
          <p:nvPr/>
        </p:nvGrpSpPr>
        <p:grpSpPr bwMode="auto">
          <a:xfrm>
            <a:off x="4966689" y="2934300"/>
            <a:ext cx="404217" cy="486196"/>
            <a:chOff x="5541" y="2997"/>
            <a:chExt cx="355" cy="427"/>
          </a:xfrm>
          <a:solidFill>
            <a:schemeClr val="tx1"/>
          </a:solidFill>
        </p:grpSpPr>
        <p:sp>
          <p:nvSpPr>
            <p:cNvPr id="8" name="Freeform 145">
              <a:extLst>
                <a:ext uri="{FF2B5EF4-FFF2-40B4-BE49-F238E27FC236}">
                  <a16:creationId xmlns:a16="http://schemas.microsoft.com/office/drawing/2014/main" id="{85E11571-A6CD-ED8D-7B10-D0D66BED3234}"/>
                </a:ext>
              </a:extLst>
            </p:cNvPr>
            <p:cNvSpPr>
              <a:spLocks noEditPoints="1"/>
            </p:cNvSpPr>
            <p:nvPr/>
          </p:nvSpPr>
          <p:spPr bwMode="auto">
            <a:xfrm>
              <a:off x="5541" y="3193"/>
              <a:ext cx="355" cy="231"/>
            </a:xfrm>
            <a:custGeom>
              <a:avLst/>
              <a:gdLst>
                <a:gd name="T0" fmla="*/ 216 w 240"/>
                <a:gd name="T1" fmla="*/ 156 h 156"/>
                <a:gd name="T2" fmla="*/ 24 w 240"/>
                <a:gd name="T3" fmla="*/ 156 h 156"/>
                <a:gd name="T4" fmla="*/ 0 w 240"/>
                <a:gd name="T5" fmla="*/ 132 h 156"/>
                <a:gd name="T6" fmla="*/ 0 w 240"/>
                <a:gd name="T7" fmla="*/ 24 h 156"/>
                <a:gd name="T8" fmla="*/ 24 w 240"/>
                <a:gd name="T9" fmla="*/ 0 h 156"/>
                <a:gd name="T10" fmla="*/ 216 w 240"/>
                <a:gd name="T11" fmla="*/ 0 h 156"/>
                <a:gd name="T12" fmla="*/ 240 w 240"/>
                <a:gd name="T13" fmla="*/ 24 h 156"/>
                <a:gd name="T14" fmla="*/ 240 w 240"/>
                <a:gd name="T15" fmla="*/ 132 h 156"/>
                <a:gd name="T16" fmla="*/ 216 w 240"/>
                <a:gd name="T17" fmla="*/ 156 h 156"/>
                <a:gd name="T18" fmla="*/ 24 w 240"/>
                <a:gd name="T19" fmla="*/ 12 h 156"/>
                <a:gd name="T20" fmla="*/ 12 w 240"/>
                <a:gd name="T21" fmla="*/ 24 h 156"/>
                <a:gd name="T22" fmla="*/ 12 w 240"/>
                <a:gd name="T23" fmla="*/ 132 h 156"/>
                <a:gd name="T24" fmla="*/ 24 w 240"/>
                <a:gd name="T25" fmla="*/ 144 h 156"/>
                <a:gd name="T26" fmla="*/ 216 w 240"/>
                <a:gd name="T27" fmla="*/ 144 h 156"/>
                <a:gd name="T28" fmla="*/ 228 w 240"/>
                <a:gd name="T29" fmla="*/ 132 h 156"/>
                <a:gd name="T30" fmla="*/ 228 w 240"/>
                <a:gd name="T31" fmla="*/ 24 h 156"/>
                <a:gd name="T32" fmla="*/ 216 w 240"/>
                <a:gd name="T33" fmla="*/ 12 h 156"/>
                <a:gd name="T34" fmla="*/ 24 w 240"/>
                <a:gd name="T35"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56">
                  <a:moveTo>
                    <a:pt x="216" y="156"/>
                  </a:moveTo>
                  <a:cubicBezTo>
                    <a:pt x="24" y="156"/>
                    <a:pt x="24" y="156"/>
                    <a:pt x="24" y="156"/>
                  </a:cubicBezTo>
                  <a:cubicBezTo>
                    <a:pt x="11" y="156"/>
                    <a:pt x="0" y="146"/>
                    <a:pt x="0" y="132"/>
                  </a:cubicBezTo>
                  <a:cubicBezTo>
                    <a:pt x="0" y="24"/>
                    <a:pt x="0" y="24"/>
                    <a:pt x="0" y="24"/>
                  </a:cubicBezTo>
                  <a:cubicBezTo>
                    <a:pt x="0" y="11"/>
                    <a:pt x="11" y="0"/>
                    <a:pt x="24" y="0"/>
                  </a:cubicBezTo>
                  <a:cubicBezTo>
                    <a:pt x="216" y="0"/>
                    <a:pt x="216" y="0"/>
                    <a:pt x="216" y="0"/>
                  </a:cubicBezTo>
                  <a:cubicBezTo>
                    <a:pt x="229" y="0"/>
                    <a:pt x="240" y="11"/>
                    <a:pt x="240" y="24"/>
                  </a:cubicBezTo>
                  <a:cubicBezTo>
                    <a:pt x="240" y="132"/>
                    <a:pt x="240" y="132"/>
                    <a:pt x="240" y="132"/>
                  </a:cubicBezTo>
                  <a:cubicBezTo>
                    <a:pt x="240" y="146"/>
                    <a:pt x="229" y="156"/>
                    <a:pt x="216" y="156"/>
                  </a:cubicBezTo>
                  <a:close/>
                  <a:moveTo>
                    <a:pt x="24" y="12"/>
                  </a:moveTo>
                  <a:cubicBezTo>
                    <a:pt x="17" y="12"/>
                    <a:pt x="12" y="18"/>
                    <a:pt x="12" y="24"/>
                  </a:cubicBezTo>
                  <a:cubicBezTo>
                    <a:pt x="12" y="132"/>
                    <a:pt x="12" y="132"/>
                    <a:pt x="12" y="132"/>
                  </a:cubicBezTo>
                  <a:cubicBezTo>
                    <a:pt x="12" y="139"/>
                    <a:pt x="17" y="144"/>
                    <a:pt x="24" y="144"/>
                  </a:cubicBezTo>
                  <a:cubicBezTo>
                    <a:pt x="216" y="144"/>
                    <a:pt x="216" y="144"/>
                    <a:pt x="216" y="144"/>
                  </a:cubicBezTo>
                  <a:cubicBezTo>
                    <a:pt x="223" y="144"/>
                    <a:pt x="228" y="139"/>
                    <a:pt x="228" y="132"/>
                  </a:cubicBezTo>
                  <a:cubicBezTo>
                    <a:pt x="228" y="24"/>
                    <a:pt x="228" y="24"/>
                    <a:pt x="228" y="24"/>
                  </a:cubicBezTo>
                  <a:cubicBezTo>
                    <a:pt x="228" y="18"/>
                    <a:pt x="223" y="12"/>
                    <a:pt x="216" y="12"/>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9" name="Freeform 146">
              <a:extLst>
                <a:ext uri="{FF2B5EF4-FFF2-40B4-BE49-F238E27FC236}">
                  <a16:creationId xmlns:a16="http://schemas.microsoft.com/office/drawing/2014/main" id="{E87C154E-8277-4BDE-FE2A-3F275F052175}"/>
                </a:ext>
              </a:extLst>
            </p:cNvPr>
            <p:cNvSpPr>
              <a:spLocks/>
            </p:cNvSpPr>
            <p:nvPr/>
          </p:nvSpPr>
          <p:spPr bwMode="auto">
            <a:xfrm>
              <a:off x="5548" y="3202"/>
              <a:ext cx="341" cy="142"/>
            </a:xfrm>
            <a:custGeom>
              <a:avLst/>
              <a:gdLst>
                <a:gd name="T0" fmla="*/ 115 w 230"/>
                <a:gd name="T1" fmla="*/ 96 h 96"/>
                <a:gd name="T2" fmla="*/ 111 w 230"/>
                <a:gd name="T3" fmla="*/ 95 h 96"/>
                <a:gd name="T4" fmla="*/ 3 w 230"/>
                <a:gd name="T5" fmla="*/ 11 h 96"/>
                <a:gd name="T6" fmla="*/ 2 w 230"/>
                <a:gd name="T7" fmla="*/ 3 h 96"/>
                <a:gd name="T8" fmla="*/ 11 w 230"/>
                <a:gd name="T9" fmla="*/ 2 h 96"/>
                <a:gd name="T10" fmla="*/ 115 w 230"/>
                <a:gd name="T11" fmla="*/ 83 h 96"/>
                <a:gd name="T12" fmla="*/ 219 w 230"/>
                <a:gd name="T13" fmla="*/ 2 h 96"/>
                <a:gd name="T14" fmla="*/ 228 w 230"/>
                <a:gd name="T15" fmla="*/ 3 h 96"/>
                <a:gd name="T16" fmla="*/ 227 w 230"/>
                <a:gd name="T17" fmla="*/ 11 h 96"/>
                <a:gd name="T18" fmla="*/ 119 w 230"/>
                <a:gd name="T19" fmla="*/ 95 h 96"/>
                <a:gd name="T20" fmla="*/ 115 w 230"/>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6">
                  <a:moveTo>
                    <a:pt x="115" y="96"/>
                  </a:moveTo>
                  <a:cubicBezTo>
                    <a:pt x="114" y="96"/>
                    <a:pt x="112" y="96"/>
                    <a:pt x="111" y="95"/>
                  </a:cubicBezTo>
                  <a:cubicBezTo>
                    <a:pt x="3" y="11"/>
                    <a:pt x="3" y="11"/>
                    <a:pt x="3" y="11"/>
                  </a:cubicBezTo>
                  <a:cubicBezTo>
                    <a:pt x="1" y="9"/>
                    <a:pt x="0" y="5"/>
                    <a:pt x="2" y="3"/>
                  </a:cubicBezTo>
                  <a:cubicBezTo>
                    <a:pt x="4" y="0"/>
                    <a:pt x="8" y="0"/>
                    <a:pt x="11" y="2"/>
                  </a:cubicBezTo>
                  <a:cubicBezTo>
                    <a:pt x="115" y="83"/>
                    <a:pt x="115" y="83"/>
                    <a:pt x="115" y="83"/>
                  </a:cubicBezTo>
                  <a:cubicBezTo>
                    <a:pt x="219" y="2"/>
                    <a:pt x="219" y="2"/>
                    <a:pt x="219" y="2"/>
                  </a:cubicBezTo>
                  <a:cubicBezTo>
                    <a:pt x="222" y="0"/>
                    <a:pt x="226" y="0"/>
                    <a:pt x="228" y="3"/>
                  </a:cubicBezTo>
                  <a:cubicBezTo>
                    <a:pt x="230" y="5"/>
                    <a:pt x="229" y="9"/>
                    <a:pt x="227" y="11"/>
                  </a:cubicBezTo>
                  <a:cubicBezTo>
                    <a:pt x="119" y="95"/>
                    <a:pt x="119" y="95"/>
                    <a:pt x="119" y="95"/>
                  </a:cubicBezTo>
                  <a:cubicBezTo>
                    <a:pt x="118" y="96"/>
                    <a:pt x="116" y="96"/>
                    <a:pt x="115"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eiryo UI" panose="020B0604030504040204" pitchFamily="50" charset="-128"/>
                <a:ea typeface="Meiryo UI" panose="020B0604030504040204" pitchFamily="50" charset="-128"/>
              </a:endParaRPr>
            </a:p>
          </p:txBody>
        </p:sp>
        <p:sp>
          <p:nvSpPr>
            <p:cNvPr id="10" name="Freeform 147">
              <a:extLst>
                <a:ext uri="{FF2B5EF4-FFF2-40B4-BE49-F238E27FC236}">
                  <a16:creationId xmlns:a16="http://schemas.microsoft.com/office/drawing/2014/main" id="{24962E32-9A81-1623-4882-B8F5A40D03AE}"/>
                </a:ext>
              </a:extLst>
            </p:cNvPr>
            <p:cNvSpPr>
              <a:spLocks/>
            </p:cNvSpPr>
            <p:nvPr/>
          </p:nvSpPr>
          <p:spPr bwMode="auto">
            <a:xfrm>
              <a:off x="5701" y="2997"/>
              <a:ext cx="17" cy="169"/>
            </a:xfrm>
            <a:custGeom>
              <a:avLst/>
              <a:gdLst>
                <a:gd name="T0" fmla="*/ 6 w 12"/>
                <a:gd name="T1" fmla="*/ 114 h 114"/>
                <a:gd name="T2" fmla="*/ 0 w 12"/>
                <a:gd name="T3" fmla="*/ 108 h 114"/>
                <a:gd name="T4" fmla="*/ 0 w 12"/>
                <a:gd name="T5" fmla="*/ 6 h 114"/>
                <a:gd name="T6" fmla="*/ 6 w 12"/>
                <a:gd name="T7" fmla="*/ 0 h 114"/>
                <a:gd name="T8" fmla="*/ 12 w 12"/>
                <a:gd name="T9" fmla="*/ 6 h 114"/>
                <a:gd name="T10" fmla="*/ 12 w 12"/>
                <a:gd name="T11" fmla="*/ 108 h 114"/>
                <a:gd name="T12" fmla="*/ 6 w 12"/>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114"/>
                  </a:moveTo>
                  <a:cubicBezTo>
                    <a:pt x="3" y="114"/>
                    <a:pt x="0" y="112"/>
                    <a:pt x="0" y="108"/>
                  </a:cubicBezTo>
                  <a:cubicBezTo>
                    <a:pt x="0" y="6"/>
                    <a:pt x="0" y="6"/>
                    <a:pt x="0" y="6"/>
                  </a:cubicBezTo>
                  <a:cubicBezTo>
                    <a:pt x="0" y="3"/>
                    <a:pt x="3" y="0"/>
                    <a:pt x="6" y="0"/>
                  </a:cubicBezTo>
                  <a:cubicBezTo>
                    <a:pt x="9" y="0"/>
                    <a:pt x="12" y="3"/>
                    <a:pt x="12" y="6"/>
                  </a:cubicBezTo>
                  <a:cubicBezTo>
                    <a:pt x="12" y="108"/>
                    <a:pt x="12" y="108"/>
                    <a:pt x="12" y="108"/>
                  </a:cubicBezTo>
                  <a:cubicBezTo>
                    <a:pt x="12" y="112"/>
                    <a:pt x="9" y="114"/>
                    <a:pt x="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1" name="Freeform 148">
              <a:extLst>
                <a:ext uri="{FF2B5EF4-FFF2-40B4-BE49-F238E27FC236}">
                  <a16:creationId xmlns:a16="http://schemas.microsoft.com/office/drawing/2014/main" id="{95C3F043-1B0B-D63C-85AB-E08C1924F849}"/>
                </a:ext>
              </a:extLst>
            </p:cNvPr>
            <p:cNvSpPr>
              <a:spLocks/>
            </p:cNvSpPr>
            <p:nvPr/>
          </p:nvSpPr>
          <p:spPr bwMode="auto">
            <a:xfrm>
              <a:off x="5619" y="3068"/>
              <a:ext cx="181" cy="98"/>
            </a:xfrm>
            <a:custGeom>
              <a:avLst/>
              <a:gdLst>
                <a:gd name="T0" fmla="*/ 61 w 122"/>
                <a:gd name="T1" fmla="*/ 66 h 66"/>
                <a:gd name="T2" fmla="*/ 57 w 122"/>
                <a:gd name="T3" fmla="*/ 65 h 66"/>
                <a:gd name="T4" fmla="*/ 3 w 122"/>
                <a:gd name="T5" fmla="*/ 11 h 66"/>
                <a:gd name="T6" fmla="*/ 3 w 122"/>
                <a:gd name="T7" fmla="*/ 2 h 66"/>
                <a:gd name="T8" fmla="*/ 11 w 122"/>
                <a:gd name="T9" fmla="*/ 2 h 66"/>
                <a:gd name="T10" fmla="*/ 61 w 122"/>
                <a:gd name="T11" fmla="*/ 52 h 66"/>
                <a:gd name="T12" fmla="*/ 111 w 122"/>
                <a:gd name="T13" fmla="*/ 2 h 66"/>
                <a:gd name="T14" fmla="*/ 119 w 122"/>
                <a:gd name="T15" fmla="*/ 2 h 66"/>
                <a:gd name="T16" fmla="*/ 119 w 122"/>
                <a:gd name="T17" fmla="*/ 11 h 66"/>
                <a:gd name="T18" fmla="*/ 65 w 122"/>
                <a:gd name="T19" fmla="*/ 65 h 66"/>
                <a:gd name="T20" fmla="*/ 61 w 122"/>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66">
                  <a:moveTo>
                    <a:pt x="61" y="66"/>
                  </a:moveTo>
                  <a:cubicBezTo>
                    <a:pt x="60" y="66"/>
                    <a:pt x="58" y="66"/>
                    <a:pt x="57" y="65"/>
                  </a:cubicBezTo>
                  <a:cubicBezTo>
                    <a:pt x="3" y="11"/>
                    <a:pt x="3" y="11"/>
                    <a:pt x="3" y="11"/>
                  </a:cubicBezTo>
                  <a:cubicBezTo>
                    <a:pt x="0" y="8"/>
                    <a:pt x="0" y="5"/>
                    <a:pt x="3" y="2"/>
                  </a:cubicBezTo>
                  <a:cubicBezTo>
                    <a:pt x="5" y="0"/>
                    <a:pt x="9" y="0"/>
                    <a:pt x="11" y="2"/>
                  </a:cubicBezTo>
                  <a:cubicBezTo>
                    <a:pt x="61" y="52"/>
                    <a:pt x="61" y="52"/>
                    <a:pt x="61" y="52"/>
                  </a:cubicBezTo>
                  <a:cubicBezTo>
                    <a:pt x="111" y="2"/>
                    <a:pt x="111" y="2"/>
                    <a:pt x="111" y="2"/>
                  </a:cubicBezTo>
                  <a:cubicBezTo>
                    <a:pt x="113" y="0"/>
                    <a:pt x="117" y="0"/>
                    <a:pt x="119" y="2"/>
                  </a:cubicBezTo>
                  <a:cubicBezTo>
                    <a:pt x="122" y="5"/>
                    <a:pt x="122" y="8"/>
                    <a:pt x="119" y="11"/>
                  </a:cubicBezTo>
                  <a:cubicBezTo>
                    <a:pt x="65" y="65"/>
                    <a:pt x="65" y="65"/>
                    <a:pt x="65" y="65"/>
                  </a:cubicBezTo>
                  <a:cubicBezTo>
                    <a:pt x="64" y="66"/>
                    <a:pt x="63" y="66"/>
                    <a:pt x="6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grpSp>
      <p:sp>
        <p:nvSpPr>
          <p:cNvPr id="48" name="Google Shape;155;p16">
            <a:extLst>
              <a:ext uri="{FF2B5EF4-FFF2-40B4-BE49-F238E27FC236}">
                <a16:creationId xmlns:a16="http://schemas.microsoft.com/office/drawing/2014/main" id="{DF510E13-A1B0-9083-DA91-0171FAAB9044}"/>
              </a:ext>
            </a:extLst>
          </p:cNvPr>
          <p:cNvSpPr/>
          <p:nvPr/>
        </p:nvSpPr>
        <p:spPr>
          <a:xfrm>
            <a:off x="415235" y="4306437"/>
            <a:ext cx="3783834" cy="25852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0" name="Picture 8">
            <a:extLst>
              <a:ext uri="{FF2B5EF4-FFF2-40B4-BE49-F238E27FC236}">
                <a16:creationId xmlns:a16="http://schemas.microsoft.com/office/drawing/2014/main" id="{7CB830B5-FA7A-66FD-238C-E66AA4475A0B}"/>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rot="20892144">
            <a:off x="4053668" y="4435930"/>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155;p16">
            <a:extLst>
              <a:ext uri="{FF2B5EF4-FFF2-40B4-BE49-F238E27FC236}">
                <a16:creationId xmlns:a16="http://schemas.microsoft.com/office/drawing/2014/main" id="{A6FB1461-B4BC-7308-41F9-AFB307A6D8BC}"/>
              </a:ext>
            </a:extLst>
          </p:cNvPr>
          <p:cNvSpPr/>
          <p:nvPr/>
        </p:nvSpPr>
        <p:spPr>
          <a:xfrm>
            <a:off x="2550889" y="8651511"/>
            <a:ext cx="422133" cy="23337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8" name="Google Shape;155;p16">
            <a:extLst>
              <a:ext uri="{FF2B5EF4-FFF2-40B4-BE49-F238E27FC236}">
                <a16:creationId xmlns:a16="http://schemas.microsoft.com/office/drawing/2014/main" id="{956C81E6-1BEF-A60B-D58C-4BEF07383135}"/>
              </a:ext>
            </a:extLst>
          </p:cNvPr>
          <p:cNvSpPr/>
          <p:nvPr/>
        </p:nvSpPr>
        <p:spPr>
          <a:xfrm>
            <a:off x="1571777" y="8627015"/>
            <a:ext cx="501544" cy="282373"/>
          </a:xfrm>
          <a:prstGeom prst="roundRect">
            <a:avLst/>
          </a:prstGeom>
          <a:noFill/>
          <a:ln w="38100" cap="flat" cmpd="sng">
            <a:solidFill>
              <a:srgbClr val="FF0000"/>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6" name="Picture 8">
            <a:extLst>
              <a:ext uri="{FF2B5EF4-FFF2-40B4-BE49-F238E27FC236}">
                <a16:creationId xmlns:a16="http://schemas.microsoft.com/office/drawing/2014/main" id="{3A83C4D9-27B3-4DCA-D9E6-3A59755CC82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889481" y="8809188"/>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155;p16">
            <a:extLst>
              <a:ext uri="{FF2B5EF4-FFF2-40B4-BE49-F238E27FC236}">
                <a16:creationId xmlns:a16="http://schemas.microsoft.com/office/drawing/2014/main" id="{BEF8CB80-0741-A8E5-FF06-512FBC92C4DF}"/>
              </a:ext>
            </a:extLst>
          </p:cNvPr>
          <p:cNvSpPr/>
          <p:nvPr/>
        </p:nvSpPr>
        <p:spPr>
          <a:xfrm>
            <a:off x="3306969" y="8661038"/>
            <a:ext cx="775668" cy="23337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9" name="Picture 8">
            <a:extLst>
              <a:ext uri="{FF2B5EF4-FFF2-40B4-BE49-F238E27FC236}">
                <a16:creationId xmlns:a16="http://schemas.microsoft.com/office/drawing/2014/main" id="{D85AAAFF-4087-7F39-9F68-E07870CB252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3918595" y="8806704"/>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80" name="吹き出し: 線 79">
            <a:extLst>
              <a:ext uri="{FF2B5EF4-FFF2-40B4-BE49-F238E27FC236}">
                <a16:creationId xmlns:a16="http://schemas.microsoft.com/office/drawing/2014/main" id="{9E614818-2189-ED35-6AC7-855B0180954C}"/>
              </a:ext>
            </a:extLst>
          </p:cNvPr>
          <p:cNvSpPr/>
          <p:nvPr/>
        </p:nvSpPr>
        <p:spPr>
          <a:xfrm>
            <a:off x="4955695" y="6895809"/>
            <a:ext cx="1520453" cy="845211"/>
          </a:xfrm>
          <a:prstGeom prst="borderCallout1">
            <a:avLst>
              <a:gd name="adj1" fmla="val 98264"/>
              <a:gd name="adj2" fmla="val 18260"/>
              <a:gd name="adj3" fmla="val 223539"/>
              <a:gd name="adj4" fmla="val -57454"/>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添付ファイルは、こちらに表示されます</a:t>
            </a:r>
          </a:p>
        </p:txBody>
      </p:sp>
      <p:grpSp>
        <p:nvGrpSpPr>
          <p:cNvPr id="2" name="グループ化 1">
            <a:extLst>
              <a:ext uri="{FF2B5EF4-FFF2-40B4-BE49-F238E27FC236}">
                <a16:creationId xmlns:a16="http://schemas.microsoft.com/office/drawing/2014/main" id="{5D7BB712-103D-CE99-C8CE-44EE4C9790F3}"/>
              </a:ext>
            </a:extLst>
          </p:cNvPr>
          <p:cNvGrpSpPr/>
          <p:nvPr/>
        </p:nvGrpSpPr>
        <p:grpSpPr>
          <a:xfrm>
            <a:off x="390563" y="5831941"/>
            <a:ext cx="5645948" cy="533347"/>
            <a:chOff x="458779" y="1232409"/>
            <a:chExt cx="5610093" cy="533347"/>
          </a:xfrm>
        </p:grpSpPr>
        <p:sp>
          <p:nvSpPr>
            <p:cNvPr id="3" name="コンテンツ プレースホルダー 4">
              <a:extLst>
                <a:ext uri="{FF2B5EF4-FFF2-40B4-BE49-F238E27FC236}">
                  <a16:creationId xmlns:a16="http://schemas.microsoft.com/office/drawing/2014/main" id="{818497D8-98BA-9D7D-0C8C-EF3E80D45154}"/>
                </a:ext>
              </a:extLst>
            </p:cNvPr>
            <p:cNvSpPr txBox="1">
              <a:spLocks/>
            </p:cNvSpPr>
            <p:nvPr/>
          </p:nvSpPr>
          <p:spPr>
            <a:xfrm>
              <a:off x="1373179" y="1238442"/>
              <a:ext cx="4695693" cy="527314"/>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メールに記載された</a:t>
              </a:r>
              <a:r>
                <a:rPr lang="en-US" altLang="ja-JP" b="1" dirty="0"/>
                <a:t>URL</a:t>
              </a:r>
              <a:r>
                <a:rPr lang="ja-JP" altLang="en-US" b="1" dirty="0"/>
                <a:t>を押下し、ログインをします。</a:t>
              </a:r>
              <a:endParaRPr lang="en-US" altLang="ja-JP" b="1" dirty="0"/>
            </a:p>
            <a:p>
              <a:r>
                <a:rPr lang="ja-JP" altLang="en-US" b="1" dirty="0"/>
                <a:t>添付ファイルをご確認ください。</a:t>
              </a:r>
              <a:endParaRPr lang="en-US" altLang="ja-JP" b="1" dirty="0"/>
            </a:p>
          </p:txBody>
        </p:sp>
        <p:sp>
          <p:nvSpPr>
            <p:cNvPr id="4" name="四角形: 角を丸くする 10">
              <a:extLst>
                <a:ext uri="{FF2B5EF4-FFF2-40B4-BE49-F238E27FC236}">
                  <a16:creationId xmlns:a16="http://schemas.microsoft.com/office/drawing/2014/main" id="{B5B4181C-BED9-A10C-FB4A-CC9CA6B5ADEA}"/>
                </a:ext>
              </a:extLst>
            </p:cNvPr>
            <p:cNvSpPr/>
            <p:nvPr/>
          </p:nvSpPr>
          <p:spPr>
            <a:xfrm>
              <a:off x="458779" y="123240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sp>
        <p:nvSpPr>
          <p:cNvPr id="22" name="正方形/長方形 21">
            <a:extLst>
              <a:ext uri="{FF2B5EF4-FFF2-40B4-BE49-F238E27FC236}">
                <a16:creationId xmlns:a16="http://schemas.microsoft.com/office/drawing/2014/main" id="{A5FEC3E1-0D20-00BF-6F8A-9F84DC95F0DA}"/>
              </a:ext>
            </a:extLst>
          </p:cNvPr>
          <p:cNvSpPr/>
          <p:nvPr/>
        </p:nvSpPr>
        <p:spPr>
          <a:xfrm>
            <a:off x="1136364" y="2641073"/>
            <a:ext cx="1175899" cy="2231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処理 11">
            <a:extLst>
              <a:ext uri="{FF2B5EF4-FFF2-40B4-BE49-F238E27FC236}">
                <a16:creationId xmlns:a16="http://schemas.microsoft.com/office/drawing/2014/main" id="{469EE001-A82F-BA80-608B-B8790211232C}"/>
              </a:ext>
            </a:extLst>
          </p:cNvPr>
          <p:cNvSpPr/>
          <p:nvPr/>
        </p:nvSpPr>
        <p:spPr>
          <a:xfrm>
            <a:off x="1018636" y="3741920"/>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処理 12">
            <a:extLst>
              <a:ext uri="{FF2B5EF4-FFF2-40B4-BE49-F238E27FC236}">
                <a16:creationId xmlns:a16="http://schemas.microsoft.com/office/drawing/2014/main" id="{99885916-739D-D31E-F693-ABC182106F79}"/>
              </a:ext>
            </a:extLst>
          </p:cNvPr>
          <p:cNvSpPr/>
          <p:nvPr/>
        </p:nvSpPr>
        <p:spPr>
          <a:xfrm>
            <a:off x="1678273" y="7253211"/>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F7A5603-F91D-18D6-01B7-9F501A9A4C7C}"/>
              </a:ext>
            </a:extLst>
          </p:cNvPr>
          <p:cNvSpPr txBox="1"/>
          <p:nvPr/>
        </p:nvSpPr>
        <p:spPr>
          <a:xfrm>
            <a:off x="1617738" y="7221576"/>
            <a:ext cx="2896968" cy="200055"/>
          </a:xfrm>
          <a:prstGeom prst="rect">
            <a:avLst/>
          </a:prstGeom>
          <a:noFill/>
        </p:spPr>
        <p:txBody>
          <a:bodyPr wrap="square" rtlCol="0">
            <a:spAutoFit/>
          </a:bodyPr>
          <a:lstStyle/>
          <a:p>
            <a:r>
              <a:rPr kumimoji="1" lang="ja-JP" altLang="en-US" sz="700" dirty="0">
                <a:solidFill>
                  <a:schemeClr val="tx1">
                    <a:lumMod val="95000"/>
                    <a:lumOff val="5000"/>
                  </a:schemeClr>
                </a:solidFill>
              </a:rPr>
              <a:t>○○幼稚園：幼児教育の質の向上のための</a:t>
            </a:r>
            <a:r>
              <a:rPr kumimoji="1" lang="en-US" altLang="ja-JP" sz="700" dirty="0">
                <a:solidFill>
                  <a:schemeClr val="tx1">
                    <a:lumMod val="95000"/>
                    <a:lumOff val="5000"/>
                  </a:schemeClr>
                </a:solidFill>
              </a:rPr>
              <a:t>ICT</a:t>
            </a:r>
            <a:r>
              <a:rPr kumimoji="1" lang="ja-JP" altLang="en-US" sz="700" dirty="0">
                <a:solidFill>
                  <a:schemeClr val="tx1">
                    <a:lumMod val="95000"/>
                    <a:lumOff val="5000"/>
                  </a:schemeClr>
                </a:solidFill>
              </a:rPr>
              <a:t>化支援事業補助金申請</a:t>
            </a:r>
            <a:r>
              <a:rPr kumimoji="1" lang="zh-TW" altLang="en-US" sz="700" dirty="0">
                <a:solidFill>
                  <a:schemeClr val="tx1">
                    <a:lumMod val="95000"/>
                    <a:lumOff val="5000"/>
                  </a:schemeClr>
                </a:solidFill>
              </a:rPr>
              <a:t>　</a:t>
            </a:r>
            <a:endParaRPr kumimoji="1" lang="ja-JP" altLang="en-US" sz="700" dirty="0">
              <a:solidFill>
                <a:schemeClr val="tx1">
                  <a:lumMod val="95000"/>
                  <a:lumOff val="5000"/>
                </a:schemeClr>
              </a:solidFill>
            </a:endParaRPr>
          </a:p>
        </p:txBody>
      </p:sp>
      <p:sp>
        <p:nvSpPr>
          <p:cNvPr id="19" name="テキスト ボックス 18">
            <a:extLst>
              <a:ext uri="{FF2B5EF4-FFF2-40B4-BE49-F238E27FC236}">
                <a16:creationId xmlns:a16="http://schemas.microsoft.com/office/drawing/2014/main" id="{ECF3DC6E-5464-A979-A0FB-2CB4649DE57F}"/>
              </a:ext>
            </a:extLst>
          </p:cNvPr>
          <p:cNvSpPr txBox="1"/>
          <p:nvPr/>
        </p:nvSpPr>
        <p:spPr>
          <a:xfrm>
            <a:off x="924897" y="3712084"/>
            <a:ext cx="3437970" cy="215444"/>
          </a:xfrm>
          <a:prstGeom prst="rect">
            <a:avLst/>
          </a:prstGeom>
          <a:noFill/>
        </p:spPr>
        <p:txBody>
          <a:bodyPr wrap="square" rtlCol="0">
            <a:spAutoFit/>
          </a:bodyPr>
          <a:lstStyle/>
          <a:p>
            <a:r>
              <a:rPr kumimoji="1" lang="ja-JP" altLang="en-US" sz="800" dirty="0">
                <a:solidFill>
                  <a:schemeClr val="tx1">
                    <a:lumMod val="95000"/>
                    <a:lumOff val="5000"/>
                  </a:schemeClr>
                </a:solidFill>
              </a:rPr>
              <a:t>○○幼稚園：幼児教育の質の向上のための</a:t>
            </a:r>
            <a:r>
              <a:rPr kumimoji="1" lang="en-US" altLang="ja-JP" sz="800" dirty="0">
                <a:solidFill>
                  <a:schemeClr val="tx1">
                    <a:lumMod val="95000"/>
                    <a:lumOff val="5000"/>
                  </a:schemeClr>
                </a:solidFill>
              </a:rPr>
              <a:t>ICT</a:t>
            </a:r>
            <a:r>
              <a:rPr kumimoji="1" lang="ja-JP" altLang="en-US" sz="800" dirty="0">
                <a:solidFill>
                  <a:schemeClr val="tx1">
                    <a:lumMod val="95000"/>
                    <a:lumOff val="5000"/>
                  </a:schemeClr>
                </a:solidFill>
              </a:rPr>
              <a:t>化支援事業補助金申請</a:t>
            </a:r>
            <a:r>
              <a:rPr kumimoji="1" lang="zh-TW" altLang="en-US" sz="800" dirty="0">
                <a:solidFill>
                  <a:schemeClr val="tx1">
                    <a:lumMod val="95000"/>
                    <a:lumOff val="5000"/>
                  </a:schemeClr>
                </a:solidFill>
              </a:rPr>
              <a:t>　</a:t>
            </a:r>
            <a:endParaRPr kumimoji="1" lang="ja-JP" altLang="en-US" sz="800" dirty="0">
              <a:solidFill>
                <a:schemeClr val="tx1">
                  <a:lumMod val="95000"/>
                  <a:lumOff val="5000"/>
                </a:schemeClr>
              </a:solidFill>
            </a:endParaRPr>
          </a:p>
        </p:txBody>
      </p:sp>
      <p:sp>
        <p:nvSpPr>
          <p:cNvPr id="23" name="正方形/長方形 22">
            <a:extLst>
              <a:ext uri="{FF2B5EF4-FFF2-40B4-BE49-F238E27FC236}">
                <a16:creationId xmlns:a16="http://schemas.microsoft.com/office/drawing/2014/main" id="{42F1B79C-0311-1BB7-A356-8B11A2F08C82}"/>
              </a:ext>
            </a:extLst>
          </p:cNvPr>
          <p:cNvSpPr/>
          <p:nvPr/>
        </p:nvSpPr>
        <p:spPr>
          <a:xfrm>
            <a:off x="1018636" y="3577146"/>
            <a:ext cx="2919318" cy="148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A6D84BE-0A68-9EF9-E139-F0C305F3458B}"/>
              </a:ext>
            </a:extLst>
          </p:cNvPr>
          <p:cNvSpPr/>
          <p:nvPr/>
        </p:nvSpPr>
        <p:spPr>
          <a:xfrm>
            <a:off x="1678273" y="7018705"/>
            <a:ext cx="1601744"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DDCE059-D7E6-9ADF-B4DA-8196304CF231}"/>
              </a:ext>
            </a:extLst>
          </p:cNvPr>
          <p:cNvSpPr txBox="1"/>
          <p:nvPr/>
        </p:nvSpPr>
        <p:spPr>
          <a:xfrm>
            <a:off x="1621244" y="7009763"/>
            <a:ext cx="2577825" cy="200055"/>
          </a:xfrm>
          <a:prstGeom prst="rect">
            <a:avLst/>
          </a:prstGeom>
          <a:noFill/>
        </p:spPr>
        <p:txBody>
          <a:bodyPr wrap="square" rtlCol="0">
            <a:spAutoFit/>
          </a:bodyPr>
          <a:lstStyle/>
          <a:p>
            <a:r>
              <a:rPr kumimoji="1" lang="ja-JP" altLang="en-US" sz="700" dirty="0">
                <a:solidFill>
                  <a:schemeClr val="tx1">
                    <a:lumMod val="95000"/>
                    <a:lumOff val="5000"/>
                  </a:schemeClr>
                </a:solidFill>
              </a:rPr>
              <a:t>令和</a:t>
            </a:r>
            <a:r>
              <a:rPr kumimoji="1" lang="en-US" altLang="ja-JP" sz="700" dirty="0">
                <a:solidFill>
                  <a:schemeClr val="tx1">
                    <a:lumMod val="95000"/>
                    <a:lumOff val="5000"/>
                  </a:schemeClr>
                </a:solidFill>
              </a:rPr>
              <a:t>7</a:t>
            </a:r>
            <a:r>
              <a:rPr kumimoji="1" lang="ja-JP" altLang="en-US" sz="700" dirty="0">
                <a:solidFill>
                  <a:schemeClr val="tx1">
                    <a:lumMod val="95000"/>
                    <a:lumOff val="5000"/>
                  </a:schemeClr>
                </a:solidFill>
              </a:rPr>
              <a:t>年度　幼児教育の質の向上のための</a:t>
            </a:r>
            <a:r>
              <a:rPr kumimoji="1" lang="en-US" altLang="ja-JP" sz="700" dirty="0">
                <a:solidFill>
                  <a:schemeClr val="tx1">
                    <a:lumMod val="95000"/>
                    <a:lumOff val="5000"/>
                  </a:schemeClr>
                </a:solidFill>
              </a:rPr>
              <a:t>ICT</a:t>
            </a:r>
            <a:r>
              <a:rPr kumimoji="1" lang="ja-JP" altLang="en-US" sz="700" dirty="0">
                <a:solidFill>
                  <a:schemeClr val="tx1">
                    <a:lumMod val="95000"/>
                    <a:lumOff val="5000"/>
                  </a:schemeClr>
                </a:solidFill>
              </a:rPr>
              <a:t>化支援事業補助金　</a:t>
            </a:r>
          </a:p>
        </p:txBody>
      </p:sp>
      <p:sp>
        <p:nvSpPr>
          <p:cNvPr id="77" name="吹き出し: 線 76">
            <a:extLst>
              <a:ext uri="{FF2B5EF4-FFF2-40B4-BE49-F238E27FC236}">
                <a16:creationId xmlns:a16="http://schemas.microsoft.com/office/drawing/2014/main" id="{5583FD1E-E742-77EF-4E25-676DB4B7EFC5}"/>
              </a:ext>
            </a:extLst>
          </p:cNvPr>
          <p:cNvSpPr/>
          <p:nvPr/>
        </p:nvSpPr>
        <p:spPr>
          <a:xfrm>
            <a:off x="3206667" y="6895810"/>
            <a:ext cx="1520453" cy="845211"/>
          </a:xfrm>
          <a:prstGeom prst="borderCallout1">
            <a:avLst>
              <a:gd name="adj1" fmla="val 99801"/>
              <a:gd name="adj2" fmla="val 14064"/>
              <a:gd name="adj3" fmla="val 219543"/>
              <a:gd name="adj4" fmla="val -14860"/>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「文面表示」を押下すると新しいタブで「通知文書（文面）」が表示されます。</a:t>
            </a:r>
          </a:p>
        </p:txBody>
      </p:sp>
      <p:sp>
        <p:nvSpPr>
          <p:cNvPr id="27" name="テキスト ボックス 26">
            <a:extLst>
              <a:ext uri="{FF2B5EF4-FFF2-40B4-BE49-F238E27FC236}">
                <a16:creationId xmlns:a16="http://schemas.microsoft.com/office/drawing/2014/main" id="{CE239FCA-4109-D104-FD2E-9C2161EEE9D2}"/>
              </a:ext>
            </a:extLst>
          </p:cNvPr>
          <p:cNvSpPr txBox="1"/>
          <p:nvPr/>
        </p:nvSpPr>
        <p:spPr>
          <a:xfrm>
            <a:off x="919410" y="3554633"/>
            <a:ext cx="2922985" cy="215444"/>
          </a:xfrm>
          <a:prstGeom prst="rect">
            <a:avLst/>
          </a:prstGeom>
          <a:noFill/>
        </p:spPr>
        <p:txBody>
          <a:bodyPr wrap="square" rtlCol="0">
            <a:spAutoFit/>
          </a:bodyPr>
          <a:lstStyle/>
          <a:p>
            <a:r>
              <a:rPr kumimoji="1" lang="ja-JP" altLang="en-US" sz="800" dirty="0">
                <a:solidFill>
                  <a:schemeClr val="tx1">
                    <a:lumMod val="95000"/>
                    <a:lumOff val="5000"/>
                  </a:schemeClr>
                </a:solidFill>
              </a:rPr>
              <a:t>令和</a:t>
            </a:r>
            <a:r>
              <a:rPr kumimoji="1" lang="en-US" altLang="ja-JP" sz="800" dirty="0">
                <a:solidFill>
                  <a:schemeClr val="tx1">
                    <a:lumMod val="95000"/>
                    <a:lumOff val="5000"/>
                  </a:schemeClr>
                </a:solidFill>
              </a:rPr>
              <a:t>7</a:t>
            </a:r>
            <a:r>
              <a:rPr kumimoji="1" lang="ja-JP" altLang="en-US" sz="800" dirty="0">
                <a:solidFill>
                  <a:schemeClr val="tx1">
                    <a:lumMod val="95000"/>
                    <a:lumOff val="5000"/>
                  </a:schemeClr>
                </a:solidFill>
              </a:rPr>
              <a:t>年度　幼児教育の質の向上のための</a:t>
            </a:r>
            <a:r>
              <a:rPr kumimoji="1" lang="en-US" altLang="ja-JP" sz="800" dirty="0">
                <a:solidFill>
                  <a:schemeClr val="tx1">
                    <a:lumMod val="95000"/>
                    <a:lumOff val="5000"/>
                  </a:schemeClr>
                </a:solidFill>
              </a:rPr>
              <a:t>ICT</a:t>
            </a:r>
            <a:r>
              <a:rPr kumimoji="1" lang="ja-JP" altLang="en-US" sz="800" dirty="0">
                <a:solidFill>
                  <a:schemeClr val="tx1">
                    <a:lumMod val="95000"/>
                    <a:lumOff val="5000"/>
                  </a:schemeClr>
                </a:solidFill>
              </a:rPr>
              <a:t>化支援事業補助金　</a:t>
            </a:r>
          </a:p>
        </p:txBody>
      </p:sp>
    </p:spTree>
    <p:extLst>
      <p:ext uri="{BB962C8B-B14F-4D97-AF65-F5344CB8AC3E}">
        <p14:creationId xmlns:p14="http://schemas.microsoft.com/office/powerpoint/2010/main" val="84779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542EB91-A0B4-4664-A8BB-1D8A1614C0C6}"/>
              </a:ext>
            </a:extLst>
          </p:cNvPr>
          <p:cNvSpPr/>
          <p:nvPr/>
        </p:nvSpPr>
        <p:spPr>
          <a:xfrm>
            <a:off x="1" y="3021014"/>
            <a:ext cx="6857999" cy="27137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en-US" altLang="ja-JP" dirty="0"/>
          </a:p>
          <a:p>
            <a:pPr algn="ctr"/>
            <a:endParaRPr kumimoji="1" lang="ja-JP" altLang="en-US" dirty="0"/>
          </a:p>
        </p:txBody>
      </p:sp>
      <p:sp>
        <p:nvSpPr>
          <p:cNvPr id="6" name="Google Shape;96;p14">
            <a:extLst>
              <a:ext uri="{FF2B5EF4-FFF2-40B4-BE49-F238E27FC236}">
                <a16:creationId xmlns:a16="http://schemas.microsoft.com/office/drawing/2014/main" id="{A5EC142C-845E-7344-A3C9-61CC6184C454}"/>
              </a:ext>
            </a:extLst>
          </p:cNvPr>
          <p:cNvSpPr txBox="1"/>
          <p:nvPr/>
        </p:nvSpPr>
        <p:spPr>
          <a:xfrm>
            <a:off x="238854" y="150160"/>
            <a:ext cx="4142710" cy="34095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Meiryo"/>
              <a:buNone/>
            </a:pPr>
            <a:r>
              <a:rPr lang="ja-JP" sz="1800" b="1" i="0" u="sng" strike="noStrike" cap="none" dirty="0">
                <a:solidFill>
                  <a:schemeClr val="dk1"/>
                </a:solidFill>
                <a:latin typeface="Meiryo"/>
                <a:ea typeface="Meiryo"/>
                <a:cs typeface="Meiryo"/>
                <a:sym typeface="Meiryo"/>
              </a:rPr>
              <a:t>目次</a:t>
            </a:r>
            <a:endParaRPr sz="1800" b="1" u="sng" dirty="0"/>
          </a:p>
        </p:txBody>
      </p:sp>
      <p:sp>
        <p:nvSpPr>
          <p:cNvPr id="3" name="コンテンツ プレースホルダー 2">
            <a:extLst>
              <a:ext uri="{FF2B5EF4-FFF2-40B4-BE49-F238E27FC236}">
                <a16:creationId xmlns:a16="http://schemas.microsoft.com/office/drawing/2014/main" id="{6D433325-C63F-C11D-8CB9-019C9D26EA7D}"/>
              </a:ext>
            </a:extLst>
          </p:cNvPr>
          <p:cNvSpPr txBox="1">
            <a:spLocks/>
          </p:cNvSpPr>
          <p:nvPr/>
        </p:nvSpPr>
        <p:spPr>
          <a:xfrm>
            <a:off x="238854" y="1287379"/>
            <a:ext cx="6327046" cy="2805417"/>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a:lstStyle>
          <a:p>
            <a:pPr marL="285750" indent="-285750" defTabSz="942975">
              <a:lnSpc>
                <a:spcPct val="150000"/>
              </a:lnSpc>
              <a:spcBef>
                <a:spcPts val="1200"/>
              </a:spcBef>
              <a:buFont typeface="+mj-lt"/>
              <a:buAutoNum type="romanU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rPr>
              <a:t>交付申請</a:t>
            </a:r>
            <a:endParaRPr lang="en-US" altLang="ja-JP" sz="1200"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2" action="ppaction://hlinksldjump"/>
              </a:rPr>
              <a:t>補助金情報の確認</a:t>
            </a:r>
            <a:r>
              <a:rPr lang="en-US" altLang="ja-JP" sz="1200" u="dashHeavy" baseline="42000" dirty="0">
                <a:solidFill>
                  <a:schemeClr val="tx1"/>
                </a:solidFill>
                <a:latin typeface="Meiryo UI" panose="020B0604030504040204" pitchFamily="50" charset="-128"/>
                <a:ea typeface="Meiryo UI" panose="020B0604030504040204" pitchFamily="50" charset="-128"/>
                <a:hlinkClick r:id="rId2" action="ppaction://hlinksldjump"/>
              </a:rPr>
              <a:t>	</a:t>
            </a:r>
            <a:r>
              <a:rPr lang="en-US" altLang="ja-JP" sz="1200" dirty="0">
                <a:solidFill>
                  <a:schemeClr val="tx1"/>
                </a:solidFill>
                <a:latin typeface="Meiryo UI" panose="020B0604030504040204" pitchFamily="50" charset="-128"/>
                <a:ea typeface="Meiryo UI" panose="020B0604030504040204" pitchFamily="50" charset="-128"/>
                <a:hlinkClick r:id="rId2" action="ppaction://hlinksldjump"/>
              </a:rPr>
              <a:t>P.2</a:t>
            </a:r>
            <a:r>
              <a:rPr lang="ja-JP" altLang="en-US" sz="1200" dirty="0">
                <a:solidFill>
                  <a:schemeClr val="tx1"/>
                </a:solidFill>
                <a:latin typeface="Meiryo UI" panose="020B0604030504040204" pitchFamily="50" charset="-128"/>
                <a:ea typeface="Meiryo UI" panose="020B0604030504040204" pitchFamily="50" charset="-128"/>
                <a:hlinkClick r:id="rId2" action="ppaction://hlinksldjump"/>
              </a:rPr>
              <a:t>～</a:t>
            </a:r>
            <a:r>
              <a:rPr lang="en-US" altLang="ja-JP" sz="1200" dirty="0">
                <a:solidFill>
                  <a:schemeClr val="tx1"/>
                </a:solidFill>
                <a:latin typeface="Meiryo UI" panose="020B0604030504040204" pitchFamily="50" charset="-128"/>
                <a:ea typeface="Meiryo UI" panose="020B0604030504040204" pitchFamily="50" charset="-128"/>
                <a:hlinkClick r:id="rId2" action="ppaction://hlinksldjump"/>
              </a:rPr>
              <a:t>3</a:t>
            </a:r>
            <a:endParaRPr lang="en-US" altLang="ja-JP" sz="1200" dirty="0">
              <a:solidFill>
                <a:schemeClr val="tx1"/>
              </a:solidFill>
              <a:latin typeface="Meiryo UI" panose="020B0604030504040204" pitchFamily="50" charset="-128"/>
              <a:ea typeface="Meiryo UI" panose="020B0604030504040204" pitchFamily="50" charset="-128"/>
              <a:sym typeface="Meiryo"/>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3" action="ppaction://hlinksldjump"/>
              </a:rPr>
              <a:t>交付申請</a:t>
            </a:r>
            <a:r>
              <a:rPr lang="en-US" altLang="ja-JP" sz="1200" u="dashHeavy" baseline="42000" dirty="0">
                <a:solidFill>
                  <a:schemeClr val="tx1"/>
                </a:solidFill>
                <a:latin typeface="Meiryo UI" panose="020B0604030504040204" pitchFamily="50" charset="-128"/>
                <a:ea typeface="Meiryo UI" panose="020B0604030504040204" pitchFamily="50" charset="-128"/>
                <a:hlinkClick r:id="rId3" action="ppaction://hlinksldjump"/>
              </a:rPr>
              <a:t>	</a:t>
            </a:r>
            <a:r>
              <a:rPr lang="en-US" altLang="ja-JP" sz="1200" dirty="0">
                <a:solidFill>
                  <a:schemeClr val="tx1"/>
                </a:solidFill>
                <a:latin typeface="Meiryo UI" panose="020B0604030504040204" pitchFamily="50" charset="-128"/>
                <a:ea typeface="Meiryo UI" panose="020B0604030504040204" pitchFamily="50" charset="-128"/>
                <a:hlinkClick r:id="rId3" action="ppaction://hlinksldjump"/>
              </a:rPr>
              <a:t>P.4</a:t>
            </a:r>
            <a:r>
              <a:rPr lang="ja-JP" altLang="en-US" sz="1200" dirty="0">
                <a:solidFill>
                  <a:schemeClr val="tx1"/>
                </a:solidFill>
                <a:latin typeface="Meiryo UI" panose="020B0604030504040204" pitchFamily="50" charset="-128"/>
                <a:ea typeface="Meiryo UI" panose="020B0604030504040204" pitchFamily="50" charset="-128"/>
                <a:hlinkClick r:id="rId3" action="ppaction://hlinksldjump"/>
              </a:rPr>
              <a:t>～</a:t>
            </a:r>
            <a:r>
              <a:rPr lang="en-US" altLang="ja-JP" sz="1200" dirty="0">
                <a:solidFill>
                  <a:schemeClr val="tx1"/>
                </a:solidFill>
                <a:latin typeface="Meiryo UI" panose="020B0604030504040204" pitchFamily="50" charset="-128"/>
                <a:ea typeface="Meiryo UI" panose="020B0604030504040204" pitchFamily="50" charset="-128"/>
                <a:hlinkClick r:id="rId3" action="ppaction://hlinksldjump"/>
              </a:rPr>
              <a:t>7</a:t>
            </a:r>
            <a:endParaRPr lang="en-US" altLang="ja-JP" sz="1200" dirty="0">
              <a:solidFill>
                <a:schemeClr val="tx1"/>
              </a:solidFill>
              <a:latin typeface="Meiryo UI" panose="020B0604030504040204" pitchFamily="50" charset="-128"/>
              <a:ea typeface="Meiryo UI" panose="020B0604030504040204" pitchFamily="50" charset="-128"/>
              <a:cs typeface="Meiryo"/>
              <a:sym typeface="Meiryo"/>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4" action="ppaction://hlinksldjump"/>
              </a:rPr>
              <a:t>差戻し時の修正対応</a:t>
            </a:r>
            <a:r>
              <a:rPr lang="en-US" altLang="ja-JP" sz="1200" u="dashHeavy" baseline="42000" dirty="0">
                <a:solidFill>
                  <a:schemeClr val="tx1"/>
                </a:solidFill>
                <a:latin typeface="Meiryo UI" panose="020B0604030504040204" pitchFamily="50" charset="-128"/>
                <a:ea typeface="Meiryo UI" panose="020B0604030504040204" pitchFamily="50" charset="-128"/>
                <a:hlinkClick r:id="rId4" action="ppaction://hlinksldjump"/>
              </a:rPr>
              <a:t>	</a:t>
            </a:r>
            <a:r>
              <a:rPr lang="en-US" altLang="ja-JP" sz="1200" dirty="0">
                <a:solidFill>
                  <a:schemeClr val="tx1"/>
                </a:solidFill>
                <a:latin typeface="Meiryo UI" panose="020B0604030504040204" pitchFamily="50" charset="-128"/>
                <a:ea typeface="Meiryo UI" panose="020B0604030504040204" pitchFamily="50" charset="-128"/>
                <a:hlinkClick r:id="rId4" action="ppaction://hlinksldjump"/>
              </a:rPr>
              <a:t>P.8</a:t>
            </a:r>
            <a:endParaRPr lang="en-US" altLang="ja-JP" sz="1200" dirty="0">
              <a:solidFill>
                <a:schemeClr val="tx1"/>
              </a:solidFill>
              <a:latin typeface="Meiryo UI" panose="020B0604030504040204" pitchFamily="50" charset="-128"/>
              <a:ea typeface="Meiryo UI" panose="020B0604030504040204" pitchFamily="50" charset="-128"/>
              <a:sym typeface="Meiryo"/>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5" action="ppaction://hlinksldjump"/>
              </a:rPr>
              <a:t>審査結果の確認</a:t>
            </a:r>
            <a:r>
              <a:rPr lang="en-US" altLang="ja-JP" sz="1200" u="dashHeavy" baseline="42000" dirty="0">
                <a:solidFill>
                  <a:schemeClr val="tx1"/>
                </a:solidFill>
                <a:latin typeface="Meiryo UI" panose="020B0604030504040204" pitchFamily="50" charset="-128"/>
                <a:ea typeface="Meiryo UI" panose="020B0604030504040204" pitchFamily="50" charset="-128"/>
                <a:hlinkClick r:id="rId5" action="ppaction://hlinksldjump"/>
              </a:rPr>
              <a:t>	</a:t>
            </a:r>
            <a:r>
              <a:rPr lang="en-US" altLang="ja-JP" sz="1200" dirty="0">
                <a:solidFill>
                  <a:schemeClr val="tx1"/>
                </a:solidFill>
                <a:latin typeface="Meiryo UI" panose="020B0604030504040204" pitchFamily="50" charset="-128"/>
                <a:ea typeface="Meiryo UI" panose="020B0604030504040204" pitchFamily="50" charset="-128"/>
                <a:hlinkClick r:id="rId5" action="ppaction://hlinksldjump"/>
              </a:rPr>
              <a:t>P.9</a:t>
            </a:r>
            <a:endParaRPr lang="en-US" altLang="ja-JP" sz="1200" dirty="0">
              <a:solidFill>
                <a:schemeClr val="tx1"/>
              </a:solidFill>
              <a:latin typeface="Meiryo UI" panose="020B0604030504040204" pitchFamily="50" charset="-128"/>
              <a:ea typeface="Meiryo UI" panose="020B0604030504040204" pitchFamily="50" charset="-128"/>
            </a:endParaRPr>
          </a:p>
          <a:p>
            <a:pPr marL="144000" defTabSz="942975">
              <a:lnSpc>
                <a:spcPct val="150000"/>
              </a:lnSpc>
              <a:tabLst>
                <a:tab pos="5829300" algn="r"/>
              </a:tabLst>
            </a:pPr>
            <a:endParaRPr lang="en-US" altLang="ja-JP" sz="1200" b="1" dirty="0">
              <a:solidFill>
                <a:schemeClr val="tx1"/>
              </a:solidFill>
              <a:latin typeface="Meiryo UI" panose="020B0604030504040204" pitchFamily="50" charset="-128"/>
              <a:ea typeface="Meiryo UI" panose="020B0604030504040204" pitchFamily="50" charset="-128"/>
            </a:endParaRPr>
          </a:p>
          <a:p>
            <a:pPr defTabSz="942975">
              <a:lnSpc>
                <a:spcPct val="150000"/>
              </a:lnSpc>
              <a:spcBef>
                <a:spcPts val="1200"/>
              </a:spcBef>
              <a:tabLst>
                <a:tab pos="5829300" algn="r"/>
              </a:tabLst>
            </a:pPr>
            <a:r>
              <a:rPr lang="en-US" altLang="ja-JP" sz="1200" dirty="0">
                <a:solidFill>
                  <a:schemeClr val="tx1"/>
                </a:solidFill>
                <a:latin typeface="Meiryo UI" panose="020B0604030504040204" pitchFamily="50" charset="-128"/>
                <a:ea typeface="Meiryo UI" panose="020B0604030504040204" pitchFamily="50" charset="-128"/>
              </a:rPr>
              <a:t>Ⅱ.</a:t>
            </a:r>
            <a:r>
              <a:rPr lang="ja-JP" altLang="en-US" sz="1200" dirty="0">
                <a:solidFill>
                  <a:schemeClr val="tx1"/>
                </a:solidFill>
                <a:latin typeface="Meiryo UI" panose="020B0604030504040204" pitchFamily="50" charset="-128"/>
                <a:ea typeface="Meiryo UI" panose="020B0604030504040204" pitchFamily="50" charset="-128"/>
              </a:rPr>
              <a:t>　実績報告</a:t>
            </a:r>
            <a:endParaRPr lang="en-US" altLang="ja-JP" sz="1200"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実績報告提出提出の依頼</a:t>
            </a:r>
            <a:r>
              <a:rPr lang="en-US" altLang="ja-JP"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	P.11</a:t>
            </a:r>
            <a:endParaRPr lang="en-US" altLang="zh-TW"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endParaRPr>
          </a:p>
          <a:p>
            <a:pPr marL="486900" indent="-342900" defTabSz="942975">
              <a:lnSpc>
                <a:spcPct val="150000"/>
              </a:lnSpc>
              <a:buFont typeface="+mj-lt"/>
              <a:buAutoNum type="arabicPeriod"/>
              <a:tabLst>
                <a:tab pos="5829300" algn="r"/>
              </a:tabLst>
            </a:pPr>
            <a:r>
              <a:rPr lang="zh-TW" altLang="en-US"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実績報告書提出	</a:t>
            </a:r>
            <a:r>
              <a:rPr lang="en-US" altLang="zh-TW"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P.1</a:t>
            </a:r>
            <a:r>
              <a:rPr lang="en-US" altLang="ja-JP"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2</a:t>
            </a:r>
            <a:r>
              <a:rPr lang="zh-TW" altLang="en-US"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a:t>
            </a:r>
            <a:r>
              <a:rPr lang="en-US" altLang="ja-JP"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14</a:t>
            </a:r>
            <a:endParaRPr lang="en-US" altLang="ja-JP" sz="1200" dirty="0">
              <a:solidFill>
                <a:schemeClr val="tx1"/>
              </a:solidFill>
              <a:latin typeface="Meiryo UI" panose="020B0604030504040204" pitchFamily="50" charset="-128"/>
              <a:ea typeface="Meiryo UI" panose="020B0604030504040204" pitchFamily="50" charset="-128"/>
              <a:cs typeface="Meiryo"/>
              <a:sym typeface="Meiryo"/>
            </a:endParaRPr>
          </a:p>
          <a:p>
            <a:pPr marL="144000" defTabSz="942975">
              <a:lnSpc>
                <a:spcPct val="150000"/>
              </a:lnSpc>
              <a:tabLst>
                <a:tab pos="5829300" algn="r"/>
              </a:tabLst>
            </a:pP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B3E11B8-50F4-81CE-1569-6D7116547AD8}"/>
              </a:ext>
            </a:extLst>
          </p:cNvPr>
          <p:cNvSpPr txBox="1"/>
          <p:nvPr/>
        </p:nvSpPr>
        <p:spPr>
          <a:xfrm>
            <a:off x="234713" y="4219357"/>
            <a:ext cx="6070893" cy="1754326"/>
          </a:xfrm>
          <a:prstGeom prst="rect">
            <a:avLst/>
          </a:prstGeom>
          <a:noFill/>
        </p:spPr>
        <p:txBody>
          <a:bodyPr wrap="none" rtlCol="0">
            <a:spAutoFit/>
          </a:bodyPr>
          <a:lstStyle/>
          <a:p>
            <a:pPr defTabSz="942975">
              <a:lnSpc>
                <a:spcPct val="150000"/>
              </a:lnSpc>
              <a:spcBef>
                <a:spcPts val="1200"/>
              </a:spcBef>
              <a:tabLst>
                <a:tab pos="5829300" algn="r"/>
              </a:tabLst>
            </a:pPr>
            <a:r>
              <a:rPr lang="en-US" altLang="ja-JP" sz="1200" dirty="0">
                <a:latin typeface="Meiryo UI" panose="020B0604030504040204" pitchFamily="50" charset="-128"/>
                <a:ea typeface="Meiryo UI" panose="020B0604030504040204" pitchFamily="50" charset="-128"/>
              </a:rPr>
              <a:t>Ⅱ.</a:t>
            </a:r>
            <a:r>
              <a:rPr lang="ja-JP" altLang="en-US" sz="1200" dirty="0">
                <a:latin typeface="Meiryo UI" panose="020B0604030504040204" pitchFamily="50" charset="-128"/>
                <a:ea typeface="Meiryo UI" panose="020B0604030504040204" pitchFamily="50" charset="-128"/>
              </a:rPr>
              <a:t>　実績報告</a:t>
            </a:r>
            <a:endParaRPr lang="en-US" altLang="ja-JP" sz="1200" dirty="0">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6" action="ppaction://hlinksldjump"/>
              </a:rPr>
              <a:t>課税仕入れ額の報告</a:t>
            </a:r>
            <a:r>
              <a:rPr lang="en-US" altLang="ja-JP" sz="1200" dirty="0">
                <a:latin typeface="Meiryo UI" panose="020B0604030504040204" pitchFamily="50" charset="-128"/>
                <a:ea typeface="Meiryo UI" panose="020B0604030504040204" pitchFamily="50" charset="-128"/>
                <a:cs typeface="Meiryo"/>
                <a:sym typeface="Meiryo"/>
                <a:hlinkClick r:id="rId6" action="ppaction://hlinksldjump"/>
              </a:rPr>
              <a:t>	P.15</a:t>
            </a:r>
            <a:r>
              <a:rPr lang="ja-JP" altLang="en-US" sz="1200" dirty="0">
                <a:latin typeface="Meiryo UI" panose="020B0604030504040204" pitchFamily="50" charset="-128"/>
                <a:ea typeface="Meiryo UI" panose="020B0604030504040204" pitchFamily="50" charset="-128"/>
                <a:cs typeface="Meiryo"/>
                <a:sym typeface="Meiryo"/>
                <a:hlinkClick r:id="rId6"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6" action="ppaction://hlinksldjump"/>
              </a:rPr>
              <a:t>16</a:t>
            </a:r>
            <a:endParaRPr lang="en-US" altLang="zh-TW" sz="1200" dirty="0">
              <a:latin typeface="Meiryo UI" panose="020B0604030504040204" pitchFamily="50" charset="-128"/>
              <a:ea typeface="Meiryo UI" panose="020B0604030504040204" pitchFamily="50" charset="-128"/>
              <a:cs typeface="Meiryo"/>
              <a:sym typeface="Meiryo"/>
              <a:hlinkClick r:id="rId6" action="ppaction://hlinksldjump"/>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6" action="ppaction://hlinksldjump"/>
              </a:rPr>
              <a:t>精算報告＿申請フォーム</a:t>
            </a:r>
            <a:r>
              <a:rPr lang="zh-TW" altLang="en-US" sz="1200" dirty="0">
                <a:latin typeface="Meiryo UI" panose="020B0604030504040204" pitchFamily="50" charset="-128"/>
                <a:ea typeface="Meiryo UI" panose="020B0604030504040204" pitchFamily="50" charset="-128"/>
                <a:cs typeface="Meiryo"/>
                <a:sym typeface="Meiryo"/>
                <a:hlinkClick r:id="rId6" action="ppaction://hlinksldjump"/>
              </a:rPr>
              <a:t>	</a:t>
            </a:r>
            <a:r>
              <a:rPr lang="en-US" altLang="zh-TW" sz="1200" dirty="0">
                <a:latin typeface="Meiryo UI" panose="020B0604030504040204" pitchFamily="50" charset="-128"/>
                <a:ea typeface="Meiryo UI" panose="020B0604030504040204" pitchFamily="50" charset="-128"/>
                <a:cs typeface="Meiryo"/>
                <a:sym typeface="Meiryo"/>
                <a:hlinkClick r:id="rId6" action="ppaction://hlinksldjump"/>
              </a:rPr>
              <a:t>P.1</a:t>
            </a:r>
            <a:r>
              <a:rPr lang="en-US" altLang="ja-JP" sz="1200" dirty="0">
                <a:latin typeface="Meiryo UI" panose="020B0604030504040204" pitchFamily="50" charset="-128"/>
                <a:ea typeface="Meiryo UI" panose="020B0604030504040204" pitchFamily="50" charset="-128"/>
                <a:cs typeface="Meiryo"/>
                <a:sym typeface="Meiryo"/>
                <a:hlinkClick r:id="rId6" action="ppaction://hlinksldjump"/>
              </a:rPr>
              <a:t>7</a:t>
            </a:r>
            <a:endParaRPr lang="en-US" altLang="zh-TW" sz="1200" dirty="0">
              <a:latin typeface="Meiryo UI" panose="020B0604030504040204" pitchFamily="50" charset="-128"/>
              <a:ea typeface="Meiryo UI" panose="020B0604030504040204" pitchFamily="50" charset="-128"/>
              <a:cs typeface="Meiryo"/>
              <a:sym typeface="Meiryo"/>
              <a:hlinkClick r:id="rId6" action="ppaction://hlinksldjump"/>
            </a:endParaRPr>
          </a:p>
          <a:p>
            <a:pPr marL="486900" indent="-342900" defTabSz="942975">
              <a:lnSpc>
                <a:spcPct val="150000"/>
              </a:lnSpc>
              <a:buFont typeface="+mj-lt"/>
              <a:buAutoNum type="arabicPeriod"/>
              <a:tabLst>
                <a:tab pos="5829300" algn="r"/>
              </a:tabLst>
            </a:pPr>
            <a:r>
              <a:rPr lang="ja-JP" altLang="en-US" sz="1200" dirty="0">
                <a:latin typeface="Meiryo UI" panose="020B0604030504040204" pitchFamily="50" charset="-128"/>
                <a:ea typeface="Meiryo UI" panose="020B0604030504040204" pitchFamily="50" charset="-128"/>
                <a:cs typeface="Meiryo"/>
                <a:sym typeface="Meiryo"/>
                <a:hlinkClick r:id="rId6" action="ppaction://hlinksldjump"/>
              </a:rPr>
              <a:t>利用者アンケート</a:t>
            </a:r>
            <a:r>
              <a:rPr lang="en-US" altLang="ja-JP" sz="1200" dirty="0">
                <a:latin typeface="Meiryo UI" panose="020B0604030504040204" pitchFamily="50" charset="-128"/>
                <a:ea typeface="Meiryo UI" panose="020B0604030504040204" pitchFamily="50" charset="-128"/>
                <a:cs typeface="Meiryo"/>
                <a:sym typeface="Meiryo"/>
                <a:hlinkClick r:id="rId6" action="ppaction://hlinksldjump"/>
              </a:rPr>
              <a:t>	P.15</a:t>
            </a:r>
            <a:r>
              <a:rPr lang="ja-JP" altLang="en-US" sz="1200" dirty="0">
                <a:latin typeface="Meiryo UI" panose="020B0604030504040204" pitchFamily="50" charset="-128"/>
                <a:ea typeface="Meiryo UI" panose="020B0604030504040204" pitchFamily="50" charset="-128"/>
                <a:cs typeface="Meiryo"/>
                <a:sym typeface="Meiryo"/>
                <a:hlinkClick r:id="rId6" action="ppaction://hlinksldjump"/>
              </a:rPr>
              <a:t>～</a:t>
            </a:r>
            <a:r>
              <a:rPr lang="en-US" altLang="ja-JP" sz="1200" dirty="0">
                <a:latin typeface="Meiryo UI" panose="020B0604030504040204" pitchFamily="50" charset="-128"/>
                <a:ea typeface="Meiryo UI" panose="020B0604030504040204" pitchFamily="50" charset="-128"/>
                <a:cs typeface="Meiryo"/>
                <a:sym typeface="Meiryo"/>
                <a:hlinkClick r:id="rId6" action="ppaction://hlinksldjump"/>
              </a:rPr>
              <a:t>16</a:t>
            </a:r>
            <a:endParaRPr lang="en-US" altLang="zh-TW" sz="1200" dirty="0">
              <a:latin typeface="Meiryo UI" panose="020B0604030504040204" pitchFamily="50" charset="-128"/>
              <a:ea typeface="Meiryo UI" panose="020B0604030504040204" pitchFamily="50" charset="-128"/>
              <a:cs typeface="Meiryo"/>
              <a:sym typeface="Meiryo"/>
              <a:hlinkClick r:id="rId6" action="ppaction://hlinksldjump"/>
            </a:endParaRPr>
          </a:p>
          <a:p>
            <a:pPr marL="144000" defTabSz="942975">
              <a:lnSpc>
                <a:spcPct val="150000"/>
              </a:lnSpc>
              <a:tabLst>
                <a:tab pos="5829300" algn="r"/>
              </a:tabLst>
            </a:pPr>
            <a:endParaRPr lang="en-US" altLang="ja-JP" sz="1200" b="1" dirty="0">
              <a:latin typeface="Meiryo UI" panose="020B0604030504040204" pitchFamily="50" charset="-128"/>
              <a:ea typeface="Meiryo UI" panose="020B0604030504040204" pitchFamily="50" charset="-128"/>
              <a:cs typeface="Meiryo"/>
              <a:sym typeface="Meiryo"/>
            </a:endParaRPr>
          </a:p>
          <a:p>
            <a:endParaRPr kumimoji="1" lang="ja-JP" altLang="en-US" dirty="0"/>
          </a:p>
        </p:txBody>
      </p:sp>
      <p:sp>
        <p:nvSpPr>
          <p:cNvPr id="7" name="タイトル 1">
            <a:extLst>
              <a:ext uri="{FF2B5EF4-FFF2-40B4-BE49-F238E27FC236}">
                <a16:creationId xmlns:a16="http://schemas.microsoft.com/office/drawing/2014/main" id="{F612E165-CAC1-85A6-3003-782DB604CAC5}"/>
              </a:ext>
            </a:extLst>
          </p:cNvPr>
          <p:cNvSpPr txBox="1">
            <a:spLocks/>
          </p:cNvSpPr>
          <p:nvPr/>
        </p:nvSpPr>
        <p:spPr>
          <a:xfrm>
            <a:off x="503357" y="6622691"/>
            <a:ext cx="5798040" cy="2613660"/>
          </a:xfrm>
          <a:prstGeom prst="wedgeRectCallout">
            <a:avLst>
              <a:gd name="adj1" fmla="val -49493"/>
              <a:gd name="adj2" fmla="val -32517"/>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marL="171450" lvl="0" indent="-171450" algn="l" defTabSz="685800" rtl="0" eaLnBrk="1" latinLnBrk="0" hangingPunct="1">
              <a:lnSpc>
                <a:spcPts val="2000"/>
              </a:lnSpc>
              <a:spcBef>
                <a:spcPts val="600"/>
              </a:spcBef>
              <a:buFont typeface="Wingdings" panose="05000000000000000000" pitchFamily="2" charset="2"/>
              <a:buChar char="ü"/>
              <a:defRPr kumimoji="1" sz="1100" kern="1200">
                <a:solidFill>
                  <a:prstClr val="black"/>
                </a:solidFill>
                <a:latin typeface="メイリオ" panose="020B0604030504040204" pitchFamily="50" charset="-128"/>
                <a:ea typeface="メイリオ" panose="020B0604030504040204" pitchFamily="50" charset="-128"/>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300"/>
              </a:spcBef>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重要なお知らせ</a:t>
            </a:r>
            <a:r>
              <a:rPr lang="en-US" altLang="ja-JP" b="1" dirty="0">
                <a:latin typeface="Meiryo UI" panose="020B0604030504040204" pitchFamily="50" charset="-128"/>
                <a:ea typeface="Meiryo UI" panose="020B0604030504040204" pitchFamily="50" charset="-128"/>
              </a:rPr>
              <a:t>】</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jGrants</a:t>
            </a:r>
            <a:r>
              <a:rPr lang="ja-JP" altLang="en-US" dirty="0">
                <a:latin typeface="Meiryo UI" panose="020B0604030504040204" pitchFamily="50" charset="-128"/>
                <a:ea typeface="Meiryo UI" panose="020B0604030504040204" pitchFamily="50" charset="-128"/>
              </a:rPr>
              <a:t>の動作環境は以下のとおりです。下記のブラウザの最新バージョンをご利用ください。</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なお、</a:t>
            </a:r>
            <a:r>
              <a:rPr lang="en-US" altLang="ja-JP" dirty="0" err="1">
                <a:latin typeface="Meiryo UI" panose="020B0604030504040204" pitchFamily="50" charset="-128"/>
                <a:ea typeface="Meiryo UI" panose="020B0604030504040204" pitchFamily="50" charset="-128"/>
              </a:rPr>
              <a:t>InternetExplorer</a:t>
            </a:r>
            <a:r>
              <a:rPr lang="ja-JP" altLang="en-US" dirty="0">
                <a:latin typeface="Meiryo UI" panose="020B0604030504040204" pitchFamily="50" charset="-128"/>
                <a:ea typeface="Meiryo UI" panose="020B0604030504040204" pitchFamily="50" charset="-128"/>
              </a:rPr>
              <a:t>等の下記以外のブラウザは、申請上のエラー等が生じますので利用しないでください。</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edge(※1)</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macOS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safari</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 edge</a:t>
            </a:r>
            <a:r>
              <a:rPr lang="ja-JP" altLang="en-US" dirty="0">
                <a:latin typeface="Meiryo UI" panose="020B0604030504040204" pitchFamily="50" charset="-128"/>
                <a:ea typeface="Meiryo UI" panose="020B0604030504040204" pitchFamily="50" charset="-128"/>
              </a:rPr>
              <a:t>の「</a:t>
            </a:r>
            <a:r>
              <a:rPr lang="en-US" altLang="ja-JP" dirty="0" err="1">
                <a:latin typeface="Meiryo UI" panose="020B0604030504040204" pitchFamily="50" charset="-128"/>
                <a:ea typeface="Meiryo UI" panose="020B0604030504040204" pitchFamily="50" charset="-128"/>
              </a:rPr>
              <a:t>InternetExplorer</a:t>
            </a:r>
            <a:r>
              <a:rPr lang="ja-JP" altLang="en-US" dirty="0">
                <a:latin typeface="Meiryo UI" panose="020B0604030504040204" pitchFamily="50" charset="-128"/>
                <a:ea typeface="Meiryo UI" panose="020B0604030504040204" pitchFamily="50" charset="-128"/>
              </a:rPr>
              <a:t>モード」は申請上のエラー等が生じますので利用しないでください。</a:t>
            </a:r>
          </a:p>
        </p:txBody>
      </p:sp>
    </p:spTree>
    <p:extLst>
      <p:ext uri="{BB962C8B-B14F-4D97-AF65-F5344CB8AC3E}">
        <p14:creationId xmlns:p14="http://schemas.microsoft.com/office/powerpoint/2010/main" val="271022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BCA9A5F8-6648-B6E5-9D88-7ADDA3F57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86" y="1839806"/>
            <a:ext cx="5271964" cy="2816883"/>
          </a:xfrm>
          <a:prstGeom prst="rect">
            <a:avLst/>
          </a:prstGeom>
        </p:spPr>
      </p:pic>
      <p:pic>
        <p:nvPicPr>
          <p:cNvPr id="22" name="図 21" descr="グラフィカル ユーザー インターフェイス&#10;&#10;AI 生成コンテンツは誤りを含む可能性があります。">
            <a:extLst>
              <a:ext uri="{FF2B5EF4-FFF2-40B4-BE49-F238E27FC236}">
                <a16:creationId xmlns:a16="http://schemas.microsoft.com/office/drawing/2014/main" id="{C2DDD193-A132-6681-7CA1-654AEFE0D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50" y="5448854"/>
            <a:ext cx="5273497" cy="2644369"/>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latin typeface="Meiryo UI" panose="020B0604030504040204" pitchFamily="50" charset="-128"/>
                <a:ea typeface="Meiryo UI" panose="020B0604030504040204" pitchFamily="50" charset="-128"/>
              </a:rPr>
              <a:t>Ⅱ</a:t>
            </a:r>
            <a:r>
              <a:rPr lang="ja-JP" altLang="en-US" dirty="0">
                <a:latin typeface="Meiryo UI" panose="020B0604030504040204" pitchFamily="50" charset="-128"/>
                <a:ea typeface="Meiryo UI" panose="020B0604030504040204" pitchFamily="50" charset="-128"/>
              </a:rPr>
              <a:t>．実績報告</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．実績報告提出の依頼</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6" name="コンテンツ プレースホルダー 2">
            <a:extLst>
              <a:ext uri="{FF2B5EF4-FFF2-40B4-BE49-F238E27FC236}">
                <a16:creationId xmlns:a16="http://schemas.microsoft.com/office/drawing/2014/main" id="{4609475F-3341-853F-0664-80D72648C005}"/>
              </a:ext>
            </a:extLst>
          </p:cNvPr>
          <p:cNvSpPr txBox="1">
            <a:spLocks/>
          </p:cNvSpPr>
          <p:nvPr/>
        </p:nvSpPr>
        <p:spPr>
          <a:xfrm>
            <a:off x="236407" y="932765"/>
            <a:ext cx="6438901" cy="27698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交付決定後、実績報告書の提出をして頂きます。</a:t>
            </a:r>
          </a:p>
        </p:txBody>
      </p:sp>
      <p:grpSp>
        <p:nvGrpSpPr>
          <p:cNvPr id="7" name="Group 144">
            <a:extLst>
              <a:ext uri="{FF2B5EF4-FFF2-40B4-BE49-F238E27FC236}">
                <a16:creationId xmlns:a16="http://schemas.microsoft.com/office/drawing/2014/main" id="{4A4C3E7E-2FC6-B2F5-4F09-3A323B4219C4}"/>
              </a:ext>
            </a:extLst>
          </p:cNvPr>
          <p:cNvGrpSpPr>
            <a:grpSpLocks noChangeAspect="1"/>
          </p:cNvGrpSpPr>
          <p:nvPr/>
        </p:nvGrpSpPr>
        <p:grpSpPr bwMode="auto">
          <a:xfrm>
            <a:off x="4004515" y="2181701"/>
            <a:ext cx="404217" cy="486196"/>
            <a:chOff x="5541" y="2997"/>
            <a:chExt cx="355" cy="427"/>
          </a:xfrm>
          <a:solidFill>
            <a:schemeClr val="tx1"/>
          </a:solidFill>
        </p:grpSpPr>
        <p:sp>
          <p:nvSpPr>
            <p:cNvPr id="8" name="Freeform 145">
              <a:extLst>
                <a:ext uri="{FF2B5EF4-FFF2-40B4-BE49-F238E27FC236}">
                  <a16:creationId xmlns:a16="http://schemas.microsoft.com/office/drawing/2014/main" id="{85E11571-A6CD-ED8D-7B10-D0D66BED3234}"/>
                </a:ext>
              </a:extLst>
            </p:cNvPr>
            <p:cNvSpPr>
              <a:spLocks noEditPoints="1"/>
            </p:cNvSpPr>
            <p:nvPr/>
          </p:nvSpPr>
          <p:spPr bwMode="auto">
            <a:xfrm>
              <a:off x="5541" y="3193"/>
              <a:ext cx="355" cy="231"/>
            </a:xfrm>
            <a:custGeom>
              <a:avLst/>
              <a:gdLst>
                <a:gd name="T0" fmla="*/ 216 w 240"/>
                <a:gd name="T1" fmla="*/ 156 h 156"/>
                <a:gd name="T2" fmla="*/ 24 w 240"/>
                <a:gd name="T3" fmla="*/ 156 h 156"/>
                <a:gd name="T4" fmla="*/ 0 w 240"/>
                <a:gd name="T5" fmla="*/ 132 h 156"/>
                <a:gd name="T6" fmla="*/ 0 w 240"/>
                <a:gd name="T7" fmla="*/ 24 h 156"/>
                <a:gd name="T8" fmla="*/ 24 w 240"/>
                <a:gd name="T9" fmla="*/ 0 h 156"/>
                <a:gd name="T10" fmla="*/ 216 w 240"/>
                <a:gd name="T11" fmla="*/ 0 h 156"/>
                <a:gd name="T12" fmla="*/ 240 w 240"/>
                <a:gd name="T13" fmla="*/ 24 h 156"/>
                <a:gd name="T14" fmla="*/ 240 w 240"/>
                <a:gd name="T15" fmla="*/ 132 h 156"/>
                <a:gd name="T16" fmla="*/ 216 w 240"/>
                <a:gd name="T17" fmla="*/ 156 h 156"/>
                <a:gd name="T18" fmla="*/ 24 w 240"/>
                <a:gd name="T19" fmla="*/ 12 h 156"/>
                <a:gd name="T20" fmla="*/ 12 w 240"/>
                <a:gd name="T21" fmla="*/ 24 h 156"/>
                <a:gd name="T22" fmla="*/ 12 w 240"/>
                <a:gd name="T23" fmla="*/ 132 h 156"/>
                <a:gd name="T24" fmla="*/ 24 w 240"/>
                <a:gd name="T25" fmla="*/ 144 h 156"/>
                <a:gd name="T26" fmla="*/ 216 w 240"/>
                <a:gd name="T27" fmla="*/ 144 h 156"/>
                <a:gd name="T28" fmla="*/ 228 w 240"/>
                <a:gd name="T29" fmla="*/ 132 h 156"/>
                <a:gd name="T30" fmla="*/ 228 w 240"/>
                <a:gd name="T31" fmla="*/ 24 h 156"/>
                <a:gd name="T32" fmla="*/ 216 w 240"/>
                <a:gd name="T33" fmla="*/ 12 h 156"/>
                <a:gd name="T34" fmla="*/ 24 w 240"/>
                <a:gd name="T35"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56">
                  <a:moveTo>
                    <a:pt x="216" y="156"/>
                  </a:moveTo>
                  <a:cubicBezTo>
                    <a:pt x="24" y="156"/>
                    <a:pt x="24" y="156"/>
                    <a:pt x="24" y="156"/>
                  </a:cubicBezTo>
                  <a:cubicBezTo>
                    <a:pt x="11" y="156"/>
                    <a:pt x="0" y="146"/>
                    <a:pt x="0" y="132"/>
                  </a:cubicBezTo>
                  <a:cubicBezTo>
                    <a:pt x="0" y="24"/>
                    <a:pt x="0" y="24"/>
                    <a:pt x="0" y="24"/>
                  </a:cubicBezTo>
                  <a:cubicBezTo>
                    <a:pt x="0" y="11"/>
                    <a:pt x="11" y="0"/>
                    <a:pt x="24" y="0"/>
                  </a:cubicBezTo>
                  <a:cubicBezTo>
                    <a:pt x="216" y="0"/>
                    <a:pt x="216" y="0"/>
                    <a:pt x="216" y="0"/>
                  </a:cubicBezTo>
                  <a:cubicBezTo>
                    <a:pt x="229" y="0"/>
                    <a:pt x="240" y="11"/>
                    <a:pt x="240" y="24"/>
                  </a:cubicBezTo>
                  <a:cubicBezTo>
                    <a:pt x="240" y="132"/>
                    <a:pt x="240" y="132"/>
                    <a:pt x="240" y="132"/>
                  </a:cubicBezTo>
                  <a:cubicBezTo>
                    <a:pt x="240" y="146"/>
                    <a:pt x="229" y="156"/>
                    <a:pt x="216" y="156"/>
                  </a:cubicBezTo>
                  <a:close/>
                  <a:moveTo>
                    <a:pt x="24" y="12"/>
                  </a:moveTo>
                  <a:cubicBezTo>
                    <a:pt x="17" y="12"/>
                    <a:pt x="12" y="18"/>
                    <a:pt x="12" y="24"/>
                  </a:cubicBezTo>
                  <a:cubicBezTo>
                    <a:pt x="12" y="132"/>
                    <a:pt x="12" y="132"/>
                    <a:pt x="12" y="132"/>
                  </a:cubicBezTo>
                  <a:cubicBezTo>
                    <a:pt x="12" y="139"/>
                    <a:pt x="17" y="144"/>
                    <a:pt x="24" y="144"/>
                  </a:cubicBezTo>
                  <a:cubicBezTo>
                    <a:pt x="216" y="144"/>
                    <a:pt x="216" y="144"/>
                    <a:pt x="216" y="144"/>
                  </a:cubicBezTo>
                  <a:cubicBezTo>
                    <a:pt x="223" y="144"/>
                    <a:pt x="228" y="139"/>
                    <a:pt x="228" y="132"/>
                  </a:cubicBezTo>
                  <a:cubicBezTo>
                    <a:pt x="228" y="24"/>
                    <a:pt x="228" y="24"/>
                    <a:pt x="228" y="24"/>
                  </a:cubicBezTo>
                  <a:cubicBezTo>
                    <a:pt x="228" y="18"/>
                    <a:pt x="223" y="12"/>
                    <a:pt x="216" y="12"/>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9" name="Freeform 146">
              <a:extLst>
                <a:ext uri="{FF2B5EF4-FFF2-40B4-BE49-F238E27FC236}">
                  <a16:creationId xmlns:a16="http://schemas.microsoft.com/office/drawing/2014/main" id="{E87C154E-8277-4BDE-FE2A-3F275F052175}"/>
                </a:ext>
              </a:extLst>
            </p:cNvPr>
            <p:cNvSpPr>
              <a:spLocks/>
            </p:cNvSpPr>
            <p:nvPr/>
          </p:nvSpPr>
          <p:spPr bwMode="auto">
            <a:xfrm>
              <a:off x="5548" y="3202"/>
              <a:ext cx="341" cy="142"/>
            </a:xfrm>
            <a:custGeom>
              <a:avLst/>
              <a:gdLst>
                <a:gd name="T0" fmla="*/ 115 w 230"/>
                <a:gd name="T1" fmla="*/ 96 h 96"/>
                <a:gd name="T2" fmla="*/ 111 w 230"/>
                <a:gd name="T3" fmla="*/ 95 h 96"/>
                <a:gd name="T4" fmla="*/ 3 w 230"/>
                <a:gd name="T5" fmla="*/ 11 h 96"/>
                <a:gd name="T6" fmla="*/ 2 w 230"/>
                <a:gd name="T7" fmla="*/ 3 h 96"/>
                <a:gd name="T8" fmla="*/ 11 w 230"/>
                <a:gd name="T9" fmla="*/ 2 h 96"/>
                <a:gd name="T10" fmla="*/ 115 w 230"/>
                <a:gd name="T11" fmla="*/ 83 h 96"/>
                <a:gd name="T12" fmla="*/ 219 w 230"/>
                <a:gd name="T13" fmla="*/ 2 h 96"/>
                <a:gd name="T14" fmla="*/ 228 w 230"/>
                <a:gd name="T15" fmla="*/ 3 h 96"/>
                <a:gd name="T16" fmla="*/ 227 w 230"/>
                <a:gd name="T17" fmla="*/ 11 h 96"/>
                <a:gd name="T18" fmla="*/ 119 w 230"/>
                <a:gd name="T19" fmla="*/ 95 h 96"/>
                <a:gd name="T20" fmla="*/ 115 w 230"/>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6">
                  <a:moveTo>
                    <a:pt x="115" y="96"/>
                  </a:moveTo>
                  <a:cubicBezTo>
                    <a:pt x="114" y="96"/>
                    <a:pt x="112" y="96"/>
                    <a:pt x="111" y="95"/>
                  </a:cubicBezTo>
                  <a:cubicBezTo>
                    <a:pt x="3" y="11"/>
                    <a:pt x="3" y="11"/>
                    <a:pt x="3" y="11"/>
                  </a:cubicBezTo>
                  <a:cubicBezTo>
                    <a:pt x="1" y="9"/>
                    <a:pt x="0" y="5"/>
                    <a:pt x="2" y="3"/>
                  </a:cubicBezTo>
                  <a:cubicBezTo>
                    <a:pt x="4" y="0"/>
                    <a:pt x="8" y="0"/>
                    <a:pt x="11" y="2"/>
                  </a:cubicBezTo>
                  <a:cubicBezTo>
                    <a:pt x="115" y="83"/>
                    <a:pt x="115" y="83"/>
                    <a:pt x="115" y="83"/>
                  </a:cubicBezTo>
                  <a:cubicBezTo>
                    <a:pt x="219" y="2"/>
                    <a:pt x="219" y="2"/>
                    <a:pt x="219" y="2"/>
                  </a:cubicBezTo>
                  <a:cubicBezTo>
                    <a:pt x="222" y="0"/>
                    <a:pt x="226" y="0"/>
                    <a:pt x="228" y="3"/>
                  </a:cubicBezTo>
                  <a:cubicBezTo>
                    <a:pt x="230" y="5"/>
                    <a:pt x="229" y="9"/>
                    <a:pt x="227" y="11"/>
                  </a:cubicBezTo>
                  <a:cubicBezTo>
                    <a:pt x="119" y="95"/>
                    <a:pt x="119" y="95"/>
                    <a:pt x="119" y="95"/>
                  </a:cubicBezTo>
                  <a:cubicBezTo>
                    <a:pt x="118" y="96"/>
                    <a:pt x="116" y="96"/>
                    <a:pt x="115"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0" name="Freeform 147">
              <a:extLst>
                <a:ext uri="{FF2B5EF4-FFF2-40B4-BE49-F238E27FC236}">
                  <a16:creationId xmlns:a16="http://schemas.microsoft.com/office/drawing/2014/main" id="{24962E32-9A81-1623-4882-B8F5A40D03AE}"/>
                </a:ext>
              </a:extLst>
            </p:cNvPr>
            <p:cNvSpPr>
              <a:spLocks/>
            </p:cNvSpPr>
            <p:nvPr/>
          </p:nvSpPr>
          <p:spPr bwMode="auto">
            <a:xfrm>
              <a:off x="5701" y="2997"/>
              <a:ext cx="17" cy="169"/>
            </a:xfrm>
            <a:custGeom>
              <a:avLst/>
              <a:gdLst>
                <a:gd name="T0" fmla="*/ 6 w 12"/>
                <a:gd name="T1" fmla="*/ 114 h 114"/>
                <a:gd name="T2" fmla="*/ 0 w 12"/>
                <a:gd name="T3" fmla="*/ 108 h 114"/>
                <a:gd name="T4" fmla="*/ 0 w 12"/>
                <a:gd name="T5" fmla="*/ 6 h 114"/>
                <a:gd name="T6" fmla="*/ 6 w 12"/>
                <a:gd name="T7" fmla="*/ 0 h 114"/>
                <a:gd name="T8" fmla="*/ 12 w 12"/>
                <a:gd name="T9" fmla="*/ 6 h 114"/>
                <a:gd name="T10" fmla="*/ 12 w 12"/>
                <a:gd name="T11" fmla="*/ 108 h 114"/>
                <a:gd name="T12" fmla="*/ 6 w 12"/>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114"/>
                  </a:moveTo>
                  <a:cubicBezTo>
                    <a:pt x="3" y="114"/>
                    <a:pt x="0" y="112"/>
                    <a:pt x="0" y="108"/>
                  </a:cubicBezTo>
                  <a:cubicBezTo>
                    <a:pt x="0" y="6"/>
                    <a:pt x="0" y="6"/>
                    <a:pt x="0" y="6"/>
                  </a:cubicBezTo>
                  <a:cubicBezTo>
                    <a:pt x="0" y="3"/>
                    <a:pt x="3" y="0"/>
                    <a:pt x="6" y="0"/>
                  </a:cubicBezTo>
                  <a:cubicBezTo>
                    <a:pt x="9" y="0"/>
                    <a:pt x="12" y="3"/>
                    <a:pt x="12" y="6"/>
                  </a:cubicBezTo>
                  <a:cubicBezTo>
                    <a:pt x="12" y="108"/>
                    <a:pt x="12" y="108"/>
                    <a:pt x="12" y="108"/>
                  </a:cubicBezTo>
                  <a:cubicBezTo>
                    <a:pt x="12" y="112"/>
                    <a:pt x="9" y="114"/>
                    <a:pt x="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1" name="Freeform 148">
              <a:extLst>
                <a:ext uri="{FF2B5EF4-FFF2-40B4-BE49-F238E27FC236}">
                  <a16:creationId xmlns:a16="http://schemas.microsoft.com/office/drawing/2014/main" id="{95C3F043-1B0B-D63C-85AB-E08C1924F849}"/>
                </a:ext>
              </a:extLst>
            </p:cNvPr>
            <p:cNvSpPr>
              <a:spLocks/>
            </p:cNvSpPr>
            <p:nvPr/>
          </p:nvSpPr>
          <p:spPr bwMode="auto">
            <a:xfrm>
              <a:off x="5619" y="3068"/>
              <a:ext cx="181" cy="98"/>
            </a:xfrm>
            <a:custGeom>
              <a:avLst/>
              <a:gdLst>
                <a:gd name="T0" fmla="*/ 61 w 122"/>
                <a:gd name="T1" fmla="*/ 66 h 66"/>
                <a:gd name="T2" fmla="*/ 57 w 122"/>
                <a:gd name="T3" fmla="*/ 65 h 66"/>
                <a:gd name="T4" fmla="*/ 3 w 122"/>
                <a:gd name="T5" fmla="*/ 11 h 66"/>
                <a:gd name="T6" fmla="*/ 3 w 122"/>
                <a:gd name="T7" fmla="*/ 2 h 66"/>
                <a:gd name="T8" fmla="*/ 11 w 122"/>
                <a:gd name="T9" fmla="*/ 2 h 66"/>
                <a:gd name="T10" fmla="*/ 61 w 122"/>
                <a:gd name="T11" fmla="*/ 52 h 66"/>
                <a:gd name="T12" fmla="*/ 111 w 122"/>
                <a:gd name="T13" fmla="*/ 2 h 66"/>
                <a:gd name="T14" fmla="*/ 119 w 122"/>
                <a:gd name="T15" fmla="*/ 2 h 66"/>
                <a:gd name="T16" fmla="*/ 119 w 122"/>
                <a:gd name="T17" fmla="*/ 11 h 66"/>
                <a:gd name="T18" fmla="*/ 65 w 122"/>
                <a:gd name="T19" fmla="*/ 65 h 66"/>
                <a:gd name="T20" fmla="*/ 61 w 122"/>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66">
                  <a:moveTo>
                    <a:pt x="61" y="66"/>
                  </a:moveTo>
                  <a:cubicBezTo>
                    <a:pt x="60" y="66"/>
                    <a:pt x="58" y="66"/>
                    <a:pt x="57" y="65"/>
                  </a:cubicBezTo>
                  <a:cubicBezTo>
                    <a:pt x="3" y="11"/>
                    <a:pt x="3" y="11"/>
                    <a:pt x="3" y="11"/>
                  </a:cubicBezTo>
                  <a:cubicBezTo>
                    <a:pt x="0" y="8"/>
                    <a:pt x="0" y="5"/>
                    <a:pt x="3" y="2"/>
                  </a:cubicBezTo>
                  <a:cubicBezTo>
                    <a:pt x="5" y="0"/>
                    <a:pt x="9" y="0"/>
                    <a:pt x="11" y="2"/>
                  </a:cubicBezTo>
                  <a:cubicBezTo>
                    <a:pt x="61" y="52"/>
                    <a:pt x="61" y="52"/>
                    <a:pt x="61" y="52"/>
                  </a:cubicBezTo>
                  <a:cubicBezTo>
                    <a:pt x="111" y="2"/>
                    <a:pt x="111" y="2"/>
                    <a:pt x="111" y="2"/>
                  </a:cubicBezTo>
                  <a:cubicBezTo>
                    <a:pt x="113" y="0"/>
                    <a:pt x="117" y="0"/>
                    <a:pt x="119" y="2"/>
                  </a:cubicBezTo>
                  <a:cubicBezTo>
                    <a:pt x="122" y="5"/>
                    <a:pt x="122" y="8"/>
                    <a:pt x="119" y="11"/>
                  </a:cubicBezTo>
                  <a:cubicBezTo>
                    <a:pt x="65" y="65"/>
                    <a:pt x="65" y="65"/>
                    <a:pt x="65" y="65"/>
                  </a:cubicBezTo>
                  <a:cubicBezTo>
                    <a:pt x="64" y="66"/>
                    <a:pt x="63" y="66"/>
                    <a:pt x="6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grpSp>
      <p:grpSp>
        <p:nvGrpSpPr>
          <p:cNvPr id="14" name="グループ化 13">
            <a:extLst>
              <a:ext uri="{FF2B5EF4-FFF2-40B4-BE49-F238E27FC236}">
                <a16:creationId xmlns:a16="http://schemas.microsoft.com/office/drawing/2014/main" id="{BDAC4BF4-51C4-8867-4EE2-27D02A3176F2}"/>
              </a:ext>
            </a:extLst>
          </p:cNvPr>
          <p:cNvGrpSpPr/>
          <p:nvPr/>
        </p:nvGrpSpPr>
        <p:grpSpPr>
          <a:xfrm>
            <a:off x="390563" y="1271522"/>
            <a:ext cx="5645948" cy="693513"/>
            <a:chOff x="458779" y="1033422"/>
            <a:chExt cx="5610093" cy="693513"/>
          </a:xfrm>
        </p:grpSpPr>
        <p:sp>
          <p:nvSpPr>
            <p:cNvPr id="15" name="コンテンツ プレースホルダー 4">
              <a:extLst>
                <a:ext uri="{FF2B5EF4-FFF2-40B4-BE49-F238E27FC236}">
                  <a16:creationId xmlns:a16="http://schemas.microsoft.com/office/drawing/2014/main" id="{25D573CA-A012-B5A0-E503-C1BED3ED9F37}"/>
                </a:ext>
              </a:extLst>
            </p:cNvPr>
            <p:cNvSpPr txBox="1">
              <a:spLocks/>
            </p:cNvSpPr>
            <p:nvPr/>
          </p:nvSpPr>
          <p:spPr>
            <a:xfrm>
              <a:off x="1373179" y="1033422"/>
              <a:ext cx="4695693" cy="693513"/>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事業申請時の「担当者メールアドレス」欄に記載されたメールアドレスへ通知メールが届きます。</a:t>
              </a:r>
              <a:endParaRPr lang="en-US" altLang="ja-JP" b="1" dirty="0"/>
            </a:p>
            <a:p>
              <a:r>
                <a:rPr lang="ja-JP" altLang="en-US" b="1" dirty="0"/>
                <a:t>メールに記載された</a:t>
              </a:r>
              <a:r>
                <a:rPr lang="en-US" altLang="ja-JP" b="1" dirty="0"/>
                <a:t>URL</a:t>
              </a:r>
              <a:r>
                <a:rPr lang="ja-JP" altLang="en-US" b="1" dirty="0"/>
                <a:t>を押下し、ログインをします。</a:t>
              </a:r>
            </a:p>
          </p:txBody>
        </p:sp>
        <p:sp>
          <p:nvSpPr>
            <p:cNvPr id="16" name="四角形: 角を丸くする 10">
              <a:extLst>
                <a:ext uri="{FF2B5EF4-FFF2-40B4-BE49-F238E27FC236}">
                  <a16:creationId xmlns:a16="http://schemas.microsoft.com/office/drawing/2014/main" id="{F6D1BB51-A501-9B22-FD45-DA95DC0A39AF}"/>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はじめに</a:t>
              </a:r>
            </a:p>
          </p:txBody>
        </p:sp>
      </p:grpSp>
      <p:grpSp>
        <p:nvGrpSpPr>
          <p:cNvPr id="17" name="グループ化 16">
            <a:extLst>
              <a:ext uri="{FF2B5EF4-FFF2-40B4-BE49-F238E27FC236}">
                <a16:creationId xmlns:a16="http://schemas.microsoft.com/office/drawing/2014/main" id="{FDEAD3A4-24D4-9AC0-2352-CD5106F5AF36}"/>
              </a:ext>
            </a:extLst>
          </p:cNvPr>
          <p:cNvGrpSpPr/>
          <p:nvPr/>
        </p:nvGrpSpPr>
        <p:grpSpPr>
          <a:xfrm>
            <a:off x="390563" y="4806910"/>
            <a:ext cx="5928956" cy="264555"/>
            <a:chOff x="458779" y="1232409"/>
            <a:chExt cx="5891304" cy="264555"/>
          </a:xfrm>
        </p:grpSpPr>
        <p:sp>
          <p:nvSpPr>
            <p:cNvPr id="18" name="コンテンツ プレースホルダー 4">
              <a:extLst>
                <a:ext uri="{FF2B5EF4-FFF2-40B4-BE49-F238E27FC236}">
                  <a16:creationId xmlns:a16="http://schemas.microsoft.com/office/drawing/2014/main" id="{A3D7F5B1-1EAB-1C7E-B863-7088B05A6F2A}"/>
                </a:ext>
              </a:extLst>
            </p:cNvPr>
            <p:cNvSpPr txBox="1">
              <a:spLocks/>
            </p:cNvSpPr>
            <p:nvPr/>
          </p:nvSpPr>
          <p:spPr>
            <a:xfrm>
              <a:off x="1373178" y="1238442"/>
              <a:ext cx="4976905"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「実績報告書等の提出について</a:t>
              </a:r>
              <a:r>
                <a:rPr lang="en-US" altLang="ja-JP" b="1" dirty="0"/>
                <a:t>(</a:t>
              </a:r>
              <a:r>
                <a:rPr lang="ja-JP" altLang="en-US" b="1" dirty="0"/>
                <a:t>依頼</a:t>
              </a:r>
              <a:r>
                <a:rPr lang="en-US" altLang="ja-JP" b="1" dirty="0"/>
                <a:t>)</a:t>
              </a:r>
              <a:r>
                <a:rPr lang="ja-JP" altLang="en-US" b="1" dirty="0"/>
                <a:t>」をダウンロードします。</a:t>
              </a:r>
              <a:endParaRPr lang="en-US" altLang="ja-JP" b="1" dirty="0"/>
            </a:p>
          </p:txBody>
        </p:sp>
        <p:sp>
          <p:nvSpPr>
            <p:cNvPr id="19" name="四角形: 角を丸くする 10">
              <a:extLst>
                <a:ext uri="{FF2B5EF4-FFF2-40B4-BE49-F238E27FC236}">
                  <a16:creationId xmlns:a16="http://schemas.microsoft.com/office/drawing/2014/main" id="{7D2897F4-1462-6DEF-0D53-A466A052331F}"/>
                </a:ext>
              </a:extLst>
            </p:cNvPr>
            <p:cNvSpPr/>
            <p:nvPr/>
          </p:nvSpPr>
          <p:spPr>
            <a:xfrm>
              <a:off x="458779" y="123240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sp>
        <p:nvSpPr>
          <p:cNvPr id="48" name="Google Shape;155;p16">
            <a:extLst>
              <a:ext uri="{FF2B5EF4-FFF2-40B4-BE49-F238E27FC236}">
                <a16:creationId xmlns:a16="http://schemas.microsoft.com/office/drawing/2014/main" id="{DF510E13-A1B0-9083-DA91-0171FAAB9044}"/>
              </a:ext>
            </a:extLst>
          </p:cNvPr>
          <p:cNvSpPr/>
          <p:nvPr/>
        </p:nvSpPr>
        <p:spPr>
          <a:xfrm>
            <a:off x="541786" y="3492558"/>
            <a:ext cx="3318332" cy="263023"/>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0" name="Picture 8">
            <a:extLst>
              <a:ext uri="{FF2B5EF4-FFF2-40B4-BE49-F238E27FC236}">
                <a16:creationId xmlns:a16="http://schemas.microsoft.com/office/drawing/2014/main" id="{7CB830B5-FA7A-66FD-238C-E66AA4475A0B}"/>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3682793" y="3640308"/>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55;p16">
            <a:extLst>
              <a:ext uri="{FF2B5EF4-FFF2-40B4-BE49-F238E27FC236}">
                <a16:creationId xmlns:a16="http://schemas.microsoft.com/office/drawing/2014/main" id="{97424B52-6FD7-0BC4-32AF-612A0A7E3A4E}"/>
              </a:ext>
            </a:extLst>
          </p:cNvPr>
          <p:cNvSpPr/>
          <p:nvPr/>
        </p:nvSpPr>
        <p:spPr>
          <a:xfrm>
            <a:off x="3129921" y="7436448"/>
            <a:ext cx="501544" cy="221763"/>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 name="Google Shape;155;p16">
            <a:extLst>
              <a:ext uri="{FF2B5EF4-FFF2-40B4-BE49-F238E27FC236}">
                <a16:creationId xmlns:a16="http://schemas.microsoft.com/office/drawing/2014/main" id="{A40393BC-1E79-6D98-17F4-934EA0BDE47C}"/>
              </a:ext>
            </a:extLst>
          </p:cNvPr>
          <p:cNvSpPr/>
          <p:nvPr/>
        </p:nvSpPr>
        <p:spPr>
          <a:xfrm>
            <a:off x="716096" y="7424832"/>
            <a:ext cx="782506" cy="221763"/>
          </a:xfrm>
          <a:prstGeom prst="roundRect">
            <a:avLst/>
          </a:prstGeom>
          <a:noFill/>
          <a:ln w="38100" cap="flat" cmpd="sng">
            <a:solidFill>
              <a:srgbClr val="FF0000"/>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 name="Picture 8">
            <a:extLst>
              <a:ext uri="{FF2B5EF4-FFF2-40B4-BE49-F238E27FC236}">
                <a16:creationId xmlns:a16="http://schemas.microsoft.com/office/drawing/2014/main" id="{F9E2D6C2-F198-37D7-99C6-A4A3CF87365A}"/>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3488978" y="7531799"/>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24" name="吹き出し: 線 23">
            <a:extLst>
              <a:ext uri="{FF2B5EF4-FFF2-40B4-BE49-F238E27FC236}">
                <a16:creationId xmlns:a16="http://schemas.microsoft.com/office/drawing/2014/main" id="{3009C341-8B78-65D5-B596-9F52AA5C02C0}"/>
              </a:ext>
            </a:extLst>
          </p:cNvPr>
          <p:cNvSpPr/>
          <p:nvPr/>
        </p:nvSpPr>
        <p:spPr>
          <a:xfrm>
            <a:off x="3017924" y="5990811"/>
            <a:ext cx="1520453" cy="845211"/>
          </a:xfrm>
          <a:prstGeom prst="borderCallout1">
            <a:avLst>
              <a:gd name="adj1" fmla="val 99801"/>
              <a:gd name="adj2" fmla="val 14064"/>
              <a:gd name="adj3" fmla="val 170209"/>
              <a:gd name="adj4" fmla="val 31541"/>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「文面表示」を押下すると新しいタブで「通知文書（文面）」が表示されます。</a:t>
            </a:r>
          </a:p>
        </p:txBody>
      </p:sp>
      <p:sp>
        <p:nvSpPr>
          <p:cNvPr id="26" name="Google Shape;155;p16">
            <a:extLst>
              <a:ext uri="{FF2B5EF4-FFF2-40B4-BE49-F238E27FC236}">
                <a16:creationId xmlns:a16="http://schemas.microsoft.com/office/drawing/2014/main" id="{E64849D2-B27E-BF91-5C05-C11E3B09EC7A}"/>
              </a:ext>
            </a:extLst>
          </p:cNvPr>
          <p:cNvSpPr/>
          <p:nvPr/>
        </p:nvSpPr>
        <p:spPr>
          <a:xfrm>
            <a:off x="3975771" y="7424832"/>
            <a:ext cx="1332926" cy="23337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 name="Picture 8">
            <a:extLst>
              <a:ext uri="{FF2B5EF4-FFF2-40B4-BE49-F238E27FC236}">
                <a16:creationId xmlns:a16="http://schemas.microsoft.com/office/drawing/2014/main" id="{8E008BE3-431E-EAF5-F3AD-16E7EC67054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039745" y="7564246"/>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28" name="吹き出し: 線 27">
            <a:extLst>
              <a:ext uri="{FF2B5EF4-FFF2-40B4-BE49-F238E27FC236}">
                <a16:creationId xmlns:a16="http://schemas.microsoft.com/office/drawing/2014/main" id="{BBE89F28-B837-CEA4-003D-5C364DE2F720}"/>
              </a:ext>
            </a:extLst>
          </p:cNvPr>
          <p:cNvSpPr/>
          <p:nvPr/>
        </p:nvSpPr>
        <p:spPr>
          <a:xfrm>
            <a:off x="5101327" y="6028911"/>
            <a:ext cx="1520453" cy="845211"/>
          </a:xfrm>
          <a:prstGeom prst="borderCallout1">
            <a:avLst>
              <a:gd name="adj1" fmla="val 98264"/>
              <a:gd name="adj2" fmla="val 18260"/>
              <a:gd name="adj3" fmla="val 165014"/>
              <a:gd name="adj4" fmla="val 1454"/>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添付ファイルは、こちらに表示されます</a:t>
            </a:r>
          </a:p>
        </p:txBody>
      </p:sp>
      <p:pic>
        <p:nvPicPr>
          <p:cNvPr id="29" name="図 28"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7948C8F7-94A4-8484-E03B-F2779E1CA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914" y="8508276"/>
            <a:ext cx="5345305" cy="1030994"/>
          </a:xfrm>
          <a:prstGeom prst="rect">
            <a:avLst/>
          </a:prstGeom>
        </p:spPr>
      </p:pic>
      <p:sp>
        <p:nvSpPr>
          <p:cNvPr id="31" name="Google Shape;155;p16">
            <a:extLst>
              <a:ext uri="{FF2B5EF4-FFF2-40B4-BE49-F238E27FC236}">
                <a16:creationId xmlns:a16="http://schemas.microsoft.com/office/drawing/2014/main" id="{D1B8F361-2E52-C2A9-0A88-284C1B36690E}"/>
              </a:ext>
            </a:extLst>
          </p:cNvPr>
          <p:cNvSpPr/>
          <p:nvPr/>
        </p:nvSpPr>
        <p:spPr>
          <a:xfrm>
            <a:off x="4597399" y="8974162"/>
            <a:ext cx="923645" cy="285718"/>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 name="Picture 8">
            <a:extLst>
              <a:ext uri="{FF2B5EF4-FFF2-40B4-BE49-F238E27FC236}">
                <a16:creationId xmlns:a16="http://schemas.microsoft.com/office/drawing/2014/main" id="{8B875180-EB4D-0F93-CD43-8AFF4FE2603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305082" y="9183825"/>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33" name="コンテンツ プレースホルダー 4">
            <a:extLst>
              <a:ext uri="{FF2B5EF4-FFF2-40B4-BE49-F238E27FC236}">
                <a16:creationId xmlns:a16="http://schemas.microsoft.com/office/drawing/2014/main" id="{7782A06A-7EE9-D3A9-6162-D095B4C564C7}"/>
              </a:ext>
            </a:extLst>
          </p:cNvPr>
          <p:cNvSpPr txBox="1">
            <a:spLocks/>
          </p:cNvSpPr>
          <p:nvPr/>
        </p:nvSpPr>
        <p:spPr>
          <a:xfrm>
            <a:off x="1304544" y="8170344"/>
            <a:ext cx="5073194" cy="258522"/>
          </a:xfrm>
          <a:prstGeom prst="rect">
            <a:avLst/>
          </a:prstGeom>
        </p:spPr>
        <p:txBody>
          <a:bodyPr vert="horz" wrap="square" lIns="91429" tIns="45715" rIns="91429" bIns="45715" rtlCol="0" anchor="ctr">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b="1" dirty="0"/>
              <a:t>画面下部の「申請する」ボタンより提出してください。</a:t>
            </a:r>
            <a:endParaRPr lang="en-US" altLang="ja-JP" b="1" dirty="0">
              <a:solidFill>
                <a:srgbClr val="FF0000"/>
              </a:solidFill>
            </a:endParaRPr>
          </a:p>
        </p:txBody>
      </p:sp>
      <p:sp>
        <p:nvSpPr>
          <p:cNvPr id="34" name="四角形: 角を丸くする 10">
            <a:extLst>
              <a:ext uri="{FF2B5EF4-FFF2-40B4-BE49-F238E27FC236}">
                <a16:creationId xmlns:a16="http://schemas.microsoft.com/office/drawing/2014/main" id="{D6A76095-4F15-5C04-7730-21D84FD69B6D}"/>
              </a:ext>
            </a:extLst>
          </p:cNvPr>
          <p:cNvSpPr/>
          <p:nvPr/>
        </p:nvSpPr>
        <p:spPr>
          <a:xfrm>
            <a:off x="390144" y="8170344"/>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EDC66C72-F55E-3B24-2058-05CA498C7FC8}"/>
              </a:ext>
            </a:extLst>
          </p:cNvPr>
          <p:cNvSpPr/>
          <p:nvPr/>
        </p:nvSpPr>
        <p:spPr>
          <a:xfrm>
            <a:off x="1141658" y="2070115"/>
            <a:ext cx="1175899" cy="2231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フローチャート: 処理 1">
            <a:extLst>
              <a:ext uri="{FF2B5EF4-FFF2-40B4-BE49-F238E27FC236}">
                <a16:creationId xmlns:a16="http://schemas.microsoft.com/office/drawing/2014/main" id="{D0C9EDBB-F593-C34A-B123-BA2D437B1514}"/>
              </a:ext>
            </a:extLst>
          </p:cNvPr>
          <p:cNvSpPr/>
          <p:nvPr/>
        </p:nvSpPr>
        <p:spPr>
          <a:xfrm>
            <a:off x="1044250" y="3031542"/>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BFD6B64-A94F-5EE1-57C5-2CEE01C344AB}"/>
              </a:ext>
            </a:extLst>
          </p:cNvPr>
          <p:cNvSpPr/>
          <p:nvPr/>
        </p:nvSpPr>
        <p:spPr>
          <a:xfrm>
            <a:off x="1092785" y="2880240"/>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65A6F33-92D0-80F1-80E2-ECA1FB4DF6F1}"/>
              </a:ext>
            </a:extLst>
          </p:cNvPr>
          <p:cNvSpPr txBox="1"/>
          <p:nvPr/>
        </p:nvSpPr>
        <p:spPr>
          <a:xfrm>
            <a:off x="964025" y="2862248"/>
            <a:ext cx="2577825" cy="192360"/>
          </a:xfrm>
          <a:prstGeom prst="rect">
            <a:avLst/>
          </a:prstGeom>
          <a:noFill/>
        </p:spPr>
        <p:txBody>
          <a:bodyPr wrap="square" rtlCol="0">
            <a:spAutoFit/>
          </a:bodyPr>
          <a:lstStyle/>
          <a:p>
            <a:r>
              <a:rPr kumimoji="1" lang="ja-JP" altLang="en-US" sz="650" dirty="0">
                <a:solidFill>
                  <a:schemeClr val="tx1">
                    <a:lumMod val="95000"/>
                    <a:lumOff val="5000"/>
                  </a:schemeClr>
                </a:solidFill>
              </a:rPr>
              <a:t>令和</a:t>
            </a:r>
            <a:r>
              <a:rPr kumimoji="1" lang="en-US" altLang="ja-JP" sz="650" dirty="0">
                <a:solidFill>
                  <a:schemeClr val="tx1">
                    <a:lumMod val="95000"/>
                    <a:lumOff val="5000"/>
                  </a:schemeClr>
                </a:solidFill>
              </a:rPr>
              <a:t>7</a:t>
            </a:r>
            <a:r>
              <a:rPr kumimoji="1" lang="ja-JP" altLang="en-US" sz="650" dirty="0">
                <a:solidFill>
                  <a:schemeClr val="tx1">
                    <a:lumMod val="95000"/>
                    <a:lumOff val="5000"/>
                  </a:schemeClr>
                </a:solidFill>
              </a:rPr>
              <a:t>年度　幼児教育の質の向上のための</a:t>
            </a:r>
            <a:r>
              <a:rPr kumimoji="1" lang="en-US" altLang="ja-JP" sz="650" dirty="0">
                <a:solidFill>
                  <a:schemeClr val="tx1">
                    <a:lumMod val="95000"/>
                    <a:lumOff val="5000"/>
                  </a:schemeClr>
                </a:solidFill>
              </a:rPr>
              <a:t>ICT</a:t>
            </a:r>
            <a:r>
              <a:rPr kumimoji="1" lang="ja-JP" altLang="en-US" sz="650" dirty="0">
                <a:solidFill>
                  <a:schemeClr val="tx1">
                    <a:lumMod val="95000"/>
                    <a:lumOff val="5000"/>
                  </a:schemeClr>
                </a:solidFill>
              </a:rPr>
              <a:t>化支援事業補助金　</a:t>
            </a:r>
          </a:p>
        </p:txBody>
      </p:sp>
      <p:sp>
        <p:nvSpPr>
          <p:cNvPr id="25" name="テキスト ボックス 24">
            <a:extLst>
              <a:ext uri="{FF2B5EF4-FFF2-40B4-BE49-F238E27FC236}">
                <a16:creationId xmlns:a16="http://schemas.microsoft.com/office/drawing/2014/main" id="{061E8772-1AFC-BBD5-AC0D-4061E84A4BF6}"/>
              </a:ext>
            </a:extLst>
          </p:cNvPr>
          <p:cNvSpPr txBox="1"/>
          <p:nvPr/>
        </p:nvSpPr>
        <p:spPr>
          <a:xfrm>
            <a:off x="964024" y="2996795"/>
            <a:ext cx="2943063" cy="192360"/>
          </a:xfrm>
          <a:prstGeom prst="rect">
            <a:avLst/>
          </a:prstGeom>
          <a:noFill/>
        </p:spPr>
        <p:txBody>
          <a:bodyPr wrap="square" rtlCol="0">
            <a:spAutoFit/>
          </a:bodyPr>
          <a:lstStyle/>
          <a:p>
            <a:r>
              <a:rPr kumimoji="1" lang="ja-JP" altLang="en-US" sz="650" dirty="0">
                <a:solidFill>
                  <a:schemeClr val="tx1">
                    <a:lumMod val="95000"/>
                    <a:lumOff val="5000"/>
                  </a:schemeClr>
                </a:solidFill>
              </a:rPr>
              <a:t>○○幼稚園：幼児教育の質の向上のための</a:t>
            </a:r>
            <a:r>
              <a:rPr kumimoji="1" lang="en-US" altLang="ja-JP" sz="650" dirty="0">
                <a:solidFill>
                  <a:schemeClr val="tx1">
                    <a:lumMod val="95000"/>
                    <a:lumOff val="5000"/>
                  </a:schemeClr>
                </a:solidFill>
              </a:rPr>
              <a:t>ICT</a:t>
            </a:r>
            <a:r>
              <a:rPr kumimoji="1" lang="ja-JP" altLang="en-US" sz="650" dirty="0">
                <a:solidFill>
                  <a:schemeClr val="tx1">
                    <a:lumMod val="95000"/>
                    <a:lumOff val="5000"/>
                  </a:schemeClr>
                </a:solidFill>
              </a:rPr>
              <a:t>化支援事業補助金申請</a:t>
            </a:r>
          </a:p>
        </p:txBody>
      </p:sp>
    </p:spTree>
    <p:extLst>
      <p:ext uri="{BB962C8B-B14F-4D97-AF65-F5344CB8AC3E}">
        <p14:creationId xmlns:p14="http://schemas.microsoft.com/office/powerpoint/2010/main" val="49101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B316E20-C769-1093-603A-1968C9B3715F}"/>
              </a:ext>
            </a:extLst>
          </p:cNvPr>
          <p:cNvPicPr>
            <a:picLocks noChangeAspect="1"/>
          </p:cNvPicPr>
          <p:nvPr/>
        </p:nvPicPr>
        <p:blipFill>
          <a:blip r:embed="rId2"/>
          <a:stretch>
            <a:fillRect/>
          </a:stretch>
        </p:blipFill>
        <p:spPr>
          <a:xfrm>
            <a:off x="436627" y="3391808"/>
            <a:ext cx="5913992" cy="3434140"/>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kumimoji="1" lang="en-US" altLang="ja-JP" sz="1400" b="1" kern="1200" dirty="0">
                <a:solidFill>
                  <a:schemeClr val="tx1"/>
                </a:solidFill>
                <a:effectLst/>
                <a:latin typeface="メイリオ" panose="020B0604030504040204" pitchFamily="50" charset="-128"/>
                <a:ea typeface="メイリオ" panose="020B0604030504040204" pitchFamily="50" charset="-128"/>
                <a:cs typeface="+mj-cs"/>
              </a:rPr>
              <a:t>Ⅱ</a:t>
            </a:r>
            <a:r>
              <a:rPr lang="ja-JP" altLang="en-US" dirty="0">
                <a:latin typeface="Meiryo UI" panose="020B0604030504040204" pitchFamily="50" charset="-128"/>
                <a:ea typeface="Meiryo UI" panose="020B0604030504040204" pitchFamily="50" charset="-128"/>
              </a:rPr>
              <a:t>．実績報告</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実績報告書提出</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111" name="四角形: 角を丸くする 25">
            <a:extLst>
              <a:ext uri="{FF2B5EF4-FFF2-40B4-BE49-F238E27FC236}">
                <a16:creationId xmlns:a16="http://schemas.microsoft.com/office/drawing/2014/main" id="{20600409-B98A-4033-9666-6A3D39BC2E08}"/>
              </a:ext>
            </a:extLst>
          </p:cNvPr>
          <p:cNvSpPr/>
          <p:nvPr/>
        </p:nvSpPr>
        <p:spPr>
          <a:xfrm>
            <a:off x="568325" y="8189883"/>
            <a:ext cx="5759450" cy="1617711"/>
          </a:xfrm>
          <a:prstGeom prst="roundRect">
            <a:avLst>
              <a:gd name="adj" fmla="val 593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①「担当者メールアドレス」</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交付申請時に記載したアドレスが表示されます。</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050" b="1" dirty="0">
                <a:solidFill>
                  <a:schemeClr val="tx1"/>
                </a:solidFill>
                <a:latin typeface="Meiryo UI" panose="020B0604030504040204" pitchFamily="50" charset="-128"/>
                <a:ea typeface="Meiryo UI" panose="020B0604030504040204" pitchFamily="50" charset="-128"/>
              </a:rPr>
              <a:t>②「</a:t>
            </a:r>
            <a:r>
              <a:rPr lang="ja-JP" altLang="en-US" sz="1050" b="1" dirty="0">
                <a:solidFill>
                  <a:schemeClr val="tx1"/>
                </a:solidFill>
              </a:rPr>
              <a:t>事業終了日（実績）</a:t>
            </a:r>
            <a:r>
              <a:rPr kumimoji="1" lang="ja-JP" altLang="en-US" sz="1050" b="1" dirty="0">
                <a:solidFill>
                  <a:schemeClr val="tx1"/>
                </a:solidFill>
                <a:latin typeface="Meiryo UI" panose="020B0604030504040204" pitchFamily="50" charset="-128"/>
                <a:ea typeface="Meiryo UI" panose="020B0604030504040204" pitchFamily="50" charset="-128"/>
              </a:rPr>
              <a:t>」</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実際に事業が終了した日付を入力してください。</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050" b="1" dirty="0">
                <a:solidFill>
                  <a:schemeClr val="tx1"/>
                </a:solidFill>
                <a:latin typeface="Meiryo UI" panose="020B0604030504040204" pitchFamily="50" charset="-128"/>
                <a:ea typeface="Meiryo UI" panose="020B0604030504040204" pitchFamily="50" charset="-128"/>
              </a:rPr>
              <a:t>③「補助金確定額」</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000" dirty="0">
                <a:solidFill>
                  <a:schemeClr val="tx1"/>
                </a:solidFill>
                <a:latin typeface="Meiryo UI" panose="020B0604030504040204" pitchFamily="50" charset="-128"/>
                <a:ea typeface="Meiryo UI" panose="020B0604030504040204" pitchFamily="50" charset="-128"/>
              </a:rPr>
              <a:t>　実績報告書に記載の「</a:t>
            </a:r>
            <a:r>
              <a:rPr lang="ja-JP" altLang="ja-JP" sz="1200" b="1" dirty="0">
                <a:solidFill>
                  <a:schemeClr val="tx1"/>
                </a:solidFill>
              </a:rPr>
              <a:t>補助金充当額</a:t>
            </a:r>
            <a:r>
              <a:rPr kumimoji="1" lang="ja-JP" altLang="en-US" sz="1000" dirty="0">
                <a:solidFill>
                  <a:schemeClr val="tx1"/>
                </a:solidFill>
                <a:latin typeface="Meiryo UI" panose="020B0604030504040204" pitchFamily="50" charset="-128"/>
                <a:ea typeface="Meiryo UI" panose="020B0604030504040204" pitchFamily="50" charset="-128"/>
              </a:rPr>
              <a:t>」を入力してください、</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6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600" dirty="0">
              <a:solidFill>
                <a:schemeClr val="tx1"/>
              </a:solidFill>
              <a:latin typeface="Meiryo UI" panose="020B0604030504040204" pitchFamily="50" charset="-128"/>
              <a:ea typeface="Meiryo UI" panose="020B0604030504040204" pitchFamily="50" charset="-128"/>
            </a:endParaRPr>
          </a:p>
        </p:txBody>
      </p:sp>
      <p:sp>
        <p:nvSpPr>
          <p:cNvPr id="112" name="四角形: 角を丸くする 10">
            <a:extLst>
              <a:ext uri="{FF2B5EF4-FFF2-40B4-BE49-F238E27FC236}">
                <a16:creationId xmlns:a16="http://schemas.microsoft.com/office/drawing/2014/main" id="{F0754BB0-5D65-4AF0-B586-419D6EA5340C}"/>
              </a:ext>
            </a:extLst>
          </p:cNvPr>
          <p:cNvSpPr/>
          <p:nvPr/>
        </p:nvSpPr>
        <p:spPr>
          <a:xfrm>
            <a:off x="405936" y="892222"/>
            <a:ext cx="4931377" cy="423883"/>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事業及び申請の基本情報、補助事業実施期間および補助金交付申請額</a:t>
            </a:r>
          </a:p>
        </p:txBody>
      </p:sp>
      <p:sp>
        <p:nvSpPr>
          <p:cNvPr id="4" name="テキスト ボックス 3"/>
          <p:cNvSpPr txBox="1"/>
          <p:nvPr/>
        </p:nvSpPr>
        <p:spPr>
          <a:xfrm>
            <a:off x="5807558" y="4678949"/>
            <a:ext cx="274396" cy="276999"/>
          </a:xfrm>
          <a:prstGeom prst="rect">
            <a:avLst/>
          </a:prstGeom>
          <a:noFill/>
        </p:spPr>
        <p:txBody>
          <a:bodyPr wrap="square" rtlCol="0">
            <a:spAutoFit/>
          </a:bodyPr>
          <a:lstStyle/>
          <a:p>
            <a:r>
              <a:rPr kumimoji="1" lang="ja-JP" altLang="en-US" sz="1200" dirty="0">
                <a:solidFill>
                  <a:srgbClr val="FF0000"/>
                </a:solidFill>
              </a:rPr>
              <a:t>①</a:t>
            </a:r>
          </a:p>
        </p:txBody>
      </p:sp>
      <p:sp>
        <p:nvSpPr>
          <p:cNvPr id="113" name="テキスト ボックス 112"/>
          <p:cNvSpPr txBox="1"/>
          <p:nvPr/>
        </p:nvSpPr>
        <p:spPr>
          <a:xfrm>
            <a:off x="5618887" y="6390821"/>
            <a:ext cx="274396" cy="276999"/>
          </a:xfrm>
          <a:prstGeom prst="rect">
            <a:avLst/>
          </a:prstGeom>
          <a:noFill/>
        </p:spPr>
        <p:txBody>
          <a:bodyPr wrap="square" rtlCol="0">
            <a:spAutoFit/>
          </a:bodyPr>
          <a:lstStyle/>
          <a:p>
            <a:r>
              <a:rPr kumimoji="1" lang="ja-JP" altLang="en-US" sz="1200" dirty="0">
                <a:solidFill>
                  <a:srgbClr val="FF0000"/>
                </a:solidFill>
              </a:rPr>
              <a:t>➁</a:t>
            </a:r>
          </a:p>
        </p:txBody>
      </p:sp>
      <p:pic>
        <p:nvPicPr>
          <p:cNvPr id="10" name="図 9">
            <a:extLst>
              <a:ext uri="{FF2B5EF4-FFF2-40B4-BE49-F238E27FC236}">
                <a16:creationId xmlns:a16="http://schemas.microsoft.com/office/drawing/2014/main" id="{630CB1E4-9A51-9CBF-B177-8E488F532D8A}"/>
              </a:ext>
            </a:extLst>
          </p:cNvPr>
          <p:cNvPicPr>
            <a:picLocks noChangeAspect="1"/>
          </p:cNvPicPr>
          <p:nvPr/>
        </p:nvPicPr>
        <p:blipFill>
          <a:blip r:embed="rId3"/>
          <a:stretch>
            <a:fillRect/>
          </a:stretch>
        </p:blipFill>
        <p:spPr>
          <a:xfrm>
            <a:off x="446634" y="6840389"/>
            <a:ext cx="5898170" cy="952979"/>
          </a:xfrm>
          <a:prstGeom prst="rect">
            <a:avLst/>
          </a:prstGeom>
        </p:spPr>
      </p:pic>
      <p:sp>
        <p:nvSpPr>
          <p:cNvPr id="14" name="テキスト ボックス 13">
            <a:extLst>
              <a:ext uri="{FF2B5EF4-FFF2-40B4-BE49-F238E27FC236}">
                <a16:creationId xmlns:a16="http://schemas.microsoft.com/office/drawing/2014/main" id="{D4DB5CB6-63BC-496F-7C0E-09D391C81CC3}"/>
              </a:ext>
            </a:extLst>
          </p:cNvPr>
          <p:cNvSpPr txBox="1"/>
          <p:nvPr/>
        </p:nvSpPr>
        <p:spPr>
          <a:xfrm>
            <a:off x="5737518" y="7351864"/>
            <a:ext cx="274396" cy="276999"/>
          </a:xfrm>
          <a:prstGeom prst="rect">
            <a:avLst/>
          </a:prstGeom>
          <a:noFill/>
        </p:spPr>
        <p:txBody>
          <a:bodyPr wrap="square" rtlCol="0">
            <a:spAutoFit/>
          </a:bodyPr>
          <a:lstStyle/>
          <a:p>
            <a:r>
              <a:rPr kumimoji="1" lang="ja-JP" altLang="en-US" sz="1200" dirty="0">
                <a:solidFill>
                  <a:srgbClr val="FF0000"/>
                </a:solidFill>
              </a:rPr>
              <a:t>③</a:t>
            </a:r>
          </a:p>
        </p:txBody>
      </p:sp>
      <p:sp>
        <p:nvSpPr>
          <p:cNvPr id="76" name="タイトル 1">
            <a:extLst>
              <a:ext uri="{FF2B5EF4-FFF2-40B4-BE49-F238E27FC236}">
                <a16:creationId xmlns:a16="http://schemas.microsoft.com/office/drawing/2014/main" id="{D3862517-0802-4786-AC72-6C1A48D065E6}"/>
              </a:ext>
            </a:extLst>
          </p:cNvPr>
          <p:cNvSpPr txBox="1">
            <a:spLocks/>
          </p:cNvSpPr>
          <p:nvPr/>
        </p:nvSpPr>
        <p:spPr>
          <a:xfrm>
            <a:off x="1008828" y="7824150"/>
            <a:ext cx="1164884" cy="338888"/>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rPr>
              <a:t>必須項目です</a:t>
            </a:r>
          </a:p>
        </p:txBody>
      </p:sp>
      <p:grpSp>
        <p:nvGrpSpPr>
          <p:cNvPr id="77" name="グループ化 76">
            <a:extLst>
              <a:ext uri="{FF2B5EF4-FFF2-40B4-BE49-F238E27FC236}">
                <a16:creationId xmlns:a16="http://schemas.microsoft.com/office/drawing/2014/main" id="{D31F4637-4BF8-406C-9D36-A20A6BC2885E}"/>
              </a:ext>
            </a:extLst>
          </p:cNvPr>
          <p:cNvGrpSpPr/>
          <p:nvPr/>
        </p:nvGrpSpPr>
        <p:grpSpPr>
          <a:xfrm>
            <a:off x="513196" y="7788405"/>
            <a:ext cx="400419" cy="447714"/>
            <a:chOff x="-1332593" y="3851997"/>
            <a:chExt cx="447161" cy="471418"/>
          </a:xfrm>
        </p:grpSpPr>
        <p:sp>
          <p:nvSpPr>
            <p:cNvPr id="78" name="楕円 77">
              <a:extLst>
                <a:ext uri="{FF2B5EF4-FFF2-40B4-BE49-F238E27FC236}">
                  <a16:creationId xmlns:a16="http://schemas.microsoft.com/office/drawing/2014/main" id="{A1CBC8B4-7901-4B04-9813-5808175A6FFF}"/>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 name="Group 128">
              <a:extLst>
                <a:ext uri="{FF2B5EF4-FFF2-40B4-BE49-F238E27FC236}">
                  <a16:creationId xmlns:a16="http://schemas.microsoft.com/office/drawing/2014/main" id="{B91DC782-BEB7-499B-B657-59377B949B67}"/>
                </a:ext>
              </a:extLst>
            </p:cNvPr>
            <p:cNvGrpSpPr>
              <a:grpSpLocks noChangeAspect="1"/>
            </p:cNvGrpSpPr>
            <p:nvPr/>
          </p:nvGrpSpPr>
          <p:grpSpPr bwMode="auto">
            <a:xfrm>
              <a:off x="-1258332" y="3913735"/>
              <a:ext cx="296032" cy="338888"/>
              <a:chOff x="1398" y="2998"/>
              <a:chExt cx="373" cy="427"/>
            </a:xfrm>
            <a:solidFill>
              <a:schemeClr val="tx1"/>
            </a:solidFill>
          </p:grpSpPr>
          <p:sp>
            <p:nvSpPr>
              <p:cNvPr id="80" name="Freeform 129">
                <a:extLst>
                  <a:ext uri="{FF2B5EF4-FFF2-40B4-BE49-F238E27FC236}">
                    <a16:creationId xmlns:a16="http://schemas.microsoft.com/office/drawing/2014/main" id="{B3963E07-EFBB-490B-9183-B477931BFF4A}"/>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130">
                <a:extLst>
                  <a:ext uri="{FF2B5EF4-FFF2-40B4-BE49-F238E27FC236}">
                    <a16:creationId xmlns:a16="http://schemas.microsoft.com/office/drawing/2014/main" id="{CF298EF5-E471-4CBB-A0B8-7F58893F94DD}"/>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131">
                <a:extLst>
                  <a:ext uri="{FF2B5EF4-FFF2-40B4-BE49-F238E27FC236}">
                    <a16:creationId xmlns:a16="http://schemas.microsoft.com/office/drawing/2014/main" id="{0F4CB822-CFC8-4311-AB47-F208FC05F54C}"/>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132">
                <a:extLst>
                  <a:ext uri="{FF2B5EF4-FFF2-40B4-BE49-F238E27FC236}">
                    <a16:creationId xmlns:a16="http://schemas.microsoft.com/office/drawing/2014/main" id="{14702CB8-EBA0-4DCC-AAC2-1DD8542F9722}"/>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133">
                <a:extLst>
                  <a:ext uri="{FF2B5EF4-FFF2-40B4-BE49-F238E27FC236}">
                    <a16:creationId xmlns:a16="http://schemas.microsoft.com/office/drawing/2014/main" id="{A4B02D91-0A53-4464-8E07-5CBF6E14C0E6}"/>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134">
                <a:extLst>
                  <a:ext uri="{FF2B5EF4-FFF2-40B4-BE49-F238E27FC236}">
                    <a16:creationId xmlns:a16="http://schemas.microsoft.com/office/drawing/2014/main" id="{4B1566F2-BD2D-4F7F-AB24-822E928C212A}"/>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135">
                <a:extLst>
                  <a:ext uri="{FF2B5EF4-FFF2-40B4-BE49-F238E27FC236}">
                    <a16:creationId xmlns:a16="http://schemas.microsoft.com/office/drawing/2014/main" id="{11AA17DB-A2CF-494A-BCF8-2DEAFFAE5E33}"/>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136">
                <a:extLst>
                  <a:ext uri="{FF2B5EF4-FFF2-40B4-BE49-F238E27FC236}">
                    <a16:creationId xmlns:a16="http://schemas.microsoft.com/office/drawing/2014/main" id="{04493495-FDA9-4098-BC84-B1B528C71C51}"/>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137">
                <a:extLst>
                  <a:ext uri="{FF2B5EF4-FFF2-40B4-BE49-F238E27FC236}">
                    <a16:creationId xmlns:a16="http://schemas.microsoft.com/office/drawing/2014/main" id="{AF9C57DF-F930-446C-8DBC-CCF69C71496D}"/>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138">
                <a:extLst>
                  <a:ext uri="{FF2B5EF4-FFF2-40B4-BE49-F238E27FC236}">
                    <a16:creationId xmlns:a16="http://schemas.microsoft.com/office/drawing/2014/main" id="{CC9F6612-CA38-49C0-A22A-2AC765EF8EC6}"/>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139">
                <a:extLst>
                  <a:ext uri="{FF2B5EF4-FFF2-40B4-BE49-F238E27FC236}">
                    <a16:creationId xmlns:a16="http://schemas.microsoft.com/office/drawing/2014/main" id="{AE2BF4D1-30A1-4BF5-A165-0A78DE16B8CF}"/>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1" name="Freeform 140">
                <a:extLst>
                  <a:ext uri="{FF2B5EF4-FFF2-40B4-BE49-F238E27FC236}">
                    <a16:creationId xmlns:a16="http://schemas.microsoft.com/office/drawing/2014/main" id="{2F0FEC04-CB1A-4A15-BE2F-1DD195FF0752}"/>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92761314-665B-629C-5D0D-FD45F4952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36" y="1416998"/>
            <a:ext cx="5918860" cy="1934207"/>
          </a:xfrm>
          <a:prstGeom prst="rect">
            <a:avLst/>
          </a:prstGeom>
        </p:spPr>
      </p:pic>
      <p:sp>
        <p:nvSpPr>
          <p:cNvPr id="2" name="正方形/長方形 1">
            <a:extLst>
              <a:ext uri="{FF2B5EF4-FFF2-40B4-BE49-F238E27FC236}">
                <a16:creationId xmlns:a16="http://schemas.microsoft.com/office/drawing/2014/main" id="{AC949E0A-0B18-2F73-20B1-F47F0221CE44}"/>
              </a:ext>
            </a:extLst>
          </p:cNvPr>
          <p:cNvSpPr/>
          <p:nvPr/>
        </p:nvSpPr>
        <p:spPr>
          <a:xfrm>
            <a:off x="1730199" y="2112632"/>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A0E8B44-F1C3-110F-EA4E-1816F23E98DF}"/>
              </a:ext>
            </a:extLst>
          </p:cNvPr>
          <p:cNvSpPr txBox="1"/>
          <p:nvPr/>
        </p:nvSpPr>
        <p:spPr>
          <a:xfrm>
            <a:off x="1629829" y="2132240"/>
            <a:ext cx="2748356" cy="207749"/>
          </a:xfrm>
          <a:prstGeom prst="rect">
            <a:avLst/>
          </a:prstGeom>
          <a:noFill/>
        </p:spPr>
        <p:txBody>
          <a:bodyPr wrap="square" rtlCol="0">
            <a:spAutoFit/>
          </a:bodyPr>
          <a:lstStyle/>
          <a:p>
            <a:r>
              <a:rPr kumimoji="1" lang="ja-JP" altLang="en-US" sz="720" dirty="0">
                <a:solidFill>
                  <a:schemeClr val="tx1">
                    <a:lumMod val="95000"/>
                    <a:lumOff val="5000"/>
                  </a:schemeClr>
                </a:solidFill>
              </a:rPr>
              <a:t>令和</a:t>
            </a:r>
            <a:r>
              <a:rPr kumimoji="1" lang="en-US" altLang="ja-JP" sz="720" dirty="0">
                <a:solidFill>
                  <a:schemeClr val="tx1">
                    <a:lumMod val="95000"/>
                    <a:lumOff val="5000"/>
                  </a:schemeClr>
                </a:solidFill>
              </a:rPr>
              <a:t>7</a:t>
            </a:r>
            <a:r>
              <a:rPr kumimoji="1" lang="ja-JP" altLang="en-US" sz="720" dirty="0">
                <a:solidFill>
                  <a:schemeClr val="tx1">
                    <a:lumMod val="95000"/>
                    <a:lumOff val="5000"/>
                  </a:schemeClr>
                </a:solidFill>
              </a:rPr>
              <a:t>年度　幼児教育の質の向上のための</a:t>
            </a:r>
            <a:r>
              <a:rPr kumimoji="1" lang="en-US" altLang="ja-JP" sz="720" dirty="0">
                <a:solidFill>
                  <a:schemeClr val="tx1">
                    <a:lumMod val="95000"/>
                    <a:lumOff val="5000"/>
                  </a:schemeClr>
                </a:solidFill>
              </a:rPr>
              <a:t>ICT</a:t>
            </a:r>
            <a:r>
              <a:rPr kumimoji="1" lang="ja-JP" altLang="en-US" sz="720" dirty="0">
                <a:solidFill>
                  <a:schemeClr val="tx1">
                    <a:lumMod val="95000"/>
                    <a:lumOff val="5000"/>
                  </a:schemeClr>
                </a:solidFill>
              </a:rPr>
              <a:t>化支援事業補助金　</a:t>
            </a:r>
          </a:p>
        </p:txBody>
      </p:sp>
      <p:sp>
        <p:nvSpPr>
          <p:cNvPr id="7" name="四角形: 角を丸くする 6">
            <a:extLst>
              <a:ext uri="{FF2B5EF4-FFF2-40B4-BE49-F238E27FC236}">
                <a16:creationId xmlns:a16="http://schemas.microsoft.com/office/drawing/2014/main" id="{05DA64FE-DFE9-4C07-EEC2-F57FEDBAED73}"/>
              </a:ext>
            </a:extLst>
          </p:cNvPr>
          <p:cNvSpPr/>
          <p:nvPr/>
        </p:nvSpPr>
        <p:spPr>
          <a:xfrm>
            <a:off x="546397" y="4596671"/>
            <a:ext cx="5694452" cy="4415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9" name="四角形: 角を丸くする 8">
            <a:extLst>
              <a:ext uri="{FF2B5EF4-FFF2-40B4-BE49-F238E27FC236}">
                <a16:creationId xmlns:a16="http://schemas.microsoft.com/office/drawing/2014/main" id="{05DA64FE-DFE9-4C07-EEC2-F57FEDBAED73}"/>
              </a:ext>
            </a:extLst>
          </p:cNvPr>
          <p:cNvSpPr/>
          <p:nvPr/>
        </p:nvSpPr>
        <p:spPr>
          <a:xfrm>
            <a:off x="3345136" y="6306723"/>
            <a:ext cx="2947155" cy="4415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1" name="四角形: 角を丸くする 10">
            <a:extLst>
              <a:ext uri="{FF2B5EF4-FFF2-40B4-BE49-F238E27FC236}">
                <a16:creationId xmlns:a16="http://schemas.microsoft.com/office/drawing/2014/main" id="{B9A07E65-65C4-5D2F-7FD9-287B85FDC197}"/>
              </a:ext>
            </a:extLst>
          </p:cNvPr>
          <p:cNvSpPr/>
          <p:nvPr/>
        </p:nvSpPr>
        <p:spPr>
          <a:xfrm>
            <a:off x="3323034" y="7267165"/>
            <a:ext cx="2947155" cy="4415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394579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7371C66-6EBC-087A-4DA1-EFB0672DD145}"/>
              </a:ext>
            </a:extLst>
          </p:cNvPr>
          <p:cNvPicPr>
            <a:picLocks noChangeAspect="1"/>
          </p:cNvPicPr>
          <p:nvPr/>
        </p:nvPicPr>
        <p:blipFill>
          <a:blip r:embed="rId2"/>
          <a:stretch>
            <a:fillRect/>
          </a:stretch>
        </p:blipFill>
        <p:spPr>
          <a:xfrm>
            <a:off x="149915" y="1486848"/>
            <a:ext cx="6558169" cy="5412637"/>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kumimoji="1" lang="en-US" altLang="ja-JP" sz="1400" b="1" kern="1200" dirty="0">
                <a:solidFill>
                  <a:schemeClr val="tx1"/>
                </a:solidFill>
                <a:effectLst/>
                <a:latin typeface="メイリオ" panose="020B0604030504040204" pitchFamily="50" charset="-128"/>
                <a:ea typeface="メイリオ" panose="020B0604030504040204" pitchFamily="50" charset="-128"/>
                <a:cs typeface="+mj-cs"/>
              </a:rPr>
              <a:t>Ⅱ</a:t>
            </a:r>
            <a:r>
              <a:rPr lang="ja-JP" altLang="en-US" dirty="0">
                <a:latin typeface="Meiryo UI" panose="020B0604030504040204" pitchFamily="50" charset="-128"/>
                <a:ea typeface="Meiryo UI" panose="020B0604030504040204" pitchFamily="50" charset="-128"/>
              </a:rPr>
              <a:t>．実績報告</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．実績報告書提出</a:t>
            </a:r>
            <a:endParaRPr lang="ja-JP" altLang="en-US" b="0" dirty="0">
              <a:latin typeface="Meiryo"/>
              <a:ea typeface="Meiryo"/>
              <a:cs typeface="Meiryo"/>
              <a:sym typeface="Meiryo"/>
            </a:endParaRPr>
          </a:p>
        </p:txBody>
      </p:sp>
      <p:sp>
        <p:nvSpPr>
          <p:cNvPr id="42" name="四角形: 角を丸くする 10">
            <a:extLst>
              <a:ext uri="{FF2B5EF4-FFF2-40B4-BE49-F238E27FC236}">
                <a16:creationId xmlns:a16="http://schemas.microsoft.com/office/drawing/2014/main" id="{F0754BB0-5D65-4AF0-B586-419D6EA5340C}"/>
              </a:ext>
            </a:extLst>
          </p:cNvPr>
          <p:cNvSpPr/>
          <p:nvPr/>
        </p:nvSpPr>
        <p:spPr>
          <a:xfrm>
            <a:off x="291637" y="1020972"/>
            <a:ext cx="1295400" cy="349250"/>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振込先情報</a:t>
            </a:r>
          </a:p>
        </p:txBody>
      </p:sp>
      <p:sp>
        <p:nvSpPr>
          <p:cNvPr id="26" name="正方形/長方形 25">
            <a:extLst>
              <a:ext uri="{FF2B5EF4-FFF2-40B4-BE49-F238E27FC236}">
                <a16:creationId xmlns:a16="http://schemas.microsoft.com/office/drawing/2014/main" id="{E901EDEA-C0E6-477A-932E-A11B12DA0366}"/>
              </a:ext>
            </a:extLst>
          </p:cNvPr>
          <p:cNvSpPr/>
          <p:nvPr/>
        </p:nvSpPr>
        <p:spPr bwMode="auto">
          <a:xfrm>
            <a:off x="321453" y="4222984"/>
            <a:ext cx="6208555" cy="2485930"/>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73" name="四角形: 角を丸くする 25">
            <a:extLst>
              <a:ext uri="{FF2B5EF4-FFF2-40B4-BE49-F238E27FC236}">
                <a16:creationId xmlns:a16="http://schemas.microsoft.com/office/drawing/2014/main" id="{D83B8D27-29D8-4341-AE51-727E2ACAEE4D}"/>
              </a:ext>
            </a:extLst>
          </p:cNvPr>
          <p:cNvSpPr/>
          <p:nvPr/>
        </p:nvSpPr>
        <p:spPr>
          <a:xfrm>
            <a:off x="579092" y="7550156"/>
            <a:ext cx="5759450" cy="1286434"/>
          </a:xfrm>
          <a:prstGeom prst="roundRect">
            <a:avLst>
              <a:gd name="adj" fmla="val 593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100" b="1" dirty="0">
                <a:solidFill>
                  <a:schemeClr val="tx1"/>
                </a:solidFill>
                <a:latin typeface="Meiryo UI" panose="020B0604030504040204" pitchFamily="50" charset="-128"/>
                <a:ea typeface="Meiryo UI" panose="020B0604030504040204" pitchFamily="50" charset="-128"/>
              </a:rPr>
              <a:t>振込先情報</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marL="171450" indent="-171450">
              <a:lnSpc>
                <a:spcPct val="150000"/>
              </a:lnSpc>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rPr>
              <a:t>「振込先金融機関」、 「振込先金融機関</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コード</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」、「支店名」、「支店名</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コード</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」を記載します。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lnSpc>
                <a:spcPct val="150000"/>
              </a:lnSpc>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rPr>
              <a:t>「預貯金種別」</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 普通、当座、その他より選択します。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lnSpc>
                <a:spcPct val="150000"/>
              </a:lnSpc>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rPr>
              <a:t>「口座番号」、「口座名義</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漢字</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」、「口座名義</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カナ</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」を記載します。</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87A5FA50-A8D2-4CF4-94E1-2ECEA403E504}"/>
              </a:ext>
            </a:extLst>
          </p:cNvPr>
          <p:cNvSpPr txBox="1">
            <a:spLocks/>
          </p:cNvSpPr>
          <p:nvPr/>
        </p:nvSpPr>
        <p:spPr>
          <a:xfrm>
            <a:off x="889560" y="6969383"/>
            <a:ext cx="1164884" cy="338888"/>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rPr>
              <a:t>必須項目です</a:t>
            </a:r>
          </a:p>
        </p:txBody>
      </p:sp>
      <p:grpSp>
        <p:nvGrpSpPr>
          <p:cNvPr id="7" name="グループ化 6">
            <a:extLst>
              <a:ext uri="{FF2B5EF4-FFF2-40B4-BE49-F238E27FC236}">
                <a16:creationId xmlns:a16="http://schemas.microsoft.com/office/drawing/2014/main" id="{F04E7CD9-E165-180A-FA50-7B935E5CE88E}"/>
              </a:ext>
            </a:extLst>
          </p:cNvPr>
          <p:cNvGrpSpPr/>
          <p:nvPr/>
        </p:nvGrpSpPr>
        <p:grpSpPr>
          <a:xfrm>
            <a:off x="393928" y="6933638"/>
            <a:ext cx="400419" cy="447714"/>
            <a:chOff x="-1332593" y="3851997"/>
            <a:chExt cx="447161" cy="471418"/>
          </a:xfrm>
        </p:grpSpPr>
        <p:sp>
          <p:nvSpPr>
            <p:cNvPr id="8" name="楕円 7">
              <a:extLst>
                <a:ext uri="{FF2B5EF4-FFF2-40B4-BE49-F238E27FC236}">
                  <a16:creationId xmlns:a16="http://schemas.microsoft.com/office/drawing/2014/main" id="{1BED4FFE-288E-9CCF-7885-69D4EC70CE3F}"/>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Group 128">
              <a:extLst>
                <a:ext uri="{FF2B5EF4-FFF2-40B4-BE49-F238E27FC236}">
                  <a16:creationId xmlns:a16="http://schemas.microsoft.com/office/drawing/2014/main" id="{91E217DA-3116-F333-C85A-A3F98AD98070}"/>
                </a:ext>
              </a:extLst>
            </p:cNvPr>
            <p:cNvGrpSpPr>
              <a:grpSpLocks noChangeAspect="1"/>
            </p:cNvGrpSpPr>
            <p:nvPr/>
          </p:nvGrpSpPr>
          <p:grpSpPr bwMode="auto">
            <a:xfrm>
              <a:off x="-1258332" y="3913735"/>
              <a:ext cx="296032" cy="338888"/>
              <a:chOff x="1398" y="2998"/>
              <a:chExt cx="373" cy="427"/>
            </a:xfrm>
            <a:solidFill>
              <a:schemeClr val="tx1"/>
            </a:solidFill>
          </p:grpSpPr>
          <p:sp>
            <p:nvSpPr>
              <p:cNvPr id="10" name="Freeform 129">
                <a:extLst>
                  <a:ext uri="{FF2B5EF4-FFF2-40B4-BE49-F238E27FC236}">
                    <a16:creationId xmlns:a16="http://schemas.microsoft.com/office/drawing/2014/main" id="{EAD8188A-43F9-94E1-4E07-D0ADA8EC794E}"/>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130">
                <a:extLst>
                  <a:ext uri="{FF2B5EF4-FFF2-40B4-BE49-F238E27FC236}">
                    <a16:creationId xmlns:a16="http://schemas.microsoft.com/office/drawing/2014/main" id="{06345B2E-2701-E394-7B97-106F83DF6882}"/>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131">
                <a:extLst>
                  <a:ext uri="{FF2B5EF4-FFF2-40B4-BE49-F238E27FC236}">
                    <a16:creationId xmlns:a16="http://schemas.microsoft.com/office/drawing/2014/main" id="{23602C7E-3E67-4C0A-E59D-CD62EAFBE2E9}"/>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132">
                <a:extLst>
                  <a:ext uri="{FF2B5EF4-FFF2-40B4-BE49-F238E27FC236}">
                    <a16:creationId xmlns:a16="http://schemas.microsoft.com/office/drawing/2014/main" id="{FE14E931-77CF-6FC2-F356-77A682D8BAD3}"/>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133">
                <a:extLst>
                  <a:ext uri="{FF2B5EF4-FFF2-40B4-BE49-F238E27FC236}">
                    <a16:creationId xmlns:a16="http://schemas.microsoft.com/office/drawing/2014/main" id="{A5E85DD2-346F-6B90-D68D-2BAD77C8266B}"/>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34">
                <a:extLst>
                  <a:ext uri="{FF2B5EF4-FFF2-40B4-BE49-F238E27FC236}">
                    <a16:creationId xmlns:a16="http://schemas.microsoft.com/office/drawing/2014/main" id="{383AD2C4-3742-F32A-0100-6D390DD83C8E}"/>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35">
                <a:extLst>
                  <a:ext uri="{FF2B5EF4-FFF2-40B4-BE49-F238E27FC236}">
                    <a16:creationId xmlns:a16="http://schemas.microsoft.com/office/drawing/2014/main" id="{79D270EA-7C87-AC26-5E98-112DABAC972B}"/>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36">
                <a:extLst>
                  <a:ext uri="{FF2B5EF4-FFF2-40B4-BE49-F238E27FC236}">
                    <a16:creationId xmlns:a16="http://schemas.microsoft.com/office/drawing/2014/main" id="{DA68789C-7992-9850-7BCE-95663AB1292F}"/>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7">
                <a:extLst>
                  <a:ext uri="{FF2B5EF4-FFF2-40B4-BE49-F238E27FC236}">
                    <a16:creationId xmlns:a16="http://schemas.microsoft.com/office/drawing/2014/main" id="{D5B40CBC-5435-0E17-F51B-9284F80B9345}"/>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38">
                <a:extLst>
                  <a:ext uri="{FF2B5EF4-FFF2-40B4-BE49-F238E27FC236}">
                    <a16:creationId xmlns:a16="http://schemas.microsoft.com/office/drawing/2014/main" id="{0B125412-38A8-6343-CE20-05694073796F}"/>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39">
                <a:extLst>
                  <a:ext uri="{FF2B5EF4-FFF2-40B4-BE49-F238E27FC236}">
                    <a16:creationId xmlns:a16="http://schemas.microsoft.com/office/drawing/2014/main" id="{B8C3691E-5596-4D59-A713-77D1E4BF9803}"/>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40">
                <a:extLst>
                  <a:ext uri="{FF2B5EF4-FFF2-40B4-BE49-F238E27FC236}">
                    <a16:creationId xmlns:a16="http://schemas.microsoft.com/office/drawing/2014/main" id="{A0AB75A3-8643-B016-0235-B3814013AF69}"/>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2445221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Web サイト&#10;&#10;AI 生成コンテンツは誤りを含む可能性があります。">
            <a:extLst>
              <a:ext uri="{FF2B5EF4-FFF2-40B4-BE49-F238E27FC236}">
                <a16:creationId xmlns:a16="http://schemas.microsoft.com/office/drawing/2014/main" id="{013D8B22-6857-FAC3-5C0C-82882C9CE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11586"/>
            <a:ext cx="6347636" cy="1792274"/>
          </a:xfrm>
          <a:prstGeom prst="rect">
            <a:avLst/>
          </a:prstGeom>
        </p:spPr>
      </p:pic>
      <p:pic>
        <p:nvPicPr>
          <p:cNvPr id="106" name="図 105">
            <a:extLst>
              <a:ext uri="{FF2B5EF4-FFF2-40B4-BE49-F238E27FC236}">
                <a16:creationId xmlns:a16="http://schemas.microsoft.com/office/drawing/2014/main" id="{8439D38C-1C45-4EFE-A92E-02E7B4964F2F}"/>
              </a:ext>
            </a:extLst>
          </p:cNvPr>
          <p:cNvPicPr>
            <a:picLocks noChangeAspect="1"/>
          </p:cNvPicPr>
          <p:nvPr/>
        </p:nvPicPr>
        <p:blipFill rotWithShape="1">
          <a:blip r:embed="rId3"/>
          <a:srcRect l="24406" t="71264" r="24249" b="20956"/>
          <a:stretch/>
        </p:blipFill>
        <p:spPr>
          <a:xfrm>
            <a:off x="356569" y="4272623"/>
            <a:ext cx="6091698" cy="1173947"/>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kumimoji="1" lang="en-US" altLang="ja-JP" sz="1400" b="1" kern="1200" dirty="0">
                <a:solidFill>
                  <a:schemeClr val="tx1"/>
                </a:solidFill>
                <a:effectLst/>
                <a:latin typeface="メイリオ" panose="020B0604030504040204" pitchFamily="50" charset="-128"/>
                <a:ea typeface="メイリオ" panose="020B0604030504040204" pitchFamily="50" charset="-128"/>
                <a:cs typeface="+mj-cs"/>
              </a:rPr>
              <a:t>Ⅱ</a:t>
            </a:r>
            <a:r>
              <a:rPr lang="ja-JP" altLang="en-US" dirty="0">
                <a:latin typeface="Meiryo UI" panose="020B0604030504040204" pitchFamily="50" charset="-128"/>
                <a:ea typeface="Meiryo UI" panose="020B0604030504040204" pitchFamily="50" charset="-128"/>
              </a:rPr>
              <a:t>．実績報告</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実績報告書提出</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43" name="四角形: 角を丸くする 10">
            <a:extLst>
              <a:ext uri="{FF2B5EF4-FFF2-40B4-BE49-F238E27FC236}">
                <a16:creationId xmlns:a16="http://schemas.microsoft.com/office/drawing/2014/main" id="{3923FB37-A5E3-3B95-871E-47C753C9E1A9}"/>
              </a:ext>
            </a:extLst>
          </p:cNvPr>
          <p:cNvSpPr/>
          <p:nvPr/>
        </p:nvSpPr>
        <p:spPr>
          <a:xfrm>
            <a:off x="231687" y="1006566"/>
            <a:ext cx="1295400" cy="366239"/>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添付資料</a:t>
            </a:r>
          </a:p>
        </p:txBody>
      </p:sp>
      <p:sp>
        <p:nvSpPr>
          <p:cNvPr id="44" name="コンテンツ プレースホルダー 4">
            <a:extLst>
              <a:ext uri="{FF2B5EF4-FFF2-40B4-BE49-F238E27FC236}">
                <a16:creationId xmlns:a16="http://schemas.microsoft.com/office/drawing/2014/main" id="{E4D326ED-6E58-F72C-65D2-E3C25A63D06C}"/>
              </a:ext>
            </a:extLst>
          </p:cNvPr>
          <p:cNvSpPr txBox="1">
            <a:spLocks/>
          </p:cNvSpPr>
          <p:nvPr/>
        </p:nvSpPr>
        <p:spPr>
          <a:xfrm>
            <a:off x="1527086" y="1059144"/>
            <a:ext cx="5330913"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必要書類をアップロードしてください。</a:t>
            </a:r>
            <a:endParaRPr lang="en-US" altLang="ja-JP" b="1" dirty="0"/>
          </a:p>
        </p:txBody>
      </p:sp>
      <p:pic>
        <p:nvPicPr>
          <p:cNvPr id="46" name="図 45">
            <a:extLst>
              <a:ext uri="{FF2B5EF4-FFF2-40B4-BE49-F238E27FC236}">
                <a16:creationId xmlns:a16="http://schemas.microsoft.com/office/drawing/2014/main" id="{FAFA23CA-D229-4116-9F91-3F663FECE117}"/>
              </a:ext>
            </a:extLst>
          </p:cNvPr>
          <p:cNvPicPr>
            <a:picLocks noChangeAspect="1"/>
          </p:cNvPicPr>
          <p:nvPr/>
        </p:nvPicPr>
        <p:blipFill>
          <a:blip r:embed="rId4"/>
          <a:stretch>
            <a:fillRect/>
          </a:stretch>
        </p:blipFill>
        <p:spPr>
          <a:xfrm>
            <a:off x="243386" y="6466971"/>
            <a:ext cx="6253079" cy="468858"/>
          </a:xfrm>
          <a:prstGeom prst="rect">
            <a:avLst/>
          </a:prstGeom>
        </p:spPr>
      </p:pic>
      <p:sp>
        <p:nvSpPr>
          <p:cNvPr id="51" name="四角形: 角を丸くする 10">
            <a:extLst>
              <a:ext uri="{FF2B5EF4-FFF2-40B4-BE49-F238E27FC236}">
                <a16:creationId xmlns:a16="http://schemas.microsoft.com/office/drawing/2014/main" id="{F0754BB0-5D65-4AF0-B586-419D6EA5340C}"/>
              </a:ext>
            </a:extLst>
          </p:cNvPr>
          <p:cNvSpPr/>
          <p:nvPr/>
        </p:nvSpPr>
        <p:spPr>
          <a:xfrm>
            <a:off x="276798" y="3842638"/>
            <a:ext cx="1295400" cy="349250"/>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確認事項</a:t>
            </a:r>
          </a:p>
        </p:txBody>
      </p:sp>
      <p:sp>
        <p:nvSpPr>
          <p:cNvPr id="52" name="タイトル 1">
            <a:extLst>
              <a:ext uri="{FF2B5EF4-FFF2-40B4-BE49-F238E27FC236}">
                <a16:creationId xmlns:a16="http://schemas.microsoft.com/office/drawing/2014/main" id="{D3862517-0802-4786-AC72-6C1A48D065E6}"/>
              </a:ext>
            </a:extLst>
          </p:cNvPr>
          <p:cNvSpPr txBox="1">
            <a:spLocks/>
          </p:cNvSpPr>
          <p:nvPr/>
        </p:nvSpPr>
        <p:spPr>
          <a:xfrm>
            <a:off x="4830566" y="4819721"/>
            <a:ext cx="1468438" cy="552450"/>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rPr>
              <a:t>必須項目です</a:t>
            </a:r>
          </a:p>
        </p:txBody>
      </p:sp>
      <p:grpSp>
        <p:nvGrpSpPr>
          <p:cNvPr id="71" name="グループ化 70">
            <a:extLst>
              <a:ext uri="{FF2B5EF4-FFF2-40B4-BE49-F238E27FC236}">
                <a16:creationId xmlns:a16="http://schemas.microsoft.com/office/drawing/2014/main" id="{D31F4637-4BF8-406C-9D36-A20A6BC2885E}"/>
              </a:ext>
            </a:extLst>
          </p:cNvPr>
          <p:cNvGrpSpPr/>
          <p:nvPr/>
        </p:nvGrpSpPr>
        <p:grpSpPr>
          <a:xfrm>
            <a:off x="4309144" y="4878653"/>
            <a:ext cx="447161" cy="471418"/>
            <a:chOff x="-1332593" y="3851997"/>
            <a:chExt cx="447161" cy="471418"/>
          </a:xfrm>
        </p:grpSpPr>
        <p:sp>
          <p:nvSpPr>
            <p:cNvPr id="72" name="楕円 71">
              <a:extLst>
                <a:ext uri="{FF2B5EF4-FFF2-40B4-BE49-F238E27FC236}">
                  <a16:creationId xmlns:a16="http://schemas.microsoft.com/office/drawing/2014/main" id="{A1CBC8B4-7901-4B04-9813-5808175A6FFF}"/>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Group 128">
              <a:extLst>
                <a:ext uri="{FF2B5EF4-FFF2-40B4-BE49-F238E27FC236}">
                  <a16:creationId xmlns:a16="http://schemas.microsoft.com/office/drawing/2014/main" id="{B91DC782-BEB7-499B-B657-59377B949B67}"/>
                </a:ext>
              </a:extLst>
            </p:cNvPr>
            <p:cNvGrpSpPr>
              <a:grpSpLocks noChangeAspect="1"/>
            </p:cNvGrpSpPr>
            <p:nvPr/>
          </p:nvGrpSpPr>
          <p:grpSpPr bwMode="auto">
            <a:xfrm>
              <a:off x="-1258332" y="3913735"/>
              <a:ext cx="296032" cy="338888"/>
              <a:chOff x="1398" y="2998"/>
              <a:chExt cx="373" cy="427"/>
            </a:xfrm>
            <a:solidFill>
              <a:schemeClr val="tx1"/>
            </a:solidFill>
          </p:grpSpPr>
          <p:sp>
            <p:nvSpPr>
              <p:cNvPr id="74" name="Freeform 129">
                <a:extLst>
                  <a:ext uri="{FF2B5EF4-FFF2-40B4-BE49-F238E27FC236}">
                    <a16:creationId xmlns:a16="http://schemas.microsoft.com/office/drawing/2014/main" id="{B3963E07-EFBB-490B-9183-B477931BFF4A}"/>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130">
                <a:extLst>
                  <a:ext uri="{FF2B5EF4-FFF2-40B4-BE49-F238E27FC236}">
                    <a16:creationId xmlns:a16="http://schemas.microsoft.com/office/drawing/2014/main" id="{CF298EF5-E471-4CBB-A0B8-7F58893F94DD}"/>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131">
                <a:extLst>
                  <a:ext uri="{FF2B5EF4-FFF2-40B4-BE49-F238E27FC236}">
                    <a16:creationId xmlns:a16="http://schemas.microsoft.com/office/drawing/2014/main" id="{0F4CB822-CFC8-4311-AB47-F208FC05F54C}"/>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132">
                <a:extLst>
                  <a:ext uri="{FF2B5EF4-FFF2-40B4-BE49-F238E27FC236}">
                    <a16:creationId xmlns:a16="http://schemas.microsoft.com/office/drawing/2014/main" id="{14702CB8-EBA0-4DCC-AAC2-1DD8542F9722}"/>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133">
                <a:extLst>
                  <a:ext uri="{FF2B5EF4-FFF2-40B4-BE49-F238E27FC236}">
                    <a16:creationId xmlns:a16="http://schemas.microsoft.com/office/drawing/2014/main" id="{A4B02D91-0A53-4464-8E07-5CBF6E14C0E6}"/>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134">
                <a:extLst>
                  <a:ext uri="{FF2B5EF4-FFF2-40B4-BE49-F238E27FC236}">
                    <a16:creationId xmlns:a16="http://schemas.microsoft.com/office/drawing/2014/main" id="{4B1566F2-BD2D-4F7F-AB24-822E928C212A}"/>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135">
                <a:extLst>
                  <a:ext uri="{FF2B5EF4-FFF2-40B4-BE49-F238E27FC236}">
                    <a16:creationId xmlns:a16="http://schemas.microsoft.com/office/drawing/2014/main" id="{11AA17DB-A2CF-494A-BCF8-2DEAFFAE5E33}"/>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136">
                <a:extLst>
                  <a:ext uri="{FF2B5EF4-FFF2-40B4-BE49-F238E27FC236}">
                    <a16:creationId xmlns:a16="http://schemas.microsoft.com/office/drawing/2014/main" id="{04493495-FDA9-4098-BC84-B1B528C71C51}"/>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137">
                <a:extLst>
                  <a:ext uri="{FF2B5EF4-FFF2-40B4-BE49-F238E27FC236}">
                    <a16:creationId xmlns:a16="http://schemas.microsoft.com/office/drawing/2014/main" id="{AF9C57DF-F930-446C-8DBC-CCF69C71496D}"/>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138">
                <a:extLst>
                  <a:ext uri="{FF2B5EF4-FFF2-40B4-BE49-F238E27FC236}">
                    <a16:creationId xmlns:a16="http://schemas.microsoft.com/office/drawing/2014/main" id="{CC9F6612-CA38-49C0-A22A-2AC765EF8EC6}"/>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139">
                <a:extLst>
                  <a:ext uri="{FF2B5EF4-FFF2-40B4-BE49-F238E27FC236}">
                    <a16:creationId xmlns:a16="http://schemas.microsoft.com/office/drawing/2014/main" id="{AE2BF4D1-30A1-4BF5-A165-0A78DE16B8CF}"/>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140">
                <a:extLst>
                  <a:ext uri="{FF2B5EF4-FFF2-40B4-BE49-F238E27FC236}">
                    <a16:creationId xmlns:a16="http://schemas.microsoft.com/office/drawing/2014/main" id="{2F0FEC04-CB1A-4A15-BE2F-1DD195FF0752}"/>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86" name="四角形: 角を丸くする 25">
            <a:extLst>
              <a:ext uri="{FF2B5EF4-FFF2-40B4-BE49-F238E27FC236}">
                <a16:creationId xmlns:a16="http://schemas.microsoft.com/office/drawing/2014/main" id="{442D6304-55D9-4EE7-A642-4302124455C6}"/>
              </a:ext>
            </a:extLst>
          </p:cNvPr>
          <p:cNvSpPr/>
          <p:nvPr/>
        </p:nvSpPr>
        <p:spPr>
          <a:xfrm>
            <a:off x="515863" y="5598507"/>
            <a:ext cx="5759450" cy="717172"/>
          </a:xfrm>
          <a:prstGeom prst="roundRect">
            <a:avLst>
              <a:gd name="adj" fmla="val 1157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未提出の計画変更等はないかどうか確認してください。なければ「はい」にチェックを入れて申請して</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87" name="吹き出し: 線 75">
            <a:extLst>
              <a:ext uri="{FF2B5EF4-FFF2-40B4-BE49-F238E27FC236}">
                <a16:creationId xmlns:a16="http://schemas.microsoft.com/office/drawing/2014/main" id="{E15BD1BF-6E66-AE19-F412-C9D6EEEF5ED4}"/>
              </a:ext>
            </a:extLst>
          </p:cNvPr>
          <p:cNvSpPr/>
          <p:nvPr/>
        </p:nvSpPr>
        <p:spPr>
          <a:xfrm>
            <a:off x="1006135" y="7058721"/>
            <a:ext cx="4911167" cy="479093"/>
          </a:xfrm>
          <a:prstGeom prst="borderCallout1">
            <a:avLst>
              <a:gd name="adj1" fmla="val 509"/>
              <a:gd name="adj2" fmla="val 60237"/>
              <a:gd name="adj3" fmla="val -54644"/>
              <a:gd name="adj4" fmla="val 46234"/>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入力内容、添付資料に間違いがなければ、「申請する」を押下してください。</a:t>
            </a:r>
          </a:p>
        </p:txBody>
      </p:sp>
      <p:sp>
        <p:nvSpPr>
          <p:cNvPr id="88" name="Google Shape;155;p16">
            <a:extLst>
              <a:ext uri="{FF2B5EF4-FFF2-40B4-BE49-F238E27FC236}">
                <a16:creationId xmlns:a16="http://schemas.microsoft.com/office/drawing/2014/main" id="{E8C47D13-DE87-FEAB-5287-65A8C4434029}"/>
              </a:ext>
            </a:extLst>
          </p:cNvPr>
          <p:cNvSpPr/>
          <p:nvPr/>
        </p:nvSpPr>
        <p:spPr>
          <a:xfrm>
            <a:off x="2106930" y="6503670"/>
            <a:ext cx="1300088" cy="43589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タイトル 1">
            <a:extLst>
              <a:ext uri="{FF2B5EF4-FFF2-40B4-BE49-F238E27FC236}">
                <a16:creationId xmlns:a16="http://schemas.microsoft.com/office/drawing/2014/main" id="{AAF93907-3145-ADC5-F830-E5366481E811}"/>
              </a:ext>
            </a:extLst>
          </p:cNvPr>
          <p:cNvSpPr txBox="1">
            <a:spLocks/>
          </p:cNvSpPr>
          <p:nvPr/>
        </p:nvSpPr>
        <p:spPr>
          <a:xfrm>
            <a:off x="1006135" y="7655683"/>
            <a:ext cx="5125726" cy="1104186"/>
          </a:xfrm>
          <a:prstGeom prst="rect">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171450" lvl="0" indent="-171450">
              <a:lnSpc>
                <a:spcPts val="2000"/>
              </a:lnSpc>
              <a:spcBef>
                <a:spcPts val="600"/>
              </a:spcBef>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rPr>
              <a:t>審査結果は「額決定通知」として交付されます。</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2000"/>
              </a:lnSpc>
              <a:spcBef>
                <a:spcPts val="600"/>
              </a:spcBef>
              <a:buFont typeface="Wingdings" panose="05000000000000000000" pitchFamily="2" charset="2"/>
              <a:buChar char="ü"/>
              <a:defRPr/>
            </a:pPr>
            <a:r>
              <a:rPr lang="ja-JP" altLang="en-US" sz="1200" dirty="0">
                <a:solidFill>
                  <a:prstClr val="black"/>
                </a:solidFill>
                <a:latin typeface="Meiryo UI" panose="020B0604030504040204" pitchFamily="50" charset="-128"/>
                <a:ea typeface="Meiryo UI" panose="020B0604030504040204" pitchFamily="50" charset="-128"/>
              </a:rPr>
              <a:t>申請内容に不備等があった場合には、「</a:t>
            </a:r>
            <a:r>
              <a:rPr lang="en-US" altLang="ja-JP" sz="1200" dirty="0">
                <a:solidFill>
                  <a:prstClr val="black"/>
                </a:solidFill>
                <a:latin typeface="Meiryo UI" panose="020B0604030504040204" pitchFamily="50" charset="-128"/>
                <a:ea typeface="Meiryo UI" panose="020B0604030504040204" pitchFamily="50" charset="-128"/>
              </a:rPr>
              <a:t>I.</a:t>
            </a:r>
            <a:r>
              <a:rPr lang="ja-JP" altLang="en-US" sz="1200" dirty="0">
                <a:solidFill>
                  <a:prstClr val="black"/>
                </a:solidFill>
                <a:latin typeface="Meiryo UI" panose="020B0604030504040204" pitchFamily="50" charset="-128"/>
                <a:ea typeface="Meiryo UI" panose="020B0604030504040204" pitchFamily="50" charset="-128"/>
              </a:rPr>
              <a:t>交付申請</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差戻し時の修正対応」と同様に</a:t>
            </a:r>
            <a:r>
              <a:rPr lang="en-US" altLang="ja-JP" sz="1200" dirty="0" err="1">
                <a:solidFill>
                  <a:prstClr val="black"/>
                </a:solidFill>
                <a:latin typeface="Meiryo UI" panose="020B0604030504040204" pitchFamily="50" charset="-128"/>
                <a:ea typeface="Meiryo UI" panose="020B0604030504040204" pitchFamily="50" charset="-128"/>
              </a:rPr>
              <a:t>Jgrants</a:t>
            </a:r>
            <a:r>
              <a:rPr lang="ja-JP" altLang="en-US" sz="1200" dirty="0">
                <a:solidFill>
                  <a:prstClr val="black"/>
                </a:solidFill>
                <a:latin typeface="Meiryo UI" panose="020B0604030504040204" pitchFamily="50" charset="-128"/>
                <a:ea typeface="Meiryo UI" panose="020B0604030504040204" pitchFamily="50" charset="-128"/>
              </a:rPr>
              <a:t>事務局からメールがとどきますので、修正して再申請を行ってください。詳細は、本マニュアルの</a:t>
            </a:r>
            <a:r>
              <a:rPr lang="en-US" altLang="ja-JP" sz="1200" dirty="0">
                <a:solidFill>
                  <a:prstClr val="black"/>
                </a:solidFill>
                <a:latin typeface="Meiryo UI" panose="020B0604030504040204" pitchFamily="50" charset="-128"/>
                <a:ea typeface="Meiryo UI" panose="020B0604030504040204" pitchFamily="50" charset="-128"/>
              </a:rPr>
              <a:t>9</a:t>
            </a:r>
            <a:r>
              <a:rPr lang="ja-JP" altLang="en-US" sz="1200" dirty="0">
                <a:solidFill>
                  <a:prstClr val="black"/>
                </a:solidFill>
                <a:latin typeface="Meiryo UI" panose="020B0604030504040204" pitchFamily="50" charset="-128"/>
                <a:ea typeface="Meiryo UI" panose="020B0604030504040204" pitchFamily="50" charset="-128"/>
              </a:rPr>
              <a:t>ページをご確認ください。</a:t>
            </a:r>
            <a:endParaRPr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91" name="グループ化 90">
            <a:extLst>
              <a:ext uri="{FF2B5EF4-FFF2-40B4-BE49-F238E27FC236}">
                <a16:creationId xmlns:a16="http://schemas.microsoft.com/office/drawing/2014/main" id="{3A6CFC61-7176-4E6B-6CE0-A9A16C6121C7}"/>
              </a:ext>
            </a:extLst>
          </p:cNvPr>
          <p:cNvGrpSpPr/>
          <p:nvPr/>
        </p:nvGrpSpPr>
        <p:grpSpPr>
          <a:xfrm>
            <a:off x="292282" y="7779890"/>
            <a:ext cx="447161" cy="471418"/>
            <a:chOff x="-1332593" y="3851997"/>
            <a:chExt cx="447161" cy="471418"/>
          </a:xfrm>
        </p:grpSpPr>
        <p:sp>
          <p:nvSpPr>
            <p:cNvPr id="92" name="楕円 91">
              <a:extLst>
                <a:ext uri="{FF2B5EF4-FFF2-40B4-BE49-F238E27FC236}">
                  <a16:creationId xmlns:a16="http://schemas.microsoft.com/office/drawing/2014/main" id="{14344A18-D3CC-C98E-3920-05915172AA55}"/>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3" name="Group 128">
              <a:extLst>
                <a:ext uri="{FF2B5EF4-FFF2-40B4-BE49-F238E27FC236}">
                  <a16:creationId xmlns:a16="http://schemas.microsoft.com/office/drawing/2014/main" id="{91E52442-608B-247A-B644-F9157EE96518}"/>
                </a:ext>
              </a:extLst>
            </p:cNvPr>
            <p:cNvGrpSpPr>
              <a:grpSpLocks noChangeAspect="1"/>
            </p:cNvGrpSpPr>
            <p:nvPr/>
          </p:nvGrpSpPr>
          <p:grpSpPr bwMode="auto">
            <a:xfrm>
              <a:off x="-1258334" y="3913737"/>
              <a:ext cx="296032" cy="338888"/>
              <a:chOff x="1398" y="2998"/>
              <a:chExt cx="373" cy="427"/>
            </a:xfrm>
            <a:solidFill>
              <a:schemeClr val="tx1"/>
            </a:solidFill>
          </p:grpSpPr>
          <p:sp>
            <p:nvSpPr>
              <p:cNvPr id="94" name="Freeform 129">
                <a:extLst>
                  <a:ext uri="{FF2B5EF4-FFF2-40B4-BE49-F238E27FC236}">
                    <a16:creationId xmlns:a16="http://schemas.microsoft.com/office/drawing/2014/main" id="{28420430-4B1E-7266-CBFE-710A2E236039}"/>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5" name="Freeform 130">
                <a:extLst>
                  <a:ext uri="{FF2B5EF4-FFF2-40B4-BE49-F238E27FC236}">
                    <a16:creationId xmlns:a16="http://schemas.microsoft.com/office/drawing/2014/main" id="{05377D3E-FFDB-7233-71E6-E1D5C755C765}"/>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6" name="Freeform 131">
                <a:extLst>
                  <a:ext uri="{FF2B5EF4-FFF2-40B4-BE49-F238E27FC236}">
                    <a16:creationId xmlns:a16="http://schemas.microsoft.com/office/drawing/2014/main" id="{83CA22BA-835F-444F-E893-581DB22B52CC}"/>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7" name="Freeform 132">
                <a:extLst>
                  <a:ext uri="{FF2B5EF4-FFF2-40B4-BE49-F238E27FC236}">
                    <a16:creationId xmlns:a16="http://schemas.microsoft.com/office/drawing/2014/main" id="{CAB60ABF-703F-567F-7CBE-03D6A5931958}"/>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8" name="Freeform 133">
                <a:extLst>
                  <a:ext uri="{FF2B5EF4-FFF2-40B4-BE49-F238E27FC236}">
                    <a16:creationId xmlns:a16="http://schemas.microsoft.com/office/drawing/2014/main" id="{6CBF776B-37CC-823A-3FC8-6013BACB3ADB}"/>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9" name="Freeform 134">
                <a:extLst>
                  <a:ext uri="{FF2B5EF4-FFF2-40B4-BE49-F238E27FC236}">
                    <a16:creationId xmlns:a16="http://schemas.microsoft.com/office/drawing/2014/main" id="{3DB02202-D95A-9102-167E-73262B891203}"/>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0" name="Freeform 135">
                <a:extLst>
                  <a:ext uri="{FF2B5EF4-FFF2-40B4-BE49-F238E27FC236}">
                    <a16:creationId xmlns:a16="http://schemas.microsoft.com/office/drawing/2014/main" id="{722F1124-6DBE-6E6C-F660-832F02781808}"/>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1" name="Freeform 136">
                <a:extLst>
                  <a:ext uri="{FF2B5EF4-FFF2-40B4-BE49-F238E27FC236}">
                    <a16:creationId xmlns:a16="http://schemas.microsoft.com/office/drawing/2014/main" id="{66D169CF-C67A-AE55-57A4-8B90428CD197}"/>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2" name="Freeform 137">
                <a:extLst>
                  <a:ext uri="{FF2B5EF4-FFF2-40B4-BE49-F238E27FC236}">
                    <a16:creationId xmlns:a16="http://schemas.microsoft.com/office/drawing/2014/main" id="{1B340607-D30C-3F0D-644D-2B76F10D2B50}"/>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3" name="Freeform 138">
                <a:extLst>
                  <a:ext uri="{FF2B5EF4-FFF2-40B4-BE49-F238E27FC236}">
                    <a16:creationId xmlns:a16="http://schemas.microsoft.com/office/drawing/2014/main" id="{C2AC6B23-4113-0B40-B09B-5A3FD9AE4A0D}"/>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4" name="Freeform 139">
                <a:extLst>
                  <a:ext uri="{FF2B5EF4-FFF2-40B4-BE49-F238E27FC236}">
                    <a16:creationId xmlns:a16="http://schemas.microsoft.com/office/drawing/2014/main" id="{82B1A4C9-1F3C-CB1F-F628-8783BFF4D835}"/>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5" name="Freeform 140">
                <a:extLst>
                  <a:ext uri="{FF2B5EF4-FFF2-40B4-BE49-F238E27FC236}">
                    <a16:creationId xmlns:a16="http://schemas.microsoft.com/office/drawing/2014/main" id="{F405205F-19A5-5E5B-5387-7DD14D2626EA}"/>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6" name="Google Shape;155;p16">
            <a:extLst>
              <a:ext uri="{FF2B5EF4-FFF2-40B4-BE49-F238E27FC236}">
                <a16:creationId xmlns:a16="http://schemas.microsoft.com/office/drawing/2014/main" id="{AC51A766-6D92-DEE2-B591-08DE9FB0B71D}"/>
              </a:ext>
            </a:extLst>
          </p:cNvPr>
          <p:cNvSpPr/>
          <p:nvPr/>
        </p:nvSpPr>
        <p:spPr>
          <a:xfrm>
            <a:off x="325694" y="1994708"/>
            <a:ext cx="6155985" cy="1325361"/>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Google Shape;155;p16">
            <a:extLst>
              <a:ext uri="{FF2B5EF4-FFF2-40B4-BE49-F238E27FC236}">
                <a16:creationId xmlns:a16="http://schemas.microsoft.com/office/drawing/2014/main" id="{4AD6BEB0-58DE-93AA-DC12-D57AA6C11087}"/>
              </a:ext>
            </a:extLst>
          </p:cNvPr>
          <p:cNvSpPr/>
          <p:nvPr/>
        </p:nvSpPr>
        <p:spPr>
          <a:xfrm>
            <a:off x="683286" y="4860939"/>
            <a:ext cx="144330" cy="14152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9" name="Picture 8">
            <a:extLst>
              <a:ext uri="{FF2B5EF4-FFF2-40B4-BE49-F238E27FC236}">
                <a16:creationId xmlns:a16="http://schemas.microsoft.com/office/drawing/2014/main" id="{01F17973-FCA0-6EC5-565B-83861883906F}"/>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776805" y="4958281"/>
            <a:ext cx="241421" cy="32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63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FCF137CA-1855-0F2C-8FAE-D7BDFE34C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29" y="4809763"/>
            <a:ext cx="4802147" cy="4980950"/>
          </a:xfrm>
          <a:prstGeom prst="rect">
            <a:avLst/>
          </a:prstGeom>
        </p:spPr>
      </p:pic>
      <p:pic>
        <p:nvPicPr>
          <p:cNvPr id="19" name="図 18"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41399FB8-AD47-FE1D-2800-B6BE0DFDC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76" y="2976730"/>
            <a:ext cx="4890147" cy="1373637"/>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1</a:t>
            </a:r>
            <a:r>
              <a:rPr lang="ja-JP" altLang="en-US" dirty="0">
                <a:latin typeface="Meiryo UI" panose="020B0604030504040204" pitchFamily="50" charset="-128"/>
                <a:ea typeface="Meiryo UI" panose="020B0604030504040204" pitchFamily="50" charset="-128"/>
              </a:rPr>
              <a:t>．</a:t>
            </a:r>
            <a:r>
              <a:rPr lang="ja-JP" altLang="en-US" dirty="0"/>
              <a:t>課税仕入額の報告</a:t>
            </a:r>
            <a:endParaRPr lang="ja-JP" altLang="en-US" b="0" dirty="0">
              <a:latin typeface="Meiryo UI" panose="020B0604030504040204" pitchFamily="50" charset="-128"/>
              <a:ea typeface="Meiryo UI" panose="020B0604030504040204" pitchFamily="50" charset="-128"/>
              <a:cs typeface="Meiryo"/>
              <a:sym typeface="Meiryo"/>
            </a:endParaRPr>
          </a:p>
        </p:txBody>
      </p:sp>
      <p:grpSp>
        <p:nvGrpSpPr>
          <p:cNvPr id="14" name="グループ化 13">
            <a:extLst>
              <a:ext uri="{FF2B5EF4-FFF2-40B4-BE49-F238E27FC236}">
                <a16:creationId xmlns:a16="http://schemas.microsoft.com/office/drawing/2014/main" id="{BDAC4BF4-51C4-8867-4EE2-27D02A3176F2}"/>
              </a:ext>
            </a:extLst>
          </p:cNvPr>
          <p:cNvGrpSpPr/>
          <p:nvPr/>
        </p:nvGrpSpPr>
        <p:grpSpPr>
          <a:xfrm>
            <a:off x="460136" y="974798"/>
            <a:ext cx="5645948" cy="264469"/>
            <a:chOff x="458779" y="1084222"/>
            <a:chExt cx="5610093" cy="264469"/>
          </a:xfrm>
        </p:grpSpPr>
        <p:sp>
          <p:nvSpPr>
            <p:cNvPr id="15" name="コンテンツ プレースホルダー 4">
              <a:extLst>
                <a:ext uri="{FF2B5EF4-FFF2-40B4-BE49-F238E27FC236}">
                  <a16:creationId xmlns:a16="http://schemas.microsoft.com/office/drawing/2014/main" id="{25D573CA-A012-B5A0-E503-C1BED3ED9F37}"/>
                </a:ext>
              </a:extLst>
            </p:cNvPr>
            <p:cNvSpPr txBox="1">
              <a:spLocks/>
            </p:cNvSpPr>
            <p:nvPr/>
          </p:nvSpPr>
          <p:spPr>
            <a:xfrm>
              <a:off x="1373179" y="1084222"/>
              <a:ext cx="4695693"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事業の詳細画面下部の、「新規申請する」ボタンを押下します。</a:t>
              </a:r>
              <a:endParaRPr lang="en-US" altLang="ja-JP" b="1" dirty="0"/>
            </a:p>
          </p:txBody>
        </p:sp>
        <p:sp>
          <p:nvSpPr>
            <p:cNvPr id="16" name="四角形: 角を丸くする 10">
              <a:extLst>
                <a:ext uri="{FF2B5EF4-FFF2-40B4-BE49-F238E27FC236}">
                  <a16:creationId xmlns:a16="http://schemas.microsoft.com/office/drawing/2014/main" id="{F6D1BB51-A501-9B22-FD45-DA95DC0A39AF}"/>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sp>
        <p:nvSpPr>
          <p:cNvPr id="48" name="Google Shape;155;p16">
            <a:extLst>
              <a:ext uri="{FF2B5EF4-FFF2-40B4-BE49-F238E27FC236}">
                <a16:creationId xmlns:a16="http://schemas.microsoft.com/office/drawing/2014/main" id="{DF510E13-A1B0-9083-DA91-0171FAAB9044}"/>
              </a:ext>
            </a:extLst>
          </p:cNvPr>
          <p:cNvSpPr/>
          <p:nvPr/>
        </p:nvSpPr>
        <p:spPr>
          <a:xfrm>
            <a:off x="4595298" y="3410160"/>
            <a:ext cx="738331" cy="23172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0" name="Picture 8">
            <a:extLst>
              <a:ext uri="{FF2B5EF4-FFF2-40B4-BE49-F238E27FC236}">
                <a16:creationId xmlns:a16="http://schemas.microsoft.com/office/drawing/2014/main" id="{7CB830B5-FA7A-66FD-238C-E66AA4475A0B}"/>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219824" y="3572565"/>
            <a:ext cx="212370" cy="28237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8E621738-A246-312A-5281-4C723F159984}"/>
              </a:ext>
            </a:extLst>
          </p:cNvPr>
          <p:cNvGrpSpPr/>
          <p:nvPr/>
        </p:nvGrpSpPr>
        <p:grpSpPr>
          <a:xfrm>
            <a:off x="962269" y="2715542"/>
            <a:ext cx="4833872" cy="152872"/>
            <a:chOff x="1055077" y="3418426"/>
            <a:chExt cx="7920111" cy="1118424"/>
          </a:xfrm>
        </p:grpSpPr>
        <p:sp>
          <p:nvSpPr>
            <p:cNvPr id="24" name="フリーフォーム: 図形 23">
              <a:extLst>
                <a:ext uri="{FF2B5EF4-FFF2-40B4-BE49-F238E27FC236}">
                  <a16:creationId xmlns:a16="http://schemas.microsoft.com/office/drawing/2014/main" id="{1C120B3A-464D-148E-6EE9-71467692DC20}"/>
                </a:ext>
              </a:extLst>
            </p:cNvPr>
            <p:cNvSpPr/>
            <p:nvPr/>
          </p:nvSpPr>
          <p:spPr>
            <a:xfrm>
              <a:off x="1055077" y="341842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フリーフォーム: 図形 25">
              <a:extLst>
                <a:ext uri="{FF2B5EF4-FFF2-40B4-BE49-F238E27FC236}">
                  <a16:creationId xmlns:a16="http://schemas.microsoft.com/office/drawing/2014/main" id="{59E77351-EE0D-A282-1569-322729226C7E}"/>
                </a:ext>
              </a:extLst>
            </p:cNvPr>
            <p:cNvSpPr/>
            <p:nvPr/>
          </p:nvSpPr>
          <p:spPr>
            <a:xfrm>
              <a:off x="1055077" y="3791234"/>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82E7813F-98E9-6825-7437-17B2137D69D6}"/>
              </a:ext>
            </a:extLst>
          </p:cNvPr>
          <p:cNvGrpSpPr/>
          <p:nvPr/>
        </p:nvGrpSpPr>
        <p:grpSpPr>
          <a:xfrm>
            <a:off x="488596" y="4488376"/>
            <a:ext cx="5987594" cy="270992"/>
            <a:chOff x="458779" y="1293369"/>
            <a:chExt cx="5987594" cy="270992"/>
          </a:xfrm>
        </p:grpSpPr>
        <p:sp>
          <p:nvSpPr>
            <p:cNvPr id="11" name="コンテンツ プレースホルダー 4">
              <a:extLst>
                <a:ext uri="{FF2B5EF4-FFF2-40B4-BE49-F238E27FC236}">
                  <a16:creationId xmlns:a16="http://schemas.microsoft.com/office/drawing/2014/main" id="{FD693F5B-BFA2-A618-E1D2-54E5DA9893DD}"/>
                </a:ext>
              </a:extLst>
            </p:cNvPr>
            <p:cNvSpPr txBox="1">
              <a:spLocks/>
            </p:cNvSpPr>
            <p:nvPr/>
          </p:nvSpPr>
          <p:spPr>
            <a:xfrm>
              <a:off x="1373179" y="1301222"/>
              <a:ext cx="5073194" cy="263139"/>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表示されたフォームに入力してください。</a:t>
              </a:r>
              <a:endParaRPr lang="en-US" altLang="ja-JP" b="1" dirty="0"/>
            </a:p>
          </p:txBody>
        </p:sp>
        <p:sp>
          <p:nvSpPr>
            <p:cNvPr id="12" name="四角形: 角を丸くする 10">
              <a:extLst>
                <a:ext uri="{FF2B5EF4-FFF2-40B4-BE49-F238E27FC236}">
                  <a16:creationId xmlns:a16="http://schemas.microsoft.com/office/drawing/2014/main" id="{C33702F3-9CFB-9623-EF52-34B793AB317A}"/>
                </a:ext>
              </a:extLst>
            </p:cNvPr>
            <p:cNvSpPr/>
            <p:nvPr/>
          </p:nvSpPr>
          <p:spPr>
            <a:xfrm>
              <a:off x="458779" y="12933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p:txBody>
        </p:sp>
      </p:grpSp>
      <p:sp>
        <p:nvSpPr>
          <p:cNvPr id="29" name="Google Shape;155;p16">
            <a:extLst>
              <a:ext uri="{FF2B5EF4-FFF2-40B4-BE49-F238E27FC236}">
                <a16:creationId xmlns:a16="http://schemas.microsoft.com/office/drawing/2014/main" id="{40A4D56D-9F38-1DBE-360C-CE3A6889FFBF}"/>
              </a:ext>
            </a:extLst>
          </p:cNvPr>
          <p:cNvSpPr/>
          <p:nvPr/>
        </p:nvSpPr>
        <p:spPr>
          <a:xfrm>
            <a:off x="1194165" y="7075860"/>
            <a:ext cx="4469670" cy="37435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正方形/長方形 30">
            <a:extLst>
              <a:ext uri="{FF2B5EF4-FFF2-40B4-BE49-F238E27FC236}">
                <a16:creationId xmlns:a16="http://schemas.microsoft.com/office/drawing/2014/main" id="{B318A38E-D6DC-E087-E198-D0624B674EEC}"/>
              </a:ext>
            </a:extLst>
          </p:cNvPr>
          <p:cNvSpPr/>
          <p:nvPr/>
        </p:nvSpPr>
        <p:spPr bwMode="auto">
          <a:xfrm>
            <a:off x="1136414" y="8552933"/>
            <a:ext cx="4617716" cy="1167108"/>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pic>
        <p:nvPicPr>
          <p:cNvPr id="3" name="図 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4DBAF0A-CABC-A8DC-4C20-08A658105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258" y="1353067"/>
            <a:ext cx="4833872" cy="1333875"/>
          </a:xfrm>
          <a:prstGeom prst="rect">
            <a:avLst/>
          </a:prstGeom>
        </p:spPr>
      </p:pic>
      <p:sp>
        <p:nvSpPr>
          <p:cNvPr id="7" name="正方形/長方形 6">
            <a:extLst>
              <a:ext uri="{FF2B5EF4-FFF2-40B4-BE49-F238E27FC236}">
                <a16:creationId xmlns:a16="http://schemas.microsoft.com/office/drawing/2014/main" id="{98230CDA-9082-4F6C-CD49-5A1AEB725169}"/>
              </a:ext>
            </a:extLst>
          </p:cNvPr>
          <p:cNvSpPr/>
          <p:nvPr/>
        </p:nvSpPr>
        <p:spPr>
          <a:xfrm>
            <a:off x="1275313" y="7248074"/>
            <a:ext cx="1175899" cy="147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フローチャート: 処理 1">
            <a:extLst>
              <a:ext uri="{FF2B5EF4-FFF2-40B4-BE49-F238E27FC236}">
                <a16:creationId xmlns:a16="http://schemas.microsoft.com/office/drawing/2014/main" id="{58F579F8-4F69-A27E-70AB-B2F062772349}"/>
              </a:ext>
            </a:extLst>
          </p:cNvPr>
          <p:cNvSpPr/>
          <p:nvPr/>
        </p:nvSpPr>
        <p:spPr>
          <a:xfrm>
            <a:off x="1863262" y="2066531"/>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処理 3">
            <a:extLst>
              <a:ext uri="{FF2B5EF4-FFF2-40B4-BE49-F238E27FC236}">
                <a16:creationId xmlns:a16="http://schemas.microsoft.com/office/drawing/2014/main" id="{4892886F-5284-786C-EDB0-727BBDA1E8E5}"/>
              </a:ext>
            </a:extLst>
          </p:cNvPr>
          <p:cNvSpPr/>
          <p:nvPr/>
        </p:nvSpPr>
        <p:spPr>
          <a:xfrm>
            <a:off x="1548000" y="6560627"/>
            <a:ext cx="482400" cy="128168"/>
          </a:xfrm>
          <a:prstGeom prst="flowChartProcess">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BCB02BD-6102-437E-7F48-7FBE7074F292}"/>
              </a:ext>
            </a:extLst>
          </p:cNvPr>
          <p:cNvSpPr txBox="1"/>
          <p:nvPr/>
        </p:nvSpPr>
        <p:spPr>
          <a:xfrm>
            <a:off x="1758720" y="2080868"/>
            <a:ext cx="2577824" cy="184666"/>
          </a:xfrm>
          <a:prstGeom prst="rect">
            <a:avLst/>
          </a:prstGeom>
          <a:noFill/>
        </p:spPr>
        <p:txBody>
          <a:bodyPr wrap="square" rtlCol="0">
            <a:spAutoFit/>
          </a:bodyPr>
          <a:lstStyle/>
          <a:p>
            <a:r>
              <a:rPr kumimoji="1" lang="ja-JP" altLang="en-US" sz="600" dirty="0">
                <a:solidFill>
                  <a:schemeClr val="tx1">
                    <a:lumMod val="75000"/>
                    <a:lumOff val="25000"/>
                  </a:schemeClr>
                </a:solidFill>
              </a:rPr>
              <a:t>○○幼稚園：児教育の質の向上のための</a:t>
            </a:r>
            <a:r>
              <a:rPr kumimoji="1" lang="en-US" altLang="ja-JP" sz="600" dirty="0">
                <a:solidFill>
                  <a:schemeClr val="tx1">
                    <a:lumMod val="75000"/>
                    <a:lumOff val="25000"/>
                  </a:schemeClr>
                </a:solidFill>
              </a:rPr>
              <a:t>ICT</a:t>
            </a:r>
            <a:r>
              <a:rPr kumimoji="1" lang="ja-JP" altLang="en-US" sz="600" dirty="0">
                <a:solidFill>
                  <a:schemeClr val="tx1">
                    <a:lumMod val="75000"/>
                    <a:lumOff val="25000"/>
                  </a:schemeClr>
                </a:solidFill>
              </a:rPr>
              <a:t>化支援事業補助金申請</a:t>
            </a:r>
          </a:p>
        </p:txBody>
      </p:sp>
      <p:sp>
        <p:nvSpPr>
          <p:cNvPr id="9" name="正方形/長方形 8">
            <a:extLst>
              <a:ext uri="{FF2B5EF4-FFF2-40B4-BE49-F238E27FC236}">
                <a16:creationId xmlns:a16="http://schemas.microsoft.com/office/drawing/2014/main" id="{3CE0B19F-344A-B8A0-BC25-1E1929109046}"/>
              </a:ext>
            </a:extLst>
          </p:cNvPr>
          <p:cNvSpPr/>
          <p:nvPr/>
        </p:nvSpPr>
        <p:spPr>
          <a:xfrm>
            <a:off x="1275313" y="6877020"/>
            <a:ext cx="482401" cy="12816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B47E43AB-2A67-B115-C4C5-C63090793B1B}"/>
              </a:ext>
            </a:extLst>
          </p:cNvPr>
          <p:cNvSpPr/>
          <p:nvPr/>
        </p:nvSpPr>
        <p:spPr>
          <a:xfrm>
            <a:off x="3533251" y="6894038"/>
            <a:ext cx="406342" cy="1314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CB1EF5E7-1823-9898-CFE7-6EBE16A9F7BF}"/>
              </a:ext>
            </a:extLst>
          </p:cNvPr>
          <p:cNvSpPr/>
          <p:nvPr/>
        </p:nvSpPr>
        <p:spPr>
          <a:xfrm>
            <a:off x="3533250" y="6545870"/>
            <a:ext cx="705689" cy="1429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処理 20">
            <a:extLst>
              <a:ext uri="{FF2B5EF4-FFF2-40B4-BE49-F238E27FC236}">
                <a16:creationId xmlns:a16="http://schemas.microsoft.com/office/drawing/2014/main" id="{ED6EB584-B5B6-C2DA-AE34-24B3004602D0}"/>
              </a:ext>
            </a:extLst>
          </p:cNvPr>
          <p:cNvSpPr/>
          <p:nvPr/>
        </p:nvSpPr>
        <p:spPr>
          <a:xfrm>
            <a:off x="1306800" y="7613276"/>
            <a:ext cx="482400" cy="12816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DE3E915-DAA5-A676-738D-1176F5BED5DE}"/>
              </a:ext>
            </a:extLst>
          </p:cNvPr>
          <p:cNvSpPr txBox="1"/>
          <p:nvPr/>
        </p:nvSpPr>
        <p:spPr>
          <a:xfrm>
            <a:off x="1289248" y="7542604"/>
            <a:ext cx="2316710" cy="184666"/>
          </a:xfrm>
          <a:prstGeom prst="rect">
            <a:avLst/>
          </a:prstGeom>
          <a:noFill/>
        </p:spPr>
        <p:txBody>
          <a:bodyPr wrap="square" rtlCol="0">
            <a:spAutoFit/>
          </a:bodyPr>
          <a:lstStyle/>
          <a:p>
            <a:r>
              <a:rPr kumimoji="1" lang="ja-JP" altLang="en-US" sz="600" dirty="0">
                <a:solidFill>
                  <a:schemeClr val="bg1">
                    <a:lumMod val="65000"/>
                  </a:schemeClr>
                </a:solidFill>
              </a:rPr>
              <a:t>○○幼稚園：</a:t>
            </a:r>
            <a:r>
              <a:rPr kumimoji="1" lang="zh-TW" altLang="en-US" sz="600" dirty="0">
                <a:solidFill>
                  <a:schemeClr val="bg1">
                    <a:lumMod val="65000"/>
                  </a:schemeClr>
                </a:solidFill>
              </a:rPr>
              <a:t>教育体制支援事業費補助金申請　</a:t>
            </a:r>
            <a:endParaRPr kumimoji="1" lang="ja-JP" altLang="en-US" sz="600" dirty="0">
              <a:solidFill>
                <a:schemeClr val="bg1">
                  <a:lumMod val="65000"/>
                </a:schemeClr>
              </a:solidFill>
            </a:endParaRPr>
          </a:p>
        </p:txBody>
      </p:sp>
      <p:sp>
        <p:nvSpPr>
          <p:cNvPr id="22" name="正方形/長方形 21">
            <a:extLst>
              <a:ext uri="{FF2B5EF4-FFF2-40B4-BE49-F238E27FC236}">
                <a16:creationId xmlns:a16="http://schemas.microsoft.com/office/drawing/2014/main" id="{73B69BB7-414F-285A-1945-4C4F95901439}"/>
              </a:ext>
            </a:extLst>
          </p:cNvPr>
          <p:cNvSpPr/>
          <p:nvPr/>
        </p:nvSpPr>
        <p:spPr>
          <a:xfrm>
            <a:off x="2071094" y="5120399"/>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BAF77A3-3AF1-19DC-CC95-14031EA3904D}"/>
              </a:ext>
            </a:extLst>
          </p:cNvPr>
          <p:cNvSpPr/>
          <p:nvPr/>
        </p:nvSpPr>
        <p:spPr>
          <a:xfrm>
            <a:off x="1839322" y="1901531"/>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2C5BBF2-0469-7DFF-6085-51C73CF18158}"/>
              </a:ext>
            </a:extLst>
          </p:cNvPr>
          <p:cNvSpPr txBox="1"/>
          <p:nvPr/>
        </p:nvSpPr>
        <p:spPr>
          <a:xfrm>
            <a:off x="2009853" y="5126062"/>
            <a:ext cx="2577825" cy="184666"/>
          </a:xfrm>
          <a:prstGeom prst="rect">
            <a:avLst/>
          </a:prstGeom>
          <a:noFill/>
        </p:spPr>
        <p:txBody>
          <a:bodyPr wrap="square" rtlCol="0">
            <a:spAutoFit/>
          </a:bodyPr>
          <a:lstStyle/>
          <a:p>
            <a:r>
              <a:rPr kumimoji="1" lang="ja-JP" altLang="en-US" sz="600" dirty="0">
                <a:solidFill>
                  <a:schemeClr val="tx1">
                    <a:lumMod val="95000"/>
                    <a:lumOff val="5000"/>
                  </a:schemeClr>
                </a:solidFill>
              </a:rPr>
              <a:t>令和</a:t>
            </a:r>
            <a:r>
              <a:rPr kumimoji="1" lang="en-US" altLang="ja-JP" sz="600" dirty="0">
                <a:solidFill>
                  <a:schemeClr val="tx1">
                    <a:lumMod val="95000"/>
                    <a:lumOff val="5000"/>
                  </a:schemeClr>
                </a:solidFill>
              </a:rPr>
              <a:t>7</a:t>
            </a:r>
            <a:r>
              <a:rPr kumimoji="1" lang="ja-JP" altLang="en-US" sz="600" dirty="0">
                <a:solidFill>
                  <a:schemeClr val="tx1">
                    <a:lumMod val="95000"/>
                    <a:lumOff val="5000"/>
                  </a:schemeClr>
                </a:solidFill>
              </a:rPr>
              <a:t>年度　幼児教育の質の向上のための</a:t>
            </a:r>
            <a:r>
              <a:rPr kumimoji="1" lang="en-US" altLang="ja-JP" sz="600" dirty="0">
                <a:solidFill>
                  <a:schemeClr val="tx1">
                    <a:lumMod val="95000"/>
                    <a:lumOff val="5000"/>
                  </a:schemeClr>
                </a:solidFill>
              </a:rPr>
              <a:t>ICT</a:t>
            </a:r>
            <a:r>
              <a:rPr kumimoji="1" lang="ja-JP" altLang="en-US" sz="600" dirty="0">
                <a:solidFill>
                  <a:schemeClr val="tx1">
                    <a:lumMod val="95000"/>
                    <a:lumOff val="5000"/>
                  </a:schemeClr>
                </a:solidFill>
              </a:rPr>
              <a:t>化支援事業補助金　</a:t>
            </a:r>
          </a:p>
        </p:txBody>
      </p:sp>
      <p:sp>
        <p:nvSpPr>
          <p:cNvPr id="27" name="テキスト ボックス 26">
            <a:extLst>
              <a:ext uri="{FF2B5EF4-FFF2-40B4-BE49-F238E27FC236}">
                <a16:creationId xmlns:a16="http://schemas.microsoft.com/office/drawing/2014/main" id="{D6949FB3-0343-4ABC-256F-58CAED2A6776}"/>
              </a:ext>
            </a:extLst>
          </p:cNvPr>
          <p:cNvSpPr txBox="1"/>
          <p:nvPr/>
        </p:nvSpPr>
        <p:spPr>
          <a:xfrm>
            <a:off x="1757714" y="1899697"/>
            <a:ext cx="2577825" cy="184666"/>
          </a:xfrm>
          <a:prstGeom prst="rect">
            <a:avLst/>
          </a:prstGeom>
          <a:noFill/>
        </p:spPr>
        <p:txBody>
          <a:bodyPr wrap="square" rtlCol="0">
            <a:spAutoFit/>
          </a:bodyPr>
          <a:lstStyle/>
          <a:p>
            <a:r>
              <a:rPr kumimoji="1" lang="ja-JP" altLang="en-US" sz="580" u="sng" dirty="0">
                <a:solidFill>
                  <a:srgbClr val="973999"/>
                </a:solidFill>
              </a:rPr>
              <a:t>令和</a:t>
            </a:r>
            <a:r>
              <a:rPr kumimoji="1" lang="en-US" altLang="ja-JP" sz="580" u="sng" dirty="0">
                <a:solidFill>
                  <a:srgbClr val="973999"/>
                </a:solidFill>
              </a:rPr>
              <a:t>7</a:t>
            </a:r>
            <a:r>
              <a:rPr kumimoji="1" lang="ja-JP" altLang="en-US" sz="580" u="sng" dirty="0">
                <a:solidFill>
                  <a:srgbClr val="973999"/>
                </a:solidFill>
              </a:rPr>
              <a:t>年度　幼児教育の質の向上のための</a:t>
            </a:r>
            <a:r>
              <a:rPr kumimoji="1" lang="en-US" altLang="ja-JP" sz="580" u="sng" dirty="0">
                <a:solidFill>
                  <a:srgbClr val="973999"/>
                </a:solidFill>
              </a:rPr>
              <a:t>ICT</a:t>
            </a:r>
            <a:r>
              <a:rPr kumimoji="1" lang="ja-JP" altLang="en-US" sz="580" u="sng" dirty="0">
                <a:solidFill>
                  <a:srgbClr val="973999"/>
                </a:solidFill>
              </a:rPr>
              <a:t>化支援事業補助金　</a:t>
            </a:r>
          </a:p>
        </p:txBody>
      </p:sp>
    </p:spTree>
    <p:extLst>
      <p:ext uri="{BB962C8B-B14F-4D97-AF65-F5344CB8AC3E}">
        <p14:creationId xmlns:p14="http://schemas.microsoft.com/office/powerpoint/2010/main" val="399545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E6B68-6D26-3729-454E-B598CF2806B3}"/>
            </a:ext>
          </a:extLst>
        </p:cNvPr>
        <p:cNvGrpSpPr/>
        <p:nvPr/>
      </p:nvGrpSpPr>
      <p:grpSpPr>
        <a:xfrm>
          <a:off x="0" y="0"/>
          <a:ext cx="0" cy="0"/>
          <a:chOff x="0" y="0"/>
          <a:chExt cx="0" cy="0"/>
        </a:xfrm>
      </p:grpSpPr>
      <p:pic>
        <p:nvPicPr>
          <p:cNvPr id="3" name="図 2" descr="グラフィカル ユーザー インターフェイス, Web サイト&#10;&#10;AI 生成コンテンツは誤りを含む可能性があります。">
            <a:extLst>
              <a:ext uri="{FF2B5EF4-FFF2-40B4-BE49-F238E27FC236}">
                <a16:creationId xmlns:a16="http://schemas.microsoft.com/office/drawing/2014/main" id="{9FE664D6-06E0-F8C4-D5D3-EF4093353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87" y="1353067"/>
            <a:ext cx="5502117" cy="3939881"/>
          </a:xfrm>
          <a:prstGeom prst="rect">
            <a:avLst/>
          </a:prstGeom>
        </p:spPr>
      </p:pic>
      <p:sp>
        <p:nvSpPr>
          <p:cNvPr id="5" name="タイトル 4">
            <a:extLst>
              <a:ext uri="{FF2B5EF4-FFF2-40B4-BE49-F238E27FC236}">
                <a16:creationId xmlns:a16="http://schemas.microsoft.com/office/drawing/2014/main" id="{26C9C81F-F6D3-EB82-88F2-A7A953989D4F}"/>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1</a:t>
            </a:r>
            <a:r>
              <a:rPr lang="ja-JP" altLang="en-US" dirty="0">
                <a:latin typeface="Meiryo UI" panose="020B0604030504040204" pitchFamily="50" charset="-128"/>
                <a:ea typeface="Meiryo UI" panose="020B0604030504040204" pitchFamily="50" charset="-128"/>
              </a:rPr>
              <a:t>．</a:t>
            </a:r>
            <a:r>
              <a:rPr lang="ja-JP" altLang="en-US" dirty="0"/>
              <a:t>課税仕入額の報告</a:t>
            </a:r>
            <a:endParaRPr lang="ja-JP" altLang="en-US" b="0" dirty="0">
              <a:latin typeface="Meiryo UI" panose="020B0604030504040204" pitchFamily="50" charset="-128"/>
              <a:ea typeface="Meiryo UI" panose="020B0604030504040204" pitchFamily="50" charset="-128"/>
              <a:cs typeface="Meiryo"/>
              <a:sym typeface="Meiryo"/>
            </a:endParaRPr>
          </a:p>
        </p:txBody>
      </p:sp>
      <p:grpSp>
        <p:nvGrpSpPr>
          <p:cNvPr id="14" name="グループ化 13">
            <a:extLst>
              <a:ext uri="{FF2B5EF4-FFF2-40B4-BE49-F238E27FC236}">
                <a16:creationId xmlns:a16="http://schemas.microsoft.com/office/drawing/2014/main" id="{202F52B6-BF03-15B2-E100-D8523335C125}"/>
              </a:ext>
            </a:extLst>
          </p:cNvPr>
          <p:cNvGrpSpPr/>
          <p:nvPr/>
        </p:nvGrpSpPr>
        <p:grpSpPr>
          <a:xfrm>
            <a:off x="460136" y="974798"/>
            <a:ext cx="5645948" cy="264469"/>
            <a:chOff x="458779" y="1084222"/>
            <a:chExt cx="5610093" cy="264469"/>
          </a:xfrm>
        </p:grpSpPr>
        <p:sp>
          <p:nvSpPr>
            <p:cNvPr id="15" name="コンテンツ プレースホルダー 4">
              <a:extLst>
                <a:ext uri="{FF2B5EF4-FFF2-40B4-BE49-F238E27FC236}">
                  <a16:creationId xmlns:a16="http://schemas.microsoft.com/office/drawing/2014/main" id="{3E2BA993-152A-742E-06AF-DCFB07F9D087}"/>
                </a:ext>
              </a:extLst>
            </p:cNvPr>
            <p:cNvSpPr txBox="1">
              <a:spLocks/>
            </p:cNvSpPr>
            <p:nvPr/>
          </p:nvSpPr>
          <p:spPr>
            <a:xfrm>
              <a:off x="1373179" y="1084222"/>
              <a:ext cx="4695693"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表示されたフォームに入力してください。</a:t>
              </a:r>
              <a:endParaRPr lang="en-US" altLang="ja-JP" b="1" dirty="0"/>
            </a:p>
          </p:txBody>
        </p:sp>
        <p:sp>
          <p:nvSpPr>
            <p:cNvPr id="16" name="四角形: 角を丸くする 10">
              <a:extLst>
                <a:ext uri="{FF2B5EF4-FFF2-40B4-BE49-F238E27FC236}">
                  <a16:creationId xmlns:a16="http://schemas.microsoft.com/office/drawing/2014/main" id="{B6C6D9E3-8A15-667D-4D8E-4CDEC48EAC5B}"/>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3</a:t>
              </a:r>
              <a:endParaRPr kumimoji="1" lang="ja-JP" altLang="en-US" sz="1200" b="1" dirty="0">
                <a:latin typeface="Meiryo UI" panose="020B0604030504040204" pitchFamily="50" charset="-128"/>
                <a:ea typeface="Meiryo UI" panose="020B0604030504040204" pitchFamily="50" charset="-128"/>
              </a:endParaRPr>
            </a:p>
          </p:txBody>
        </p:sp>
      </p:grpSp>
      <p:sp>
        <p:nvSpPr>
          <p:cNvPr id="48" name="Google Shape;155;p16">
            <a:extLst>
              <a:ext uri="{FF2B5EF4-FFF2-40B4-BE49-F238E27FC236}">
                <a16:creationId xmlns:a16="http://schemas.microsoft.com/office/drawing/2014/main" id="{F9DAEF68-CA48-FAB8-86AE-11C78CA8DC34}"/>
              </a:ext>
            </a:extLst>
          </p:cNvPr>
          <p:cNvSpPr/>
          <p:nvPr/>
        </p:nvSpPr>
        <p:spPr>
          <a:xfrm>
            <a:off x="3603105" y="4941570"/>
            <a:ext cx="1153680" cy="332750"/>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 name="吹き出し: 線 75">
            <a:extLst>
              <a:ext uri="{FF2B5EF4-FFF2-40B4-BE49-F238E27FC236}">
                <a16:creationId xmlns:a16="http://schemas.microsoft.com/office/drawing/2014/main" id="{910096C6-2C44-CCB2-D262-35B775FE1B38}"/>
              </a:ext>
            </a:extLst>
          </p:cNvPr>
          <p:cNvSpPr/>
          <p:nvPr/>
        </p:nvSpPr>
        <p:spPr>
          <a:xfrm>
            <a:off x="973416" y="5830641"/>
            <a:ext cx="4911167" cy="479093"/>
          </a:xfrm>
          <a:prstGeom prst="borderCallout1">
            <a:avLst>
              <a:gd name="adj1" fmla="val 509"/>
              <a:gd name="adj2" fmla="val 60237"/>
              <a:gd name="adj3" fmla="val -140134"/>
              <a:gd name="adj4" fmla="val 63883"/>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入力内容、添付資料に間違いがなければ、「申請する」を押下してください。</a:t>
            </a:r>
          </a:p>
        </p:txBody>
      </p:sp>
    </p:spTree>
    <p:extLst>
      <p:ext uri="{BB962C8B-B14F-4D97-AF65-F5344CB8AC3E}">
        <p14:creationId xmlns:p14="http://schemas.microsoft.com/office/powerpoint/2010/main" val="191386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0C423-1CD0-E1B6-5CDB-DAF3E20419F2}"/>
            </a:ext>
          </a:extLst>
        </p:cNvPr>
        <p:cNvGrpSpPr/>
        <p:nvPr/>
      </p:nvGrpSpPr>
      <p:grpSpPr>
        <a:xfrm>
          <a:off x="0" y="0"/>
          <a:ext cx="0" cy="0"/>
          <a:chOff x="0" y="0"/>
          <a:chExt cx="0" cy="0"/>
        </a:xfrm>
      </p:grpSpPr>
      <p:pic>
        <p:nvPicPr>
          <p:cNvPr id="53" name="図 52"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E302FB26-1091-F764-5F06-AE9B09D90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932" y="4316934"/>
            <a:ext cx="3483428" cy="2350444"/>
          </a:xfrm>
          <a:prstGeom prst="rect">
            <a:avLst/>
          </a:prstGeom>
        </p:spPr>
      </p:pic>
      <p:pic>
        <p:nvPicPr>
          <p:cNvPr id="20" name="図 19" descr="グラフィカル ユーザー インターフェイス, Web サイト&#10;&#10;AI 生成コンテンツは誤りを含む可能性があります。">
            <a:extLst>
              <a:ext uri="{FF2B5EF4-FFF2-40B4-BE49-F238E27FC236}">
                <a16:creationId xmlns:a16="http://schemas.microsoft.com/office/drawing/2014/main" id="{4DEDD6C0-02EA-A710-F41D-002C6A0DD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54" y="6710099"/>
            <a:ext cx="3470173" cy="1812505"/>
          </a:xfrm>
          <a:prstGeom prst="rect">
            <a:avLst/>
          </a:prstGeom>
        </p:spPr>
      </p:pic>
      <p:pic>
        <p:nvPicPr>
          <p:cNvPr id="28" name="図 27"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E4FCB7BE-A065-DE3E-0D02-FCEEA846C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157" y="2957830"/>
            <a:ext cx="3411370" cy="958250"/>
          </a:xfrm>
          <a:prstGeom prst="rect">
            <a:avLst/>
          </a:prstGeom>
        </p:spPr>
      </p:pic>
      <p:sp>
        <p:nvSpPr>
          <p:cNvPr id="5" name="タイトル 4">
            <a:extLst>
              <a:ext uri="{FF2B5EF4-FFF2-40B4-BE49-F238E27FC236}">
                <a16:creationId xmlns:a16="http://schemas.microsoft.com/office/drawing/2014/main" id="{191DB246-4759-EA93-3C8D-D5AC969D400C}"/>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2</a:t>
            </a:r>
            <a:r>
              <a:rPr lang="ja-JP" altLang="en-US" dirty="0">
                <a:latin typeface="Meiryo UI" panose="020B0604030504040204" pitchFamily="50" charset="-128"/>
                <a:ea typeface="Meiryo UI" panose="020B0604030504040204" pitchFamily="50" charset="-128"/>
              </a:rPr>
              <a:t>．</a:t>
            </a:r>
            <a:r>
              <a:rPr lang="ja-JP" altLang="en-US" dirty="0"/>
              <a:t>精算報告</a:t>
            </a:r>
            <a:r>
              <a:rPr lang="en-US" altLang="ja-JP" dirty="0"/>
              <a:t>_</a:t>
            </a:r>
            <a:r>
              <a:rPr lang="ja-JP" altLang="en-US" dirty="0"/>
              <a:t>申請フォーム</a:t>
            </a:r>
            <a:endParaRPr lang="ja-JP" altLang="en-US" b="0" dirty="0">
              <a:latin typeface="Meiryo UI" panose="020B0604030504040204" pitchFamily="50" charset="-128"/>
              <a:ea typeface="Meiryo UI" panose="020B0604030504040204" pitchFamily="50" charset="-128"/>
              <a:cs typeface="Meiryo"/>
              <a:sym typeface="Meiryo"/>
            </a:endParaRPr>
          </a:p>
        </p:txBody>
      </p:sp>
      <p:grpSp>
        <p:nvGrpSpPr>
          <p:cNvPr id="14" name="グループ化 13">
            <a:extLst>
              <a:ext uri="{FF2B5EF4-FFF2-40B4-BE49-F238E27FC236}">
                <a16:creationId xmlns:a16="http://schemas.microsoft.com/office/drawing/2014/main" id="{635D471A-9DAE-2F7B-F668-73C37B71FC43}"/>
              </a:ext>
            </a:extLst>
          </p:cNvPr>
          <p:cNvGrpSpPr/>
          <p:nvPr/>
        </p:nvGrpSpPr>
        <p:grpSpPr>
          <a:xfrm>
            <a:off x="530261" y="1652358"/>
            <a:ext cx="5645948" cy="264469"/>
            <a:chOff x="458779" y="1084222"/>
            <a:chExt cx="5610093" cy="264469"/>
          </a:xfrm>
        </p:grpSpPr>
        <p:sp>
          <p:nvSpPr>
            <p:cNvPr id="16" name="四角形: 角を丸くする 10">
              <a:extLst>
                <a:ext uri="{FF2B5EF4-FFF2-40B4-BE49-F238E27FC236}">
                  <a16:creationId xmlns:a16="http://schemas.microsoft.com/office/drawing/2014/main" id="{B49561C0-7FF3-3F0A-57E6-9E5469CB9D59}"/>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sp>
          <p:nvSpPr>
            <p:cNvPr id="15" name="コンテンツ プレースホルダー 4">
              <a:extLst>
                <a:ext uri="{FF2B5EF4-FFF2-40B4-BE49-F238E27FC236}">
                  <a16:creationId xmlns:a16="http://schemas.microsoft.com/office/drawing/2014/main" id="{947CA5EE-B7E2-501F-D65C-0ED621F57749}"/>
                </a:ext>
              </a:extLst>
            </p:cNvPr>
            <p:cNvSpPr txBox="1">
              <a:spLocks/>
            </p:cNvSpPr>
            <p:nvPr/>
          </p:nvSpPr>
          <p:spPr>
            <a:xfrm>
              <a:off x="1373179" y="1084222"/>
              <a:ext cx="4695693"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事業の詳細画面下部の、「新規申請する」ボタンを押下します。</a:t>
              </a:r>
              <a:endParaRPr lang="en-US" altLang="ja-JP" b="1" dirty="0"/>
            </a:p>
          </p:txBody>
        </p:sp>
      </p:grpSp>
      <p:sp>
        <p:nvSpPr>
          <p:cNvPr id="48" name="Google Shape;155;p16">
            <a:extLst>
              <a:ext uri="{FF2B5EF4-FFF2-40B4-BE49-F238E27FC236}">
                <a16:creationId xmlns:a16="http://schemas.microsoft.com/office/drawing/2014/main" id="{3B5B9622-1718-CA14-085F-8DCA9E5CBD18}"/>
              </a:ext>
            </a:extLst>
          </p:cNvPr>
          <p:cNvSpPr/>
          <p:nvPr/>
        </p:nvSpPr>
        <p:spPr>
          <a:xfrm>
            <a:off x="3470900" y="3385736"/>
            <a:ext cx="596268" cy="20787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0" name="Picture 8">
            <a:extLst>
              <a:ext uri="{FF2B5EF4-FFF2-40B4-BE49-F238E27FC236}">
                <a16:creationId xmlns:a16="http://schemas.microsoft.com/office/drawing/2014/main" id="{380F5EDC-5C45-37F1-70D0-516FF61CC505}"/>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3959452" y="3493954"/>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55;p16">
            <a:extLst>
              <a:ext uri="{FF2B5EF4-FFF2-40B4-BE49-F238E27FC236}">
                <a16:creationId xmlns:a16="http://schemas.microsoft.com/office/drawing/2014/main" id="{32407D18-D633-FBFD-BC3D-A7A50B524B12}"/>
              </a:ext>
            </a:extLst>
          </p:cNvPr>
          <p:cNvSpPr/>
          <p:nvPr/>
        </p:nvSpPr>
        <p:spPr>
          <a:xfrm>
            <a:off x="2651842" y="8308331"/>
            <a:ext cx="745693" cy="214273"/>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0" name="グループ化 9">
            <a:extLst>
              <a:ext uri="{FF2B5EF4-FFF2-40B4-BE49-F238E27FC236}">
                <a16:creationId xmlns:a16="http://schemas.microsoft.com/office/drawing/2014/main" id="{8276799C-E809-64FD-46BC-41C6F6F6127F}"/>
              </a:ext>
            </a:extLst>
          </p:cNvPr>
          <p:cNvGrpSpPr/>
          <p:nvPr/>
        </p:nvGrpSpPr>
        <p:grpSpPr>
          <a:xfrm>
            <a:off x="530261" y="4046604"/>
            <a:ext cx="5987594" cy="270992"/>
            <a:chOff x="458779" y="1293369"/>
            <a:chExt cx="5987594" cy="270992"/>
          </a:xfrm>
        </p:grpSpPr>
        <p:sp>
          <p:nvSpPr>
            <p:cNvPr id="11" name="コンテンツ プレースホルダー 4">
              <a:extLst>
                <a:ext uri="{FF2B5EF4-FFF2-40B4-BE49-F238E27FC236}">
                  <a16:creationId xmlns:a16="http://schemas.microsoft.com/office/drawing/2014/main" id="{E639549C-2A3B-D01F-1931-2A27BC86BF44}"/>
                </a:ext>
              </a:extLst>
            </p:cNvPr>
            <p:cNvSpPr txBox="1">
              <a:spLocks/>
            </p:cNvSpPr>
            <p:nvPr/>
          </p:nvSpPr>
          <p:spPr>
            <a:xfrm>
              <a:off x="1373179" y="1301222"/>
              <a:ext cx="5073194" cy="263139"/>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表示されたフォームに入力してください。</a:t>
              </a:r>
              <a:endParaRPr lang="en-US" altLang="ja-JP" b="1" dirty="0"/>
            </a:p>
          </p:txBody>
        </p:sp>
        <p:sp>
          <p:nvSpPr>
            <p:cNvPr id="12" name="四角形: 角を丸くする 10">
              <a:extLst>
                <a:ext uri="{FF2B5EF4-FFF2-40B4-BE49-F238E27FC236}">
                  <a16:creationId xmlns:a16="http://schemas.microsoft.com/office/drawing/2014/main" id="{A971B465-839A-2177-BE3B-FB584E2A2B5C}"/>
                </a:ext>
              </a:extLst>
            </p:cNvPr>
            <p:cNvSpPr/>
            <p:nvPr/>
          </p:nvSpPr>
          <p:spPr>
            <a:xfrm>
              <a:off x="458779" y="12933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p:txBody>
        </p:sp>
      </p:grpSp>
      <p:sp>
        <p:nvSpPr>
          <p:cNvPr id="29" name="Google Shape;155;p16">
            <a:extLst>
              <a:ext uri="{FF2B5EF4-FFF2-40B4-BE49-F238E27FC236}">
                <a16:creationId xmlns:a16="http://schemas.microsoft.com/office/drawing/2014/main" id="{7D3FB276-8200-B88E-7151-91686389694B}"/>
              </a:ext>
            </a:extLst>
          </p:cNvPr>
          <p:cNvSpPr/>
          <p:nvPr/>
        </p:nvSpPr>
        <p:spPr>
          <a:xfrm>
            <a:off x="923297" y="6894488"/>
            <a:ext cx="3447313" cy="336236"/>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吹き出し: 線 75">
            <a:extLst>
              <a:ext uri="{FF2B5EF4-FFF2-40B4-BE49-F238E27FC236}">
                <a16:creationId xmlns:a16="http://schemas.microsoft.com/office/drawing/2014/main" id="{B31353F6-1366-43C2-669F-519C71121FA3}"/>
              </a:ext>
            </a:extLst>
          </p:cNvPr>
          <p:cNvSpPr/>
          <p:nvPr/>
        </p:nvSpPr>
        <p:spPr>
          <a:xfrm>
            <a:off x="492161" y="8745904"/>
            <a:ext cx="4083964" cy="374996"/>
          </a:xfrm>
          <a:prstGeom prst="borderCallout1">
            <a:avLst>
              <a:gd name="adj1" fmla="val 509"/>
              <a:gd name="adj2" fmla="val 60237"/>
              <a:gd name="adj3" fmla="val -69866"/>
              <a:gd name="adj4" fmla="val 63199"/>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入力内容、添付資料に間違いがなければ、「申請する」を押下してください。</a:t>
            </a:r>
          </a:p>
        </p:txBody>
      </p:sp>
      <p:sp>
        <p:nvSpPr>
          <p:cNvPr id="22" name="正方形/長方形 21">
            <a:extLst>
              <a:ext uri="{FF2B5EF4-FFF2-40B4-BE49-F238E27FC236}">
                <a16:creationId xmlns:a16="http://schemas.microsoft.com/office/drawing/2014/main" id="{65911AD9-C9A7-F67C-4538-01A69301AF38}"/>
              </a:ext>
            </a:extLst>
          </p:cNvPr>
          <p:cNvSpPr/>
          <p:nvPr/>
        </p:nvSpPr>
        <p:spPr>
          <a:xfrm>
            <a:off x="1127591" y="6155845"/>
            <a:ext cx="1175899" cy="1472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47E8A5A0-DF9E-E2BB-6B48-5DF2F0D21D71}"/>
              </a:ext>
            </a:extLst>
          </p:cNvPr>
          <p:cNvSpPr/>
          <p:nvPr/>
        </p:nvSpPr>
        <p:spPr>
          <a:xfrm>
            <a:off x="1794390" y="4243118"/>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コンテンツ プレースホルダー 2">
            <a:extLst>
              <a:ext uri="{FF2B5EF4-FFF2-40B4-BE49-F238E27FC236}">
                <a16:creationId xmlns:a16="http://schemas.microsoft.com/office/drawing/2014/main" id="{9E1363AA-052C-DCB5-CD9D-A3285E2B3EE1}"/>
              </a:ext>
            </a:extLst>
          </p:cNvPr>
          <p:cNvSpPr txBox="1">
            <a:spLocks/>
          </p:cNvSpPr>
          <p:nvPr/>
        </p:nvSpPr>
        <p:spPr>
          <a:xfrm>
            <a:off x="1292969" y="895476"/>
            <a:ext cx="4546820" cy="713006"/>
          </a:xfrm>
          <a:prstGeom prst="rect">
            <a:avLst/>
          </a:prstGeom>
          <a:solidFill>
            <a:schemeClr val="accent2">
              <a:lumMod val="20000"/>
              <a:lumOff val="80000"/>
            </a:schemeClr>
          </a:solidFill>
        </p:spPr>
        <p:txBody>
          <a:bodyPr vert="horz" wrap="square" lIns="91429" tIns="45715" rIns="91429" bIns="45715" rtlCol="0" anchor="t">
            <a:spAutoFit/>
          </a:bodyPr>
          <a:lstStyle>
            <a:defPPr>
              <a:defRPr lang="en-US"/>
            </a:defPPr>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sz="900" b="1" dirty="0">
                <a:latin typeface="Meiryo UI" panose="020B0604030504040204" pitchFamily="50" charset="-128"/>
                <a:ea typeface="Meiryo UI" panose="020B0604030504040204" pitchFamily="50" charset="-128"/>
              </a:rPr>
              <a:t>課税仕入額の報告で、補助金返還額が</a:t>
            </a:r>
            <a:r>
              <a:rPr lang="en-US" altLang="ja-JP" sz="900" b="1" dirty="0">
                <a:latin typeface="Meiryo UI" panose="020B0604030504040204" pitchFamily="50" charset="-128"/>
                <a:ea typeface="Meiryo UI" panose="020B0604030504040204" pitchFamily="50" charset="-128"/>
              </a:rPr>
              <a:t>0</a:t>
            </a:r>
            <a:r>
              <a:rPr lang="ja-JP" altLang="en-US" sz="900" b="1" dirty="0">
                <a:latin typeface="Meiryo UI" panose="020B0604030504040204" pitchFamily="50" charset="-128"/>
                <a:ea typeface="Meiryo UI" panose="020B0604030504040204" pitchFamily="50" charset="-128"/>
              </a:rPr>
              <a:t>円の場合は、精算報告を行う必要はありません。</a:t>
            </a:r>
            <a:endParaRPr lang="en-US" altLang="ja-JP" sz="900" b="1" dirty="0">
              <a:latin typeface="Meiryo UI" panose="020B0604030504040204" pitchFamily="50" charset="-128"/>
              <a:ea typeface="Meiryo UI" panose="020B0604030504040204" pitchFamily="50" charset="-128"/>
            </a:endParaRPr>
          </a:p>
          <a:p>
            <a:pPr marL="171450" indent="-171450">
              <a:lnSpc>
                <a:spcPct val="100000"/>
              </a:lnSpc>
              <a:buFont typeface="Wingdings" panose="05000000000000000000" pitchFamily="2" charset="2"/>
              <a:buChar char="l"/>
            </a:pPr>
            <a:r>
              <a:rPr lang="ja-JP" altLang="en-US" sz="900" b="1" dirty="0">
                <a:latin typeface="Meiryo UI" panose="020B0604030504040204" pitchFamily="50" charset="-128"/>
                <a:ea typeface="Meiryo UI" panose="020B0604030504040204" pitchFamily="50" charset="-128"/>
              </a:rPr>
              <a:t>補助金返還額がある場合のみ精算報告を行ってください。</a:t>
            </a:r>
            <a:endParaRPr lang="en-US" altLang="ja-JP" sz="900" b="1" dirty="0">
              <a:latin typeface="Meiryo UI" panose="020B0604030504040204" pitchFamily="50" charset="-128"/>
              <a:ea typeface="Meiryo UI" panose="020B0604030504040204" pitchFamily="50" charset="-128"/>
            </a:endParaRPr>
          </a:p>
          <a:p>
            <a:pPr marL="171450" indent="-171450">
              <a:lnSpc>
                <a:spcPct val="100000"/>
              </a:lnSpc>
              <a:buFont typeface="Wingdings" panose="05000000000000000000" pitchFamily="2" charset="2"/>
              <a:buChar char="l"/>
            </a:pPr>
            <a:r>
              <a:rPr lang="ja-JP" altLang="en-US" sz="900" b="1" dirty="0">
                <a:latin typeface="Meiryo UI" panose="020B0604030504040204" pitchFamily="50" charset="-128"/>
                <a:ea typeface="Meiryo UI" panose="020B0604030504040204" pitchFamily="50" charset="-128"/>
              </a:rPr>
              <a:t>補助金返還額が０円の場合は、利用者アンケートを行ってください。</a:t>
            </a:r>
            <a:endParaRPr lang="en-US" altLang="ja-JP" sz="900" b="1" dirty="0">
              <a:latin typeface="Meiryo UI" panose="020B0604030504040204" pitchFamily="50" charset="-128"/>
              <a:ea typeface="Meiryo UI" panose="020B0604030504040204" pitchFamily="50" charset="-128"/>
            </a:endParaRPr>
          </a:p>
        </p:txBody>
      </p:sp>
      <p:sp>
        <p:nvSpPr>
          <p:cNvPr id="32" name="タイトル 1">
            <a:extLst>
              <a:ext uri="{FF2B5EF4-FFF2-40B4-BE49-F238E27FC236}">
                <a16:creationId xmlns:a16="http://schemas.microsoft.com/office/drawing/2014/main" id="{1CE5A478-CD23-4E68-4984-FABC0AFF0B6C}"/>
              </a:ext>
            </a:extLst>
          </p:cNvPr>
          <p:cNvSpPr txBox="1">
            <a:spLocks/>
          </p:cNvSpPr>
          <p:nvPr/>
        </p:nvSpPr>
        <p:spPr>
          <a:xfrm>
            <a:off x="497660" y="912406"/>
            <a:ext cx="690891" cy="340774"/>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marL="0" lvl="0" algn="l" defTabSz="685800" rtl="0" eaLnBrk="1" latinLnBrk="0" hangingPunct="1">
              <a:lnSpc>
                <a:spcPts val="2000"/>
              </a:lnSpc>
              <a:spcBef>
                <a:spcPts val="600"/>
              </a:spcBef>
              <a:spcAft>
                <a:spcPts val="600"/>
              </a:spcAft>
              <a:buNone/>
              <a:defRPr kumimoji="1" sz="1400" kern="1200">
                <a:solidFill>
                  <a:prstClr val="black"/>
                </a:solidFill>
                <a:latin typeface="メイリオ" panose="020B0604030504040204" pitchFamily="50" charset="-128"/>
                <a:ea typeface="メイリオ" panose="020B0604030504040204" pitchFamily="50" charset="-128"/>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spcAft>
                <a:spcPts val="0"/>
              </a:spcAft>
              <a:defRPr/>
            </a:pPr>
            <a:r>
              <a:rPr lang="ja-JP" altLang="en-US" sz="1000" b="1" dirty="0">
                <a:latin typeface="Meiryo UI" panose="020B0604030504040204" pitchFamily="50" charset="-128"/>
                <a:ea typeface="Meiryo UI" panose="020B0604030504040204" pitchFamily="50" charset="-128"/>
              </a:rPr>
              <a:t>注意！</a:t>
            </a:r>
          </a:p>
        </p:txBody>
      </p:sp>
      <p:grpSp>
        <p:nvGrpSpPr>
          <p:cNvPr id="33" name="グループ化 32">
            <a:extLst>
              <a:ext uri="{FF2B5EF4-FFF2-40B4-BE49-F238E27FC236}">
                <a16:creationId xmlns:a16="http://schemas.microsoft.com/office/drawing/2014/main" id="{6683E341-6FD4-0D54-8D07-6FF179ACF8C5}"/>
              </a:ext>
            </a:extLst>
          </p:cNvPr>
          <p:cNvGrpSpPr/>
          <p:nvPr/>
        </p:nvGrpSpPr>
        <p:grpSpPr>
          <a:xfrm>
            <a:off x="63958" y="932816"/>
            <a:ext cx="329284" cy="344132"/>
            <a:chOff x="-1332593" y="3851997"/>
            <a:chExt cx="447161" cy="471418"/>
          </a:xfrm>
        </p:grpSpPr>
        <p:sp>
          <p:nvSpPr>
            <p:cNvPr id="34" name="楕円 33">
              <a:extLst>
                <a:ext uri="{FF2B5EF4-FFF2-40B4-BE49-F238E27FC236}">
                  <a16:creationId xmlns:a16="http://schemas.microsoft.com/office/drawing/2014/main" id="{30A3C5C3-6A6B-8928-E787-A2D7A734089A}"/>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nvGrpSpPr>
            <p:cNvPr id="35" name="Group 128">
              <a:extLst>
                <a:ext uri="{FF2B5EF4-FFF2-40B4-BE49-F238E27FC236}">
                  <a16:creationId xmlns:a16="http://schemas.microsoft.com/office/drawing/2014/main" id="{626E9A4E-E00E-EFAD-4E8E-84316087DC7D}"/>
                </a:ext>
              </a:extLst>
            </p:cNvPr>
            <p:cNvGrpSpPr>
              <a:grpSpLocks noChangeAspect="1"/>
            </p:cNvGrpSpPr>
            <p:nvPr/>
          </p:nvGrpSpPr>
          <p:grpSpPr bwMode="auto">
            <a:xfrm>
              <a:off x="-1258333" y="3913736"/>
              <a:ext cx="296032" cy="338888"/>
              <a:chOff x="1398" y="2998"/>
              <a:chExt cx="373" cy="427"/>
            </a:xfrm>
            <a:solidFill>
              <a:schemeClr val="tx1"/>
            </a:solidFill>
          </p:grpSpPr>
          <p:sp>
            <p:nvSpPr>
              <p:cNvPr id="36" name="Freeform 129">
                <a:extLst>
                  <a:ext uri="{FF2B5EF4-FFF2-40B4-BE49-F238E27FC236}">
                    <a16:creationId xmlns:a16="http://schemas.microsoft.com/office/drawing/2014/main" id="{AAD2DC03-D863-4222-1227-69D4D45E605E}"/>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7" name="Freeform 130">
                <a:extLst>
                  <a:ext uri="{FF2B5EF4-FFF2-40B4-BE49-F238E27FC236}">
                    <a16:creationId xmlns:a16="http://schemas.microsoft.com/office/drawing/2014/main" id="{62C4CB4E-97C8-DA0F-FD5A-C9189DED74CD}"/>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8" name="Freeform 131">
                <a:extLst>
                  <a:ext uri="{FF2B5EF4-FFF2-40B4-BE49-F238E27FC236}">
                    <a16:creationId xmlns:a16="http://schemas.microsoft.com/office/drawing/2014/main" id="{BDB378CD-0624-60E4-30A8-DB95A9E25E7E}"/>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39" name="Freeform 132">
                <a:extLst>
                  <a:ext uri="{FF2B5EF4-FFF2-40B4-BE49-F238E27FC236}">
                    <a16:creationId xmlns:a16="http://schemas.microsoft.com/office/drawing/2014/main" id="{306398E5-9BC3-5DA5-06E6-785A40D10C05}"/>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0" name="Freeform 133">
                <a:extLst>
                  <a:ext uri="{FF2B5EF4-FFF2-40B4-BE49-F238E27FC236}">
                    <a16:creationId xmlns:a16="http://schemas.microsoft.com/office/drawing/2014/main" id="{601542DE-1113-4FE6-DF20-FC072CE9E954}"/>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1" name="Freeform 134">
                <a:extLst>
                  <a:ext uri="{FF2B5EF4-FFF2-40B4-BE49-F238E27FC236}">
                    <a16:creationId xmlns:a16="http://schemas.microsoft.com/office/drawing/2014/main" id="{7C408B5E-D31E-C97D-DD5E-F4E2E6B6C22B}"/>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2" name="Freeform 135">
                <a:extLst>
                  <a:ext uri="{FF2B5EF4-FFF2-40B4-BE49-F238E27FC236}">
                    <a16:creationId xmlns:a16="http://schemas.microsoft.com/office/drawing/2014/main" id="{7516660D-B39D-7416-F2D6-CE25F65CC206}"/>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3" name="Freeform 136">
                <a:extLst>
                  <a:ext uri="{FF2B5EF4-FFF2-40B4-BE49-F238E27FC236}">
                    <a16:creationId xmlns:a16="http://schemas.microsoft.com/office/drawing/2014/main" id="{A02C9048-315C-F01F-9065-3A2813AB4CD6}"/>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4" name="Freeform 137">
                <a:extLst>
                  <a:ext uri="{FF2B5EF4-FFF2-40B4-BE49-F238E27FC236}">
                    <a16:creationId xmlns:a16="http://schemas.microsoft.com/office/drawing/2014/main" id="{369F918B-2870-83C5-5BD3-46426EE76871}"/>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5" name="Freeform 138">
                <a:extLst>
                  <a:ext uri="{FF2B5EF4-FFF2-40B4-BE49-F238E27FC236}">
                    <a16:creationId xmlns:a16="http://schemas.microsoft.com/office/drawing/2014/main" id="{493E591B-8E6C-A3A1-5A0B-4B896622E246}"/>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6" name="Freeform 139">
                <a:extLst>
                  <a:ext uri="{FF2B5EF4-FFF2-40B4-BE49-F238E27FC236}">
                    <a16:creationId xmlns:a16="http://schemas.microsoft.com/office/drawing/2014/main" id="{A2A5CDE6-83EF-AE47-37DC-2713C44B0AAC}"/>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7" name="Freeform 140">
                <a:extLst>
                  <a:ext uri="{FF2B5EF4-FFF2-40B4-BE49-F238E27FC236}">
                    <a16:creationId xmlns:a16="http://schemas.microsoft.com/office/drawing/2014/main" id="{884FD583-2FCF-FE65-76BF-6E68340A8EE8}"/>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pic>
        <p:nvPicPr>
          <p:cNvPr id="51" name="図 50" descr="テキスト&#10;&#10;AI 生成コンテンツは誤りを含む可能性があります。">
            <a:extLst>
              <a:ext uri="{FF2B5EF4-FFF2-40B4-BE49-F238E27FC236}">
                <a16:creationId xmlns:a16="http://schemas.microsoft.com/office/drawing/2014/main" id="{BAB15C51-80FA-B299-5EF5-0A9F780526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662" y="1965529"/>
            <a:ext cx="3489359" cy="1009403"/>
          </a:xfrm>
          <a:prstGeom prst="rect">
            <a:avLst/>
          </a:prstGeom>
        </p:spPr>
      </p:pic>
      <p:grpSp>
        <p:nvGrpSpPr>
          <p:cNvPr id="13" name="グループ化 12">
            <a:extLst>
              <a:ext uri="{FF2B5EF4-FFF2-40B4-BE49-F238E27FC236}">
                <a16:creationId xmlns:a16="http://schemas.microsoft.com/office/drawing/2014/main" id="{980E8306-3321-AA5B-C877-5478C775AEA1}"/>
              </a:ext>
            </a:extLst>
          </p:cNvPr>
          <p:cNvGrpSpPr/>
          <p:nvPr/>
        </p:nvGrpSpPr>
        <p:grpSpPr>
          <a:xfrm>
            <a:off x="916662" y="2781430"/>
            <a:ext cx="3411370" cy="208748"/>
            <a:chOff x="1055077" y="3418426"/>
            <a:chExt cx="7920111" cy="1118424"/>
          </a:xfrm>
        </p:grpSpPr>
        <p:sp>
          <p:nvSpPr>
            <p:cNvPr id="24" name="フリーフォーム: 図形 23">
              <a:extLst>
                <a:ext uri="{FF2B5EF4-FFF2-40B4-BE49-F238E27FC236}">
                  <a16:creationId xmlns:a16="http://schemas.microsoft.com/office/drawing/2014/main" id="{B28CCDE8-80F1-AEF4-5F91-1ED981CCB56F}"/>
                </a:ext>
              </a:extLst>
            </p:cNvPr>
            <p:cNvSpPr/>
            <p:nvPr/>
          </p:nvSpPr>
          <p:spPr>
            <a:xfrm>
              <a:off x="1055077" y="341842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フリーフォーム: 図形 25">
              <a:extLst>
                <a:ext uri="{FF2B5EF4-FFF2-40B4-BE49-F238E27FC236}">
                  <a16:creationId xmlns:a16="http://schemas.microsoft.com/office/drawing/2014/main" id="{7A30821A-7BAE-6681-F3B8-4063AD8971DD}"/>
                </a:ext>
              </a:extLst>
            </p:cNvPr>
            <p:cNvSpPr/>
            <p:nvPr/>
          </p:nvSpPr>
          <p:spPr>
            <a:xfrm>
              <a:off x="1055077" y="3791234"/>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366641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397E5-6B82-0E23-D36B-FD879E958AA3}"/>
            </a:ext>
          </a:extLst>
        </p:cNvPr>
        <p:cNvGrpSpPr/>
        <p:nvPr/>
      </p:nvGrpSpPr>
      <p:grpSpPr>
        <a:xfrm>
          <a:off x="0" y="0"/>
          <a:ext cx="0" cy="0"/>
          <a:chOff x="0" y="0"/>
          <a:chExt cx="0" cy="0"/>
        </a:xfrm>
      </p:grpSpPr>
      <p:pic>
        <p:nvPicPr>
          <p:cNvPr id="32" name="図 3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35F60BDD-3377-ACCA-D30B-D8089B299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885" y="5252008"/>
            <a:ext cx="4117627" cy="2346693"/>
          </a:xfrm>
          <a:prstGeom prst="rect">
            <a:avLst/>
          </a:prstGeom>
        </p:spPr>
      </p:pic>
      <p:pic>
        <p:nvPicPr>
          <p:cNvPr id="20" name="図 19" descr="グラフィカル ユーザー インターフェイス, テキスト, アプリケーション, Word&#10;&#10;AI 生成コンテンツは誤りを含む可能性があります。">
            <a:extLst>
              <a:ext uri="{FF2B5EF4-FFF2-40B4-BE49-F238E27FC236}">
                <a16:creationId xmlns:a16="http://schemas.microsoft.com/office/drawing/2014/main" id="{5A89B7CB-5522-90BC-5AB2-F5E49DF59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96" y="3440835"/>
            <a:ext cx="4156716" cy="1167617"/>
          </a:xfrm>
          <a:prstGeom prst="rect">
            <a:avLst/>
          </a:prstGeom>
        </p:spPr>
      </p:pic>
      <p:sp>
        <p:nvSpPr>
          <p:cNvPr id="5" name="タイトル 4">
            <a:extLst>
              <a:ext uri="{FF2B5EF4-FFF2-40B4-BE49-F238E27FC236}">
                <a16:creationId xmlns:a16="http://schemas.microsoft.com/office/drawing/2014/main" id="{E827BF3E-2354-D139-3283-2F5B402CE6D9}"/>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a:t>
            </a:r>
            <a:r>
              <a:rPr lang="ja-JP" altLang="en-US" dirty="0"/>
              <a:t>利用者アンケート</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6" name="コンテンツ プレースホルダー 2">
            <a:extLst>
              <a:ext uri="{FF2B5EF4-FFF2-40B4-BE49-F238E27FC236}">
                <a16:creationId xmlns:a16="http://schemas.microsoft.com/office/drawing/2014/main" id="{32F34905-9CA8-5984-C3AA-AA8D3F98CA17}"/>
              </a:ext>
            </a:extLst>
          </p:cNvPr>
          <p:cNvSpPr txBox="1">
            <a:spLocks/>
          </p:cNvSpPr>
          <p:nvPr/>
        </p:nvSpPr>
        <p:spPr>
          <a:xfrm>
            <a:off x="236407" y="932765"/>
            <a:ext cx="6438901" cy="93357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東京都では、申請フォームの改善や、システム改修を国に要望していくため、</a:t>
            </a:r>
            <a:r>
              <a:rPr lang="en-US" altLang="ja-JP" b="1" dirty="0">
                <a:latin typeface="Meiryo UI" panose="020B0604030504040204" pitchFamily="50" charset="-128"/>
                <a:ea typeface="Meiryo UI" panose="020B0604030504040204" pitchFamily="50" charset="-128"/>
              </a:rPr>
              <a:t>J</a:t>
            </a:r>
            <a:r>
              <a:rPr lang="ja-JP" altLang="en-US" b="1" dirty="0">
                <a:latin typeface="Meiryo UI" panose="020B0604030504040204" pitchFamily="50" charset="-128"/>
                <a:ea typeface="Meiryo UI" panose="020B0604030504040204" pitchFamily="50" charset="-128"/>
              </a:rPr>
              <a:t>グランツを利用した申請者を対象に「利用者アンケート」を実施しています。</a:t>
            </a:r>
            <a:endParaRPr lang="en-US" altLang="ja-JP" b="1" dirty="0">
              <a:latin typeface="Meiryo UI" panose="020B0604030504040204" pitchFamily="50" charset="-128"/>
              <a:ea typeface="Meiryo UI" panose="020B0604030504040204" pitchFamily="50" charset="-128"/>
            </a:endParaRPr>
          </a:p>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利用者アンケートは必須ではないですが、事業者が利用者アンケートをしないと事業者のマイページの一覧の手続の項目は、事業完了になりません。ご協力をお願いします。</a:t>
            </a:r>
          </a:p>
        </p:txBody>
      </p:sp>
      <p:grpSp>
        <p:nvGrpSpPr>
          <p:cNvPr id="14" name="グループ化 13">
            <a:extLst>
              <a:ext uri="{FF2B5EF4-FFF2-40B4-BE49-F238E27FC236}">
                <a16:creationId xmlns:a16="http://schemas.microsoft.com/office/drawing/2014/main" id="{9C2BE615-27D6-7E6A-F6D6-BE945A6DD9CA}"/>
              </a:ext>
            </a:extLst>
          </p:cNvPr>
          <p:cNvGrpSpPr/>
          <p:nvPr/>
        </p:nvGrpSpPr>
        <p:grpSpPr>
          <a:xfrm>
            <a:off x="460136" y="1879673"/>
            <a:ext cx="5645948" cy="264469"/>
            <a:chOff x="458779" y="1084222"/>
            <a:chExt cx="5610093" cy="264469"/>
          </a:xfrm>
        </p:grpSpPr>
        <p:sp>
          <p:nvSpPr>
            <p:cNvPr id="15" name="コンテンツ プレースホルダー 4">
              <a:extLst>
                <a:ext uri="{FF2B5EF4-FFF2-40B4-BE49-F238E27FC236}">
                  <a16:creationId xmlns:a16="http://schemas.microsoft.com/office/drawing/2014/main" id="{DE028AB2-F7C0-6521-76D2-B2BFB8B1251C}"/>
                </a:ext>
              </a:extLst>
            </p:cNvPr>
            <p:cNvSpPr txBox="1">
              <a:spLocks/>
            </p:cNvSpPr>
            <p:nvPr/>
          </p:nvSpPr>
          <p:spPr>
            <a:xfrm>
              <a:off x="1373179" y="1084222"/>
              <a:ext cx="4695693"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事業の詳細画面下部の、「新規申請する」ボタンを押下します。</a:t>
              </a:r>
              <a:endParaRPr lang="en-US" altLang="ja-JP" b="1" dirty="0"/>
            </a:p>
          </p:txBody>
        </p:sp>
        <p:sp>
          <p:nvSpPr>
            <p:cNvPr id="16" name="四角形: 角を丸くする 10">
              <a:extLst>
                <a:ext uri="{FF2B5EF4-FFF2-40B4-BE49-F238E27FC236}">
                  <a16:creationId xmlns:a16="http://schemas.microsoft.com/office/drawing/2014/main" id="{AF45684D-F00B-925D-E3AF-C49531788328}"/>
                </a:ext>
              </a:extLst>
            </p:cNvPr>
            <p:cNvSpPr/>
            <p:nvPr/>
          </p:nvSpPr>
          <p:spPr>
            <a:xfrm>
              <a:off x="458779" y="10901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sp>
        <p:nvSpPr>
          <p:cNvPr id="48" name="Google Shape;155;p16">
            <a:extLst>
              <a:ext uri="{FF2B5EF4-FFF2-40B4-BE49-F238E27FC236}">
                <a16:creationId xmlns:a16="http://schemas.microsoft.com/office/drawing/2014/main" id="{2DF463C7-E3DD-531B-9BED-3F320A108F34}"/>
              </a:ext>
            </a:extLst>
          </p:cNvPr>
          <p:cNvSpPr/>
          <p:nvPr/>
        </p:nvSpPr>
        <p:spPr>
          <a:xfrm>
            <a:off x="4042698" y="4182279"/>
            <a:ext cx="665529" cy="205409"/>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0" name="Picture 8">
            <a:extLst>
              <a:ext uri="{FF2B5EF4-FFF2-40B4-BE49-F238E27FC236}">
                <a16:creationId xmlns:a16="http://schemas.microsoft.com/office/drawing/2014/main" id="{E20CB8AA-3FD6-B969-80A7-55798D8978F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4613472" y="4294207"/>
            <a:ext cx="212370" cy="28237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9BAD0526-FAB4-5847-1364-B36656FBC9E0}"/>
              </a:ext>
            </a:extLst>
          </p:cNvPr>
          <p:cNvGrpSpPr/>
          <p:nvPr/>
        </p:nvGrpSpPr>
        <p:grpSpPr>
          <a:xfrm>
            <a:off x="962269" y="3309393"/>
            <a:ext cx="4066931" cy="140045"/>
            <a:chOff x="1055077" y="3418426"/>
            <a:chExt cx="7920111" cy="1118424"/>
          </a:xfrm>
        </p:grpSpPr>
        <p:sp>
          <p:nvSpPr>
            <p:cNvPr id="24" name="フリーフォーム: 図形 23">
              <a:extLst>
                <a:ext uri="{FF2B5EF4-FFF2-40B4-BE49-F238E27FC236}">
                  <a16:creationId xmlns:a16="http://schemas.microsoft.com/office/drawing/2014/main" id="{F32619CD-5402-4B20-294A-6F8576D4255E}"/>
                </a:ext>
              </a:extLst>
            </p:cNvPr>
            <p:cNvSpPr/>
            <p:nvPr/>
          </p:nvSpPr>
          <p:spPr>
            <a:xfrm>
              <a:off x="1055077" y="3418426"/>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フリーフォーム: 図形 25">
              <a:extLst>
                <a:ext uri="{FF2B5EF4-FFF2-40B4-BE49-F238E27FC236}">
                  <a16:creationId xmlns:a16="http://schemas.microsoft.com/office/drawing/2014/main" id="{4D004125-C7E6-C6B5-5690-B9CEE75339D6}"/>
                </a:ext>
              </a:extLst>
            </p:cNvPr>
            <p:cNvSpPr/>
            <p:nvPr/>
          </p:nvSpPr>
          <p:spPr>
            <a:xfrm>
              <a:off x="1055077" y="3791234"/>
              <a:ext cx="7920111" cy="745616"/>
            </a:xfrm>
            <a:custGeom>
              <a:avLst/>
              <a:gdLst>
                <a:gd name="connsiteX0" fmla="*/ 0 w 7920111"/>
                <a:gd name="connsiteY0" fmla="*/ 717476 h 745616"/>
                <a:gd name="connsiteX1" fmla="*/ 717452 w 7920111"/>
                <a:gd name="connsiteY1" fmla="*/ 28159 h 745616"/>
                <a:gd name="connsiteX2" fmla="*/ 1434905 w 7920111"/>
                <a:gd name="connsiteY2" fmla="*/ 703408 h 745616"/>
                <a:gd name="connsiteX3" fmla="*/ 2138289 w 7920111"/>
                <a:gd name="connsiteY3" fmla="*/ 23 h 745616"/>
                <a:gd name="connsiteX4" fmla="*/ 2869809 w 7920111"/>
                <a:gd name="connsiteY4" fmla="*/ 731543 h 745616"/>
                <a:gd name="connsiteX5" fmla="*/ 3615397 w 7920111"/>
                <a:gd name="connsiteY5" fmla="*/ 23 h 745616"/>
                <a:gd name="connsiteX6" fmla="*/ 4318781 w 7920111"/>
                <a:gd name="connsiteY6" fmla="*/ 717476 h 745616"/>
                <a:gd name="connsiteX7" fmla="*/ 5050301 w 7920111"/>
                <a:gd name="connsiteY7" fmla="*/ 23 h 745616"/>
                <a:gd name="connsiteX8" fmla="*/ 5767754 w 7920111"/>
                <a:gd name="connsiteY8" fmla="*/ 731543 h 745616"/>
                <a:gd name="connsiteX9" fmla="*/ 6457071 w 7920111"/>
                <a:gd name="connsiteY9" fmla="*/ 28159 h 745616"/>
                <a:gd name="connsiteX10" fmla="*/ 7202658 w 7920111"/>
                <a:gd name="connsiteY10" fmla="*/ 745611 h 745616"/>
                <a:gd name="connsiteX11" fmla="*/ 7920111 w 7920111"/>
                <a:gd name="connsiteY11" fmla="*/ 14091 h 7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111" h="745616">
                  <a:moveTo>
                    <a:pt x="0" y="717476"/>
                  </a:moveTo>
                  <a:cubicBezTo>
                    <a:pt x="239150" y="373990"/>
                    <a:pt x="478301" y="30504"/>
                    <a:pt x="717452" y="28159"/>
                  </a:cubicBezTo>
                  <a:cubicBezTo>
                    <a:pt x="956603" y="25814"/>
                    <a:pt x="1198099" y="708097"/>
                    <a:pt x="1434905" y="703408"/>
                  </a:cubicBezTo>
                  <a:cubicBezTo>
                    <a:pt x="1671711" y="698719"/>
                    <a:pt x="1899138" y="-4666"/>
                    <a:pt x="2138289" y="23"/>
                  </a:cubicBezTo>
                  <a:cubicBezTo>
                    <a:pt x="2377440" y="4712"/>
                    <a:pt x="2623624" y="731543"/>
                    <a:pt x="2869809" y="731543"/>
                  </a:cubicBezTo>
                  <a:cubicBezTo>
                    <a:pt x="3115994" y="731543"/>
                    <a:pt x="3373902" y="2367"/>
                    <a:pt x="3615397" y="23"/>
                  </a:cubicBezTo>
                  <a:cubicBezTo>
                    <a:pt x="3856892" y="-2322"/>
                    <a:pt x="4079630" y="717476"/>
                    <a:pt x="4318781" y="717476"/>
                  </a:cubicBezTo>
                  <a:cubicBezTo>
                    <a:pt x="4557932" y="717476"/>
                    <a:pt x="4808806" y="-2321"/>
                    <a:pt x="5050301" y="23"/>
                  </a:cubicBezTo>
                  <a:cubicBezTo>
                    <a:pt x="5291796" y="2367"/>
                    <a:pt x="5533292" y="726854"/>
                    <a:pt x="5767754" y="731543"/>
                  </a:cubicBezTo>
                  <a:cubicBezTo>
                    <a:pt x="6002216" y="736232"/>
                    <a:pt x="6217920" y="25814"/>
                    <a:pt x="6457071" y="28159"/>
                  </a:cubicBezTo>
                  <a:cubicBezTo>
                    <a:pt x="6696222" y="30504"/>
                    <a:pt x="6958818" y="747956"/>
                    <a:pt x="7202658" y="745611"/>
                  </a:cubicBezTo>
                  <a:cubicBezTo>
                    <a:pt x="7446498" y="743266"/>
                    <a:pt x="7683304" y="378678"/>
                    <a:pt x="7920111" y="14091"/>
                  </a:cubicBezTo>
                </a:path>
              </a:pathLst>
            </a:cu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10" name="グループ化 9">
            <a:extLst>
              <a:ext uri="{FF2B5EF4-FFF2-40B4-BE49-F238E27FC236}">
                <a16:creationId xmlns:a16="http://schemas.microsoft.com/office/drawing/2014/main" id="{5CAB2A9F-4AB5-FA6C-652B-79FDB7E3D5CC}"/>
              </a:ext>
            </a:extLst>
          </p:cNvPr>
          <p:cNvGrpSpPr/>
          <p:nvPr/>
        </p:nvGrpSpPr>
        <p:grpSpPr>
          <a:xfrm>
            <a:off x="435203" y="4705075"/>
            <a:ext cx="5987594" cy="598774"/>
            <a:chOff x="458779" y="1293369"/>
            <a:chExt cx="5987594" cy="598774"/>
          </a:xfrm>
        </p:grpSpPr>
        <p:sp>
          <p:nvSpPr>
            <p:cNvPr id="11" name="コンテンツ プレースホルダー 4">
              <a:extLst>
                <a:ext uri="{FF2B5EF4-FFF2-40B4-BE49-F238E27FC236}">
                  <a16:creationId xmlns:a16="http://schemas.microsoft.com/office/drawing/2014/main" id="{95C553B4-4DD7-F295-9340-6C8370C2B50F}"/>
                </a:ext>
              </a:extLst>
            </p:cNvPr>
            <p:cNvSpPr txBox="1">
              <a:spLocks/>
            </p:cNvSpPr>
            <p:nvPr/>
          </p:nvSpPr>
          <p:spPr>
            <a:xfrm>
              <a:off x="1373179" y="1301222"/>
              <a:ext cx="5073194" cy="590921"/>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「利用者アンケートはこちら」を押下してください。</a:t>
              </a:r>
              <a:br>
                <a:rPr lang="en-US" altLang="ja-JP" b="1" dirty="0"/>
              </a:br>
              <a:r>
                <a:rPr lang="ja-JP" altLang="en-US" b="1" dirty="0"/>
                <a:t>アンケートフォームが表示されます。</a:t>
              </a:r>
              <a:br>
                <a:rPr lang="en-US" altLang="ja-JP" b="1" dirty="0"/>
              </a:br>
              <a:r>
                <a:rPr lang="ja-JP" altLang="en-US" b="1" dirty="0"/>
                <a:t>アンケートが終了しましたら、「申請する」を押下してください。</a:t>
              </a:r>
              <a:endParaRPr lang="en-US" altLang="ja-JP" b="1" dirty="0"/>
            </a:p>
          </p:txBody>
        </p:sp>
        <p:sp>
          <p:nvSpPr>
            <p:cNvPr id="12" name="四角形: 角を丸くする 10">
              <a:extLst>
                <a:ext uri="{FF2B5EF4-FFF2-40B4-BE49-F238E27FC236}">
                  <a16:creationId xmlns:a16="http://schemas.microsoft.com/office/drawing/2014/main" id="{6DF028EB-6563-4FE7-1111-0CD6AB165FA8}"/>
                </a:ext>
              </a:extLst>
            </p:cNvPr>
            <p:cNvSpPr/>
            <p:nvPr/>
          </p:nvSpPr>
          <p:spPr>
            <a:xfrm>
              <a:off x="458779" y="129336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p:txBody>
        </p:sp>
      </p:grpSp>
      <p:sp>
        <p:nvSpPr>
          <p:cNvPr id="23" name="コンテンツ プレースホルダー 4">
            <a:extLst>
              <a:ext uri="{FF2B5EF4-FFF2-40B4-BE49-F238E27FC236}">
                <a16:creationId xmlns:a16="http://schemas.microsoft.com/office/drawing/2014/main" id="{C20ACC93-ED41-D1BC-8C09-A8A5E7486BFD}"/>
              </a:ext>
            </a:extLst>
          </p:cNvPr>
          <p:cNvSpPr txBox="1">
            <a:spLocks/>
          </p:cNvSpPr>
          <p:nvPr/>
        </p:nvSpPr>
        <p:spPr>
          <a:xfrm>
            <a:off x="1380380" y="7747012"/>
            <a:ext cx="5073194" cy="263139"/>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表示されたフォームに入力してください。</a:t>
            </a:r>
            <a:endParaRPr lang="en-US" altLang="ja-JP" b="1" dirty="0"/>
          </a:p>
        </p:txBody>
      </p:sp>
      <p:pic>
        <p:nvPicPr>
          <p:cNvPr id="19" name="図 1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EDE4F53-9115-6724-3F7D-C979A22B6F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96" y="2180243"/>
            <a:ext cx="4110080" cy="1134150"/>
          </a:xfrm>
          <a:prstGeom prst="rect">
            <a:avLst/>
          </a:prstGeom>
        </p:spPr>
      </p:pic>
      <p:sp>
        <p:nvSpPr>
          <p:cNvPr id="33" name="Google Shape;155;p16">
            <a:extLst>
              <a:ext uri="{FF2B5EF4-FFF2-40B4-BE49-F238E27FC236}">
                <a16:creationId xmlns:a16="http://schemas.microsoft.com/office/drawing/2014/main" id="{BD4EA166-A827-B415-69FB-69FAD066021C}"/>
              </a:ext>
            </a:extLst>
          </p:cNvPr>
          <p:cNvSpPr/>
          <p:nvPr/>
        </p:nvSpPr>
        <p:spPr>
          <a:xfrm flipH="1" flipV="1">
            <a:off x="1074420" y="6953496"/>
            <a:ext cx="814538" cy="214445"/>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フローチャート: 処理 1">
            <a:extLst>
              <a:ext uri="{FF2B5EF4-FFF2-40B4-BE49-F238E27FC236}">
                <a16:creationId xmlns:a16="http://schemas.microsoft.com/office/drawing/2014/main" id="{012D19D0-6A86-F6DB-CA62-A7C12AF9F9CC}"/>
              </a:ext>
            </a:extLst>
          </p:cNvPr>
          <p:cNvSpPr/>
          <p:nvPr/>
        </p:nvSpPr>
        <p:spPr>
          <a:xfrm>
            <a:off x="1716392" y="2747318"/>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013C445-ADE9-4131-B157-4E139AED521F}"/>
              </a:ext>
            </a:extLst>
          </p:cNvPr>
          <p:cNvSpPr txBox="1"/>
          <p:nvPr/>
        </p:nvSpPr>
        <p:spPr>
          <a:xfrm>
            <a:off x="1636090" y="2796020"/>
            <a:ext cx="2316710" cy="176972"/>
          </a:xfrm>
          <a:prstGeom prst="rect">
            <a:avLst/>
          </a:prstGeom>
          <a:noFill/>
        </p:spPr>
        <p:txBody>
          <a:bodyPr wrap="square" rtlCol="0">
            <a:spAutoFit/>
          </a:bodyPr>
          <a:lstStyle/>
          <a:p>
            <a:r>
              <a:rPr kumimoji="1" lang="ja-JP" altLang="en-US" sz="550" dirty="0">
                <a:solidFill>
                  <a:schemeClr val="tx1">
                    <a:lumMod val="75000"/>
                    <a:lumOff val="25000"/>
                  </a:schemeClr>
                </a:solidFill>
              </a:rPr>
              <a:t>○○幼稚園：幼児教育の質の向上のための</a:t>
            </a:r>
            <a:r>
              <a:rPr kumimoji="1" lang="en-US" altLang="ja-JP" sz="550" dirty="0">
                <a:solidFill>
                  <a:schemeClr val="tx1">
                    <a:lumMod val="75000"/>
                    <a:lumOff val="25000"/>
                  </a:schemeClr>
                </a:solidFill>
              </a:rPr>
              <a:t>ICT</a:t>
            </a:r>
            <a:r>
              <a:rPr kumimoji="1" lang="ja-JP" altLang="en-US" sz="550" dirty="0">
                <a:solidFill>
                  <a:schemeClr val="tx1">
                    <a:lumMod val="75000"/>
                    <a:lumOff val="25000"/>
                  </a:schemeClr>
                </a:solidFill>
              </a:rPr>
              <a:t>化支援事業補助金申請</a:t>
            </a:r>
          </a:p>
        </p:txBody>
      </p:sp>
      <p:sp>
        <p:nvSpPr>
          <p:cNvPr id="4" name="正方形/長方形 3">
            <a:extLst>
              <a:ext uri="{FF2B5EF4-FFF2-40B4-BE49-F238E27FC236}">
                <a16:creationId xmlns:a16="http://schemas.microsoft.com/office/drawing/2014/main" id="{C7CD2A96-4233-1CA2-DA67-F96AD8E49FF3}"/>
              </a:ext>
            </a:extLst>
          </p:cNvPr>
          <p:cNvSpPr/>
          <p:nvPr/>
        </p:nvSpPr>
        <p:spPr>
          <a:xfrm>
            <a:off x="1693444" y="2592402"/>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AD3B470-29EF-3FD8-A05A-FCE71E895B85}"/>
              </a:ext>
            </a:extLst>
          </p:cNvPr>
          <p:cNvSpPr txBox="1"/>
          <p:nvPr/>
        </p:nvSpPr>
        <p:spPr>
          <a:xfrm>
            <a:off x="1636090" y="2637399"/>
            <a:ext cx="2577825" cy="181588"/>
          </a:xfrm>
          <a:prstGeom prst="rect">
            <a:avLst/>
          </a:prstGeom>
          <a:noFill/>
        </p:spPr>
        <p:txBody>
          <a:bodyPr wrap="square" rtlCol="0">
            <a:spAutoFit/>
          </a:bodyPr>
          <a:lstStyle/>
          <a:p>
            <a:r>
              <a:rPr kumimoji="1" lang="ja-JP" altLang="en-US" sz="560" u="sng" dirty="0">
                <a:solidFill>
                  <a:srgbClr val="973999"/>
                </a:solidFill>
              </a:rPr>
              <a:t>令和</a:t>
            </a:r>
            <a:r>
              <a:rPr kumimoji="1" lang="en-US" altLang="ja-JP" sz="560" u="sng" dirty="0">
                <a:solidFill>
                  <a:srgbClr val="973999"/>
                </a:solidFill>
              </a:rPr>
              <a:t>7</a:t>
            </a:r>
            <a:r>
              <a:rPr kumimoji="1" lang="ja-JP" altLang="en-US" sz="560" u="sng" dirty="0">
                <a:solidFill>
                  <a:srgbClr val="973999"/>
                </a:solidFill>
              </a:rPr>
              <a:t>年度　幼児教育の質の向上のための</a:t>
            </a:r>
            <a:r>
              <a:rPr kumimoji="1" lang="en-US" altLang="ja-JP" sz="560" u="sng" dirty="0">
                <a:solidFill>
                  <a:srgbClr val="973999"/>
                </a:solidFill>
              </a:rPr>
              <a:t>ICT</a:t>
            </a:r>
            <a:r>
              <a:rPr kumimoji="1" lang="ja-JP" altLang="en-US" sz="560" u="sng" dirty="0">
                <a:solidFill>
                  <a:srgbClr val="973999"/>
                </a:solidFill>
              </a:rPr>
              <a:t>化支援事業補助金　</a:t>
            </a:r>
          </a:p>
        </p:txBody>
      </p:sp>
      <p:sp>
        <p:nvSpPr>
          <p:cNvPr id="21" name="四角形: 角を丸くする 10">
            <a:extLst>
              <a:ext uri="{FF2B5EF4-FFF2-40B4-BE49-F238E27FC236}">
                <a16:creationId xmlns:a16="http://schemas.microsoft.com/office/drawing/2014/main" id="{1B2CF829-FCF2-69CF-44C6-6B303E456C54}"/>
              </a:ext>
            </a:extLst>
          </p:cNvPr>
          <p:cNvSpPr/>
          <p:nvPr/>
        </p:nvSpPr>
        <p:spPr>
          <a:xfrm>
            <a:off x="435203" y="7757851"/>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3</a:t>
            </a:r>
            <a:endParaRPr kumimoji="1" lang="ja-JP" altLang="en-US" sz="1200" b="1" dirty="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DC055701-62DF-3C54-B336-896718C4F62E}"/>
              </a:ext>
            </a:extLst>
          </p:cNvPr>
          <p:cNvPicPr>
            <a:picLocks noChangeAspect="1"/>
          </p:cNvPicPr>
          <p:nvPr/>
        </p:nvPicPr>
        <p:blipFill>
          <a:blip r:embed="rId6"/>
          <a:stretch>
            <a:fillRect/>
          </a:stretch>
        </p:blipFill>
        <p:spPr>
          <a:xfrm>
            <a:off x="892403" y="8137781"/>
            <a:ext cx="4730592" cy="1557664"/>
          </a:xfrm>
          <a:prstGeom prst="rect">
            <a:avLst/>
          </a:prstGeom>
        </p:spPr>
      </p:pic>
      <p:pic>
        <p:nvPicPr>
          <p:cNvPr id="27" name="図 2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D79C3D5-0EC1-0E99-5D55-ED1DFA7DF6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664" y="5272075"/>
            <a:ext cx="4110848" cy="838948"/>
          </a:xfrm>
          <a:prstGeom prst="rect">
            <a:avLst/>
          </a:prstGeom>
        </p:spPr>
      </p:pic>
      <p:pic>
        <p:nvPicPr>
          <p:cNvPr id="9" name="Picture 8">
            <a:extLst>
              <a:ext uri="{FF2B5EF4-FFF2-40B4-BE49-F238E27FC236}">
                <a16:creationId xmlns:a16="http://schemas.microsoft.com/office/drawing/2014/main" id="{380BD15D-80D1-AB02-8C70-20448E9B7476}"/>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a:stretch/>
        </p:blipFill>
        <p:spPr bwMode="auto">
          <a:xfrm>
            <a:off x="1773011" y="7117049"/>
            <a:ext cx="235551" cy="31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10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542EB91-A0B4-4664-A8BB-1D8A1614C0C6}"/>
              </a:ext>
            </a:extLst>
          </p:cNvPr>
          <p:cNvSpPr/>
          <p:nvPr/>
        </p:nvSpPr>
        <p:spPr>
          <a:xfrm>
            <a:off x="5598" y="1137751"/>
            <a:ext cx="6857999" cy="17462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96;p14">
            <a:extLst>
              <a:ext uri="{FF2B5EF4-FFF2-40B4-BE49-F238E27FC236}">
                <a16:creationId xmlns:a16="http://schemas.microsoft.com/office/drawing/2014/main" id="{A5EC142C-845E-7344-A3C9-61CC6184C454}"/>
              </a:ext>
            </a:extLst>
          </p:cNvPr>
          <p:cNvSpPr txBox="1"/>
          <p:nvPr/>
        </p:nvSpPr>
        <p:spPr>
          <a:xfrm>
            <a:off x="238854" y="150160"/>
            <a:ext cx="4142710" cy="34095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Meiryo"/>
              <a:buNone/>
            </a:pPr>
            <a:r>
              <a:rPr lang="ja-JP" sz="1800" b="1" i="0" u="sng" strike="noStrike" cap="none" dirty="0">
                <a:solidFill>
                  <a:schemeClr val="dk1"/>
                </a:solidFill>
                <a:latin typeface="Meiryo"/>
                <a:ea typeface="Meiryo"/>
                <a:cs typeface="Meiryo"/>
                <a:sym typeface="Meiryo"/>
              </a:rPr>
              <a:t>目次</a:t>
            </a:r>
            <a:endParaRPr sz="1800" b="1" u="sng" dirty="0"/>
          </a:p>
        </p:txBody>
      </p:sp>
      <p:sp>
        <p:nvSpPr>
          <p:cNvPr id="3" name="コンテンツ プレースホルダー 2">
            <a:extLst>
              <a:ext uri="{FF2B5EF4-FFF2-40B4-BE49-F238E27FC236}">
                <a16:creationId xmlns:a16="http://schemas.microsoft.com/office/drawing/2014/main" id="{6D433325-C63F-C11D-8CB9-019C9D26EA7D}"/>
              </a:ext>
            </a:extLst>
          </p:cNvPr>
          <p:cNvSpPr txBox="1">
            <a:spLocks/>
          </p:cNvSpPr>
          <p:nvPr/>
        </p:nvSpPr>
        <p:spPr>
          <a:xfrm>
            <a:off x="238854" y="1287379"/>
            <a:ext cx="6327046" cy="46851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a:lstStyle>
          <a:p>
            <a:pPr marL="285750" indent="-285750" defTabSz="942975">
              <a:lnSpc>
                <a:spcPct val="150000"/>
              </a:lnSpc>
              <a:spcBef>
                <a:spcPts val="1200"/>
              </a:spcBef>
              <a:buFont typeface="+mj-lt"/>
              <a:buAutoNum type="romanUcPeriod"/>
              <a:tabLst>
                <a:tab pos="5829300" algn="r"/>
              </a:tabLst>
            </a:pPr>
            <a:r>
              <a:rPr lang="ja-JP" altLang="en-US" sz="1200" b="1" dirty="0">
                <a:solidFill>
                  <a:schemeClr val="tx1"/>
                </a:solidFill>
                <a:latin typeface="Meiryo UI" panose="020B0604030504040204" pitchFamily="50" charset="-128"/>
                <a:ea typeface="Meiryo UI" panose="020B0604030504040204" pitchFamily="50" charset="-128"/>
              </a:rPr>
              <a:t>交付申請</a:t>
            </a:r>
            <a:endParaRPr lang="en-US" altLang="ja-JP" sz="1200" b="1"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b="1" dirty="0">
                <a:solidFill>
                  <a:schemeClr val="tx1"/>
                </a:solidFill>
                <a:latin typeface="Meiryo UI" panose="020B0604030504040204" pitchFamily="50" charset="-128"/>
                <a:ea typeface="Meiryo UI" panose="020B0604030504040204" pitchFamily="50" charset="-128"/>
                <a:cs typeface="Meiryo"/>
                <a:sym typeface="Meiryo"/>
                <a:hlinkClick r:id="rId2" action="ppaction://hlinksldjump"/>
              </a:rPr>
              <a:t>補助金情報の確認</a:t>
            </a:r>
            <a:r>
              <a:rPr lang="en-US" altLang="ja-JP" sz="1200" b="1" u="dashHeavy" baseline="42000" dirty="0">
                <a:solidFill>
                  <a:schemeClr val="tx1"/>
                </a:solidFill>
                <a:latin typeface="Meiryo UI" panose="020B0604030504040204" pitchFamily="50" charset="-128"/>
                <a:ea typeface="Meiryo UI" panose="020B0604030504040204" pitchFamily="50" charset="-128"/>
                <a:hlinkClick r:id="rId2" action="ppaction://hlinksldjump"/>
              </a:rPr>
              <a:t>	</a:t>
            </a:r>
            <a:r>
              <a:rPr lang="en-US" altLang="ja-JP" sz="1200" b="1" dirty="0">
                <a:solidFill>
                  <a:schemeClr val="tx1"/>
                </a:solidFill>
                <a:latin typeface="Meiryo UI" panose="020B0604030504040204" pitchFamily="50" charset="-128"/>
                <a:ea typeface="Meiryo UI" panose="020B0604030504040204" pitchFamily="50" charset="-128"/>
                <a:hlinkClick r:id="rId2" action="ppaction://hlinksldjump"/>
              </a:rPr>
              <a:t>P.2</a:t>
            </a:r>
            <a:r>
              <a:rPr lang="ja-JP" altLang="en-US" sz="1200" b="1" dirty="0">
                <a:solidFill>
                  <a:schemeClr val="tx1"/>
                </a:solidFill>
                <a:latin typeface="Meiryo UI" panose="020B0604030504040204" pitchFamily="50" charset="-128"/>
                <a:ea typeface="Meiryo UI" panose="020B0604030504040204" pitchFamily="50" charset="-128"/>
                <a:hlinkClick r:id="rId2" action="ppaction://hlinksldjump"/>
              </a:rPr>
              <a:t>～</a:t>
            </a:r>
            <a:r>
              <a:rPr lang="en-US" altLang="ja-JP" sz="1200" b="1" dirty="0">
                <a:solidFill>
                  <a:schemeClr val="tx1"/>
                </a:solidFill>
                <a:latin typeface="Meiryo UI" panose="020B0604030504040204" pitchFamily="50" charset="-128"/>
                <a:ea typeface="Meiryo UI" panose="020B0604030504040204" pitchFamily="50" charset="-128"/>
                <a:hlinkClick r:id="rId2" action="ppaction://hlinksldjump"/>
              </a:rPr>
              <a:t>3</a:t>
            </a:r>
            <a:endParaRPr lang="en-US" altLang="ja-JP" sz="1200" b="1" dirty="0">
              <a:solidFill>
                <a:schemeClr val="tx1"/>
              </a:solidFill>
              <a:latin typeface="Meiryo UI" panose="020B0604030504040204" pitchFamily="50" charset="-128"/>
              <a:ea typeface="Meiryo UI" panose="020B0604030504040204" pitchFamily="50" charset="-128"/>
              <a:sym typeface="Meiryo"/>
            </a:endParaRPr>
          </a:p>
          <a:p>
            <a:pPr marL="486900" indent="-342900" defTabSz="942975">
              <a:lnSpc>
                <a:spcPct val="150000"/>
              </a:lnSpc>
              <a:buFont typeface="+mj-lt"/>
              <a:buAutoNum type="arabicPeriod"/>
              <a:tabLst>
                <a:tab pos="5829300" algn="r"/>
              </a:tabLst>
            </a:pPr>
            <a:r>
              <a:rPr lang="ja-JP" altLang="en-US" sz="1200" b="1" dirty="0">
                <a:solidFill>
                  <a:schemeClr val="tx1"/>
                </a:solidFill>
                <a:latin typeface="Meiryo UI" panose="020B0604030504040204" pitchFamily="50" charset="-128"/>
                <a:ea typeface="Meiryo UI" panose="020B0604030504040204" pitchFamily="50" charset="-128"/>
                <a:cs typeface="Meiryo"/>
                <a:sym typeface="Meiryo"/>
                <a:hlinkClick r:id="rId3" action="ppaction://hlinksldjump"/>
              </a:rPr>
              <a:t>交付申請</a:t>
            </a:r>
            <a:r>
              <a:rPr lang="en-US" altLang="ja-JP" sz="1200" b="1" u="dashHeavy" baseline="42000" dirty="0">
                <a:solidFill>
                  <a:schemeClr val="tx1"/>
                </a:solidFill>
                <a:latin typeface="Meiryo UI" panose="020B0604030504040204" pitchFamily="50" charset="-128"/>
                <a:ea typeface="Meiryo UI" panose="020B0604030504040204" pitchFamily="50" charset="-128"/>
                <a:hlinkClick r:id="rId3" action="ppaction://hlinksldjump"/>
              </a:rPr>
              <a:t>	</a:t>
            </a:r>
            <a:r>
              <a:rPr lang="en-US" altLang="ja-JP" sz="1200" b="1" dirty="0">
                <a:solidFill>
                  <a:schemeClr val="tx1"/>
                </a:solidFill>
                <a:latin typeface="Meiryo UI" panose="020B0604030504040204" pitchFamily="50" charset="-128"/>
                <a:ea typeface="Meiryo UI" panose="020B0604030504040204" pitchFamily="50" charset="-128"/>
                <a:hlinkClick r:id="rId3" action="ppaction://hlinksldjump"/>
              </a:rPr>
              <a:t>P.4</a:t>
            </a:r>
            <a:r>
              <a:rPr lang="ja-JP" altLang="en-US" sz="1200" b="1" dirty="0">
                <a:solidFill>
                  <a:schemeClr val="tx1"/>
                </a:solidFill>
                <a:latin typeface="Meiryo UI" panose="020B0604030504040204" pitchFamily="50" charset="-128"/>
                <a:ea typeface="Meiryo UI" panose="020B0604030504040204" pitchFamily="50" charset="-128"/>
                <a:hlinkClick r:id="rId3" action="ppaction://hlinksldjump"/>
              </a:rPr>
              <a:t>～</a:t>
            </a:r>
            <a:r>
              <a:rPr lang="en-US" altLang="ja-JP" sz="1200" b="1" dirty="0">
                <a:solidFill>
                  <a:schemeClr val="tx1"/>
                </a:solidFill>
                <a:latin typeface="Meiryo UI" panose="020B0604030504040204" pitchFamily="50" charset="-128"/>
                <a:ea typeface="Meiryo UI" panose="020B0604030504040204" pitchFamily="50" charset="-128"/>
                <a:hlinkClick r:id="rId3" action="ppaction://hlinksldjump"/>
              </a:rPr>
              <a:t>7</a:t>
            </a:r>
            <a:endParaRPr lang="en-US" altLang="ja-JP" sz="1200" b="1" dirty="0">
              <a:solidFill>
                <a:schemeClr val="tx1"/>
              </a:solidFill>
              <a:latin typeface="Meiryo UI" panose="020B0604030504040204" pitchFamily="50" charset="-128"/>
              <a:ea typeface="Meiryo UI" panose="020B0604030504040204" pitchFamily="50" charset="-128"/>
              <a:cs typeface="Meiryo"/>
              <a:sym typeface="Meiryo"/>
            </a:endParaRPr>
          </a:p>
          <a:p>
            <a:pPr marL="486900" indent="-342900" defTabSz="942975">
              <a:lnSpc>
                <a:spcPct val="150000"/>
              </a:lnSpc>
              <a:buFont typeface="+mj-lt"/>
              <a:buAutoNum type="arabicPeriod"/>
              <a:tabLst>
                <a:tab pos="5829300" algn="r"/>
              </a:tabLst>
            </a:pPr>
            <a:r>
              <a:rPr lang="ja-JP" altLang="en-US" sz="1200" b="1" dirty="0">
                <a:solidFill>
                  <a:schemeClr val="tx1"/>
                </a:solidFill>
                <a:latin typeface="Meiryo UI" panose="020B0604030504040204" pitchFamily="50" charset="-128"/>
                <a:ea typeface="Meiryo UI" panose="020B0604030504040204" pitchFamily="50" charset="-128"/>
                <a:cs typeface="Meiryo"/>
                <a:sym typeface="Meiryo"/>
                <a:hlinkClick r:id="rId4" action="ppaction://hlinksldjump"/>
              </a:rPr>
              <a:t>差戻し時の修正対応</a:t>
            </a:r>
            <a:r>
              <a:rPr lang="en-US" altLang="ja-JP" sz="1200" b="1" u="dashHeavy" baseline="42000" dirty="0">
                <a:solidFill>
                  <a:schemeClr val="tx1"/>
                </a:solidFill>
                <a:latin typeface="Meiryo UI" panose="020B0604030504040204" pitchFamily="50" charset="-128"/>
                <a:ea typeface="Meiryo UI" panose="020B0604030504040204" pitchFamily="50" charset="-128"/>
                <a:hlinkClick r:id="rId4" action="ppaction://hlinksldjump"/>
              </a:rPr>
              <a:t>	</a:t>
            </a:r>
            <a:r>
              <a:rPr lang="en-US" altLang="ja-JP" sz="1200" b="1" dirty="0">
                <a:solidFill>
                  <a:schemeClr val="tx1"/>
                </a:solidFill>
                <a:latin typeface="Meiryo UI" panose="020B0604030504040204" pitchFamily="50" charset="-128"/>
                <a:ea typeface="Meiryo UI" panose="020B0604030504040204" pitchFamily="50" charset="-128"/>
                <a:hlinkClick r:id="rId4" action="ppaction://hlinksldjump"/>
              </a:rPr>
              <a:t>P.8</a:t>
            </a:r>
            <a:endParaRPr lang="en-US" altLang="ja-JP" sz="1200" b="1" dirty="0">
              <a:solidFill>
                <a:schemeClr val="tx1"/>
              </a:solidFill>
              <a:latin typeface="Meiryo UI" panose="020B0604030504040204" pitchFamily="50" charset="-128"/>
              <a:ea typeface="Meiryo UI" panose="020B0604030504040204" pitchFamily="50" charset="-128"/>
              <a:sym typeface="Meiryo"/>
            </a:endParaRPr>
          </a:p>
          <a:p>
            <a:pPr marL="486900" indent="-342900" defTabSz="942975">
              <a:lnSpc>
                <a:spcPct val="150000"/>
              </a:lnSpc>
              <a:buFont typeface="+mj-lt"/>
              <a:buAutoNum type="arabicPeriod"/>
              <a:tabLst>
                <a:tab pos="5829300" algn="r"/>
              </a:tabLst>
            </a:pPr>
            <a:r>
              <a:rPr lang="ja-JP" altLang="en-US" sz="1200" b="1" dirty="0">
                <a:solidFill>
                  <a:schemeClr val="tx1"/>
                </a:solidFill>
                <a:latin typeface="Meiryo UI" panose="020B0604030504040204" pitchFamily="50" charset="-128"/>
                <a:ea typeface="Meiryo UI" panose="020B0604030504040204" pitchFamily="50" charset="-128"/>
                <a:cs typeface="Meiryo"/>
                <a:sym typeface="Meiryo"/>
                <a:hlinkClick r:id="rId5" action="ppaction://hlinksldjump"/>
              </a:rPr>
              <a:t>審査結果の確認</a:t>
            </a:r>
            <a:r>
              <a:rPr lang="en-US" altLang="ja-JP" sz="1200" b="1" u="dashHeavy" baseline="42000" dirty="0">
                <a:solidFill>
                  <a:schemeClr val="tx1"/>
                </a:solidFill>
                <a:latin typeface="Meiryo UI" panose="020B0604030504040204" pitchFamily="50" charset="-128"/>
                <a:ea typeface="Meiryo UI" panose="020B0604030504040204" pitchFamily="50" charset="-128"/>
                <a:hlinkClick r:id="rId5" action="ppaction://hlinksldjump"/>
              </a:rPr>
              <a:t>	</a:t>
            </a:r>
            <a:r>
              <a:rPr lang="en-US" altLang="ja-JP" sz="1200" b="1" dirty="0">
                <a:solidFill>
                  <a:schemeClr val="tx1"/>
                </a:solidFill>
                <a:latin typeface="Meiryo UI" panose="020B0604030504040204" pitchFamily="50" charset="-128"/>
                <a:ea typeface="Meiryo UI" panose="020B0604030504040204" pitchFamily="50" charset="-128"/>
                <a:hlinkClick r:id="rId5" action="ppaction://hlinksldjump"/>
              </a:rPr>
              <a:t>P.9</a:t>
            </a:r>
            <a:endParaRPr lang="en-US" altLang="ja-JP" sz="1200" b="1"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a:p>
            <a:pPr defTabSz="942975">
              <a:lnSpc>
                <a:spcPct val="150000"/>
              </a:lnSpc>
              <a:spcBef>
                <a:spcPts val="1200"/>
              </a:spcBef>
              <a:tabLst>
                <a:tab pos="5829300" algn="r"/>
              </a:tabLst>
            </a:pPr>
            <a:r>
              <a:rPr lang="en-US" altLang="ja-JP" sz="1200" dirty="0">
                <a:solidFill>
                  <a:schemeClr val="tx1"/>
                </a:solidFill>
                <a:latin typeface="Meiryo UI" panose="020B0604030504040204" pitchFamily="50" charset="-128"/>
                <a:ea typeface="Meiryo UI" panose="020B0604030504040204" pitchFamily="50" charset="-128"/>
              </a:rPr>
              <a:t>Ⅱ.</a:t>
            </a:r>
            <a:r>
              <a:rPr lang="ja-JP" altLang="en-US" sz="1200" dirty="0">
                <a:solidFill>
                  <a:schemeClr val="tx1"/>
                </a:solidFill>
                <a:latin typeface="Meiryo UI" panose="020B0604030504040204" pitchFamily="50" charset="-128"/>
                <a:ea typeface="Meiryo UI" panose="020B0604030504040204" pitchFamily="50" charset="-128"/>
              </a:rPr>
              <a:t>　実績報告</a:t>
            </a:r>
            <a:endParaRPr lang="en-US" altLang="ja-JP" sz="1200"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実績報告提出提出の依頼</a:t>
            </a:r>
            <a:r>
              <a:rPr lang="en-US" altLang="ja-JP"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	P.11</a:t>
            </a:r>
            <a:endParaRPr lang="en-US" altLang="zh-TW"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endParaRPr>
          </a:p>
          <a:p>
            <a:pPr marL="486900" indent="-342900" defTabSz="942975">
              <a:lnSpc>
                <a:spcPct val="150000"/>
              </a:lnSpc>
              <a:buFont typeface="+mj-lt"/>
              <a:buAutoNum type="arabicPeriod"/>
              <a:tabLst>
                <a:tab pos="5829300" algn="r"/>
              </a:tabLst>
            </a:pPr>
            <a:r>
              <a:rPr lang="zh-TW" altLang="en-US"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実績報告書提出	</a:t>
            </a:r>
            <a:r>
              <a:rPr lang="en-US" altLang="zh-TW"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P.1</a:t>
            </a:r>
            <a:r>
              <a:rPr lang="en-US" altLang="ja-JP"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2</a:t>
            </a:r>
            <a:r>
              <a:rPr lang="zh-TW" altLang="en-US"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a:t>
            </a:r>
            <a:r>
              <a:rPr lang="en-US" altLang="ja-JP" sz="1200" dirty="0">
                <a:solidFill>
                  <a:schemeClr val="tx1"/>
                </a:solidFill>
                <a:latin typeface="Meiryo UI" panose="020B0604030504040204" pitchFamily="50" charset="-128"/>
                <a:ea typeface="Meiryo UI" panose="020B0604030504040204" pitchFamily="50" charset="-128"/>
                <a:cs typeface="Meiryo"/>
                <a:sym typeface="Meiryo"/>
                <a:hlinkClick r:id="rId6" action="ppaction://hlinksldjump"/>
              </a:rPr>
              <a:t>14</a:t>
            </a:r>
            <a:endParaRPr lang="en-US" altLang="ja-JP" sz="1200" dirty="0">
              <a:solidFill>
                <a:schemeClr val="tx1"/>
              </a:solidFill>
              <a:latin typeface="Meiryo UI" panose="020B0604030504040204" pitchFamily="50" charset="-128"/>
              <a:ea typeface="Meiryo UI" panose="020B0604030504040204" pitchFamily="50" charset="-128"/>
            </a:endParaRPr>
          </a:p>
          <a:p>
            <a:pPr defTabSz="942975">
              <a:lnSpc>
                <a:spcPct val="150000"/>
              </a:lnSpc>
              <a:spcBef>
                <a:spcPts val="1200"/>
              </a:spcBef>
              <a:tabLst>
                <a:tab pos="5829300" algn="r"/>
              </a:tabLst>
            </a:pPr>
            <a:r>
              <a:rPr lang="en-US" altLang="ja-JP" sz="1200" dirty="0">
                <a:solidFill>
                  <a:schemeClr val="tx1"/>
                </a:solidFill>
                <a:latin typeface="Meiryo UI" panose="020B0604030504040204" pitchFamily="50" charset="-128"/>
                <a:ea typeface="Meiryo UI" panose="020B0604030504040204" pitchFamily="50" charset="-128"/>
              </a:rPr>
              <a:t>Ⅲ.</a:t>
            </a:r>
            <a:r>
              <a:rPr lang="ja-JP" altLang="en-US" sz="1200" dirty="0">
                <a:solidFill>
                  <a:schemeClr val="tx1"/>
                </a:solidFill>
                <a:latin typeface="Meiryo UI" panose="020B0604030504040204" pitchFamily="50" charset="-128"/>
                <a:ea typeface="Meiryo UI" panose="020B0604030504040204" pitchFamily="50" charset="-128"/>
              </a:rPr>
              <a:t>　事業完了</a:t>
            </a:r>
            <a:endParaRPr lang="en-US" altLang="ja-JP" sz="1200"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7" action="ppaction://hlinksldjump"/>
              </a:rPr>
              <a:t>課税仕入れ額の報告</a:t>
            </a:r>
            <a:r>
              <a:rPr lang="en-US" altLang="ja-JP" sz="1200" dirty="0">
                <a:solidFill>
                  <a:schemeClr val="tx1"/>
                </a:solidFill>
                <a:latin typeface="Meiryo UI" panose="020B0604030504040204" pitchFamily="50" charset="-128"/>
                <a:ea typeface="Meiryo UI" panose="020B0604030504040204" pitchFamily="50" charset="-128"/>
                <a:cs typeface="Meiryo"/>
                <a:sym typeface="Meiryo"/>
                <a:hlinkClick r:id="rId7" action="ppaction://hlinksldjump"/>
              </a:rPr>
              <a:t>	P.15</a:t>
            </a: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7" action="ppaction://hlinksldjump"/>
              </a:rPr>
              <a:t>～</a:t>
            </a:r>
            <a:r>
              <a:rPr lang="en-US" altLang="ja-JP" sz="1200" dirty="0">
                <a:solidFill>
                  <a:schemeClr val="tx1"/>
                </a:solidFill>
                <a:latin typeface="Meiryo UI" panose="020B0604030504040204" pitchFamily="50" charset="-128"/>
                <a:ea typeface="Meiryo UI" panose="020B0604030504040204" pitchFamily="50" charset="-128"/>
                <a:cs typeface="Meiryo"/>
                <a:sym typeface="Meiryo"/>
                <a:hlinkClick r:id="rId7" action="ppaction://hlinksldjump"/>
              </a:rPr>
              <a:t>16</a:t>
            </a:r>
            <a:endParaRPr lang="en-US" altLang="zh-TW" sz="1200" dirty="0">
              <a:solidFill>
                <a:schemeClr val="tx1"/>
              </a:solidFill>
              <a:latin typeface="Meiryo UI" panose="020B0604030504040204" pitchFamily="50" charset="-128"/>
              <a:ea typeface="Meiryo UI" panose="020B0604030504040204" pitchFamily="50" charset="-128"/>
              <a:cs typeface="Meiryo"/>
              <a:sym typeface="Meiryo"/>
              <a:hlinkClick r:id="rId7" action="ppaction://hlinksldjump"/>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7" action="ppaction://hlinksldjump"/>
              </a:rPr>
              <a:t>精算報告</a:t>
            </a:r>
            <a:r>
              <a:rPr lang="en-US" altLang="ja-JP" sz="1200" dirty="0">
                <a:solidFill>
                  <a:schemeClr val="tx1"/>
                </a:solidFill>
                <a:latin typeface="Meiryo UI" panose="020B0604030504040204" pitchFamily="50" charset="-128"/>
                <a:ea typeface="Meiryo UI" panose="020B0604030504040204" pitchFamily="50" charset="-128"/>
                <a:cs typeface="Meiryo"/>
                <a:sym typeface="Meiryo"/>
                <a:hlinkClick r:id="rId7" action="ppaction://hlinksldjump"/>
              </a:rPr>
              <a:t>_</a:t>
            </a:r>
            <a:r>
              <a:rPr lang="ja-JP" altLang="en-US" sz="1200" dirty="0">
                <a:solidFill>
                  <a:schemeClr val="tx1"/>
                </a:solidFill>
                <a:latin typeface="Meiryo UI" panose="020B0604030504040204" pitchFamily="50" charset="-128"/>
                <a:ea typeface="Meiryo UI" panose="020B0604030504040204" pitchFamily="50" charset="-128"/>
                <a:cs typeface="Meiryo"/>
                <a:sym typeface="Meiryo"/>
                <a:hlinkClick r:id="rId7" action="ppaction://hlinksldjump"/>
              </a:rPr>
              <a:t>申請フォーム</a:t>
            </a:r>
            <a:r>
              <a:rPr lang="zh-TW" altLang="en-US" sz="1200" dirty="0">
                <a:solidFill>
                  <a:schemeClr val="tx1"/>
                </a:solidFill>
                <a:latin typeface="Meiryo UI" panose="020B0604030504040204" pitchFamily="50" charset="-128"/>
                <a:ea typeface="Meiryo UI" panose="020B0604030504040204" pitchFamily="50" charset="-128"/>
                <a:cs typeface="Meiryo"/>
                <a:sym typeface="Meiryo"/>
                <a:hlinkClick r:id="rId7" action="ppaction://hlinksldjump"/>
              </a:rPr>
              <a:t>	</a:t>
            </a:r>
            <a:r>
              <a:rPr lang="en-US" altLang="zh-TW" sz="1200" dirty="0">
                <a:solidFill>
                  <a:srgbClr val="0563C1"/>
                </a:solidFill>
                <a:latin typeface="Meiryo UI" panose="020B0604030504040204" pitchFamily="50" charset="-128"/>
                <a:ea typeface="Meiryo UI" panose="020B0604030504040204" pitchFamily="50" charset="-128"/>
                <a:cs typeface="Meiryo"/>
                <a:sym typeface="Meiryo"/>
                <a:hlinkClick r:id="rId7" action="ppaction://hlinksldjump">
                  <a:extLst>
                    <a:ext uri="{A12FA001-AC4F-418D-AE19-62706E023703}">
                      <ahyp:hlinkClr xmlns:ahyp="http://schemas.microsoft.com/office/drawing/2018/hyperlinkcolor" val="tx"/>
                    </a:ext>
                  </a:extLst>
                </a:hlinkClick>
              </a:rPr>
              <a:t>P.</a:t>
            </a:r>
            <a:r>
              <a:rPr lang="en-US" altLang="zh-TW" sz="1200" dirty="0">
                <a:solidFill>
                  <a:schemeClr val="accent1">
                    <a:lumMod val="75000"/>
                  </a:schemeClr>
                </a:solidFill>
                <a:latin typeface="Meiryo UI" panose="020B0604030504040204" pitchFamily="50" charset="-128"/>
                <a:ea typeface="Meiryo UI" panose="020B0604030504040204" pitchFamily="50" charset="-128"/>
                <a:cs typeface="Meiryo"/>
                <a:sym typeface="Meiryo"/>
                <a:hlinkClick r:id="rId7" action="ppaction://hlinksldjump">
                  <a:extLst>
                    <a:ext uri="{A12FA001-AC4F-418D-AE19-62706E023703}">
                      <ahyp:hlinkClr xmlns:ahyp="http://schemas.microsoft.com/office/drawing/2018/hyperlinkcolor" val="tx"/>
                    </a:ext>
                  </a:extLst>
                </a:hlinkClick>
              </a:rPr>
              <a:t>1</a:t>
            </a:r>
            <a:r>
              <a:rPr lang="en-US" altLang="zh-TW" sz="1200" dirty="0">
                <a:solidFill>
                  <a:schemeClr val="accent1">
                    <a:lumMod val="75000"/>
                  </a:schemeClr>
                </a:solidFill>
                <a:latin typeface="Meiryo UI" panose="020B0604030504040204" pitchFamily="50" charset="-128"/>
                <a:ea typeface="Meiryo UI" panose="020B0604030504040204" pitchFamily="50" charset="-128"/>
                <a:cs typeface="Meiryo"/>
                <a:sym typeface="Meiryo"/>
              </a:rPr>
              <a:t>7</a:t>
            </a:r>
            <a:endParaRPr lang="en-US" altLang="ja-JP" sz="1200" dirty="0">
              <a:solidFill>
                <a:schemeClr val="accent1">
                  <a:lumMod val="75000"/>
                </a:schemeClr>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r>
              <a:rPr lang="ja-JP" altLang="en-US" sz="1200" dirty="0">
                <a:solidFill>
                  <a:schemeClr val="tx1"/>
                </a:solidFill>
                <a:latin typeface="Meiryo UI" panose="020B0604030504040204" pitchFamily="50" charset="-128"/>
                <a:ea typeface="Meiryo UI" panose="020B0604030504040204" pitchFamily="50" charset="-128"/>
                <a:hlinkClick r:id="rId8" action="ppaction://hlinksldjump"/>
              </a:rPr>
              <a:t>利用者アンケート</a:t>
            </a:r>
            <a:r>
              <a:rPr lang="en-US" altLang="ja-JP" sz="1200" u="dashHeavy" baseline="42000" dirty="0">
                <a:solidFill>
                  <a:schemeClr val="tx1"/>
                </a:solidFill>
                <a:latin typeface="Meiryo UI" panose="020B0604030504040204" pitchFamily="50" charset="-128"/>
                <a:ea typeface="Meiryo UI" panose="020B0604030504040204" pitchFamily="50" charset="-128"/>
                <a:hlinkClick r:id="rId8" action="ppaction://hlinksldjump"/>
              </a:rPr>
              <a:t>	</a:t>
            </a:r>
            <a:r>
              <a:rPr lang="en-US" altLang="ja-JP" sz="1200" dirty="0">
                <a:solidFill>
                  <a:schemeClr val="tx1"/>
                </a:solidFill>
                <a:latin typeface="Meiryo UI" panose="020B0604030504040204" pitchFamily="50" charset="-128"/>
                <a:ea typeface="Meiryo UI" panose="020B0604030504040204" pitchFamily="50" charset="-128"/>
                <a:hlinkClick r:id="rId8" action="ppaction://hlinksldjump"/>
              </a:rPr>
              <a:t>P.18</a:t>
            </a:r>
            <a:r>
              <a:rPr lang="ja-JP" altLang="en-US" sz="1200" dirty="0">
                <a:solidFill>
                  <a:schemeClr val="tx1"/>
                </a:solidFill>
                <a:latin typeface="Meiryo UI" panose="020B0604030504040204" pitchFamily="50" charset="-128"/>
                <a:ea typeface="Meiryo UI" panose="020B0604030504040204" pitchFamily="50" charset="-128"/>
                <a:hlinkClick r:id="rId8" action="ppaction://hlinksldjump"/>
              </a:rPr>
              <a:t>～</a:t>
            </a:r>
            <a:r>
              <a:rPr lang="en-US" altLang="ja-JP" sz="1200" dirty="0">
                <a:solidFill>
                  <a:schemeClr val="tx1"/>
                </a:solidFill>
                <a:latin typeface="Meiryo UI" panose="020B0604030504040204" pitchFamily="50" charset="-128"/>
                <a:ea typeface="Meiryo UI" panose="020B0604030504040204" pitchFamily="50" charset="-128"/>
                <a:hlinkClick r:id="rId8" action="ppaction://hlinksldjump"/>
              </a:rPr>
              <a:t>19</a:t>
            </a:r>
            <a:endParaRPr lang="en-US" altLang="ja-JP" sz="1200" dirty="0">
              <a:solidFill>
                <a:schemeClr val="tx1"/>
              </a:solidFill>
              <a:latin typeface="Meiryo UI" panose="020B0604030504040204" pitchFamily="50" charset="-128"/>
              <a:ea typeface="Meiryo UI" panose="020B0604030504040204" pitchFamily="50" charset="-128"/>
            </a:endParaRPr>
          </a:p>
          <a:p>
            <a:pPr marL="144000" defTabSz="942975">
              <a:lnSpc>
                <a:spcPct val="150000"/>
              </a:lnSpc>
              <a:tabLst>
                <a:tab pos="5829300" algn="r"/>
              </a:tabLst>
            </a:pPr>
            <a:endParaRPr lang="en-US" altLang="ja-JP" sz="1200" b="1" dirty="0">
              <a:solidFill>
                <a:schemeClr val="tx1"/>
              </a:solidFill>
              <a:latin typeface="Meiryo UI" panose="020B0604030504040204" pitchFamily="50" charset="-128"/>
              <a:ea typeface="Meiryo UI" panose="020B0604030504040204" pitchFamily="50" charset="-128"/>
            </a:endParaRPr>
          </a:p>
          <a:p>
            <a:pPr marL="486900" indent="-342900" defTabSz="942975">
              <a:lnSpc>
                <a:spcPct val="150000"/>
              </a:lnSpc>
              <a:buFont typeface="+mj-lt"/>
              <a:buAutoNum type="arabicPeriod"/>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a:p>
            <a:pPr marL="144000" defTabSz="942975">
              <a:lnSpc>
                <a:spcPct val="150000"/>
              </a:lnSpc>
              <a:tabLst>
                <a:tab pos="5829300" algn="r"/>
              </a:tabLst>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6B9D910-2C42-DA36-8DAA-B14A6FD8CC95}"/>
              </a:ext>
            </a:extLst>
          </p:cNvPr>
          <p:cNvSpPr txBox="1">
            <a:spLocks/>
          </p:cNvSpPr>
          <p:nvPr/>
        </p:nvSpPr>
        <p:spPr>
          <a:xfrm>
            <a:off x="529980" y="6539462"/>
            <a:ext cx="5798040" cy="2613660"/>
          </a:xfrm>
          <a:prstGeom prst="wedgeRectCallout">
            <a:avLst>
              <a:gd name="adj1" fmla="val -49493"/>
              <a:gd name="adj2" fmla="val -32517"/>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marL="171450" lvl="0" indent="-171450" defTabSz="685800">
              <a:lnSpc>
                <a:spcPts val="2000"/>
              </a:lnSpc>
              <a:spcBef>
                <a:spcPts val="600"/>
              </a:spcBef>
              <a:buFont typeface="Wingdings" panose="05000000000000000000" pitchFamily="2" charset="2"/>
              <a:buChar char="ü"/>
              <a:defRPr kumimoji="1" sz="1100">
                <a:solidFill>
                  <a:prstClr val="black"/>
                </a:solidFill>
                <a:latin typeface="メイリオ" panose="020B0604030504040204" pitchFamily="50" charset="-128"/>
                <a:ea typeface="メイリオ" panose="020B0604030504040204" pitchFamily="50" charset="-128"/>
                <a:cs typeface="+mj-cs"/>
              </a:defRPr>
            </a:lvl1pPr>
          </a:lstStyle>
          <a:p>
            <a:pPr>
              <a:lnSpc>
                <a:spcPct val="150000"/>
              </a:lnSpc>
              <a:spcBef>
                <a:spcPts val="300"/>
              </a:spcBef>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重要なお知らせ</a:t>
            </a:r>
            <a:r>
              <a:rPr lang="en-US" altLang="ja-JP" b="1" dirty="0">
                <a:latin typeface="Meiryo UI" panose="020B0604030504040204" pitchFamily="50" charset="-128"/>
                <a:ea typeface="Meiryo UI" panose="020B0604030504040204" pitchFamily="50" charset="-128"/>
              </a:rPr>
              <a:t>】</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jGrants</a:t>
            </a:r>
            <a:r>
              <a:rPr lang="ja-JP" altLang="en-US" dirty="0">
                <a:latin typeface="Meiryo UI" panose="020B0604030504040204" pitchFamily="50" charset="-128"/>
                <a:ea typeface="Meiryo UI" panose="020B0604030504040204" pitchFamily="50" charset="-128"/>
              </a:rPr>
              <a:t>の動作環境は以下のとおりです。下記のブラウザの最新バージョンをご利用ください。</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なお、</a:t>
            </a:r>
            <a:r>
              <a:rPr lang="en-US" altLang="ja-JP" dirty="0" err="1">
                <a:latin typeface="Meiryo UI" panose="020B0604030504040204" pitchFamily="50" charset="-128"/>
                <a:ea typeface="Meiryo UI" panose="020B0604030504040204" pitchFamily="50" charset="-128"/>
              </a:rPr>
              <a:t>InternetExplorer</a:t>
            </a:r>
            <a:r>
              <a:rPr lang="ja-JP" altLang="en-US" dirty="0">
                <a:latin typeface="Meiryo UI" panose="020B0604030504040204" pitchFamily="50" charset="-128"/>
                <a:ea typeface="Meiryo UI" panose="020B0604030504040204" pitchFamily="50" charset="-128"/>
              </a:rPr>
              <a:t>等の下記以外のブラウザは、申請上のエラー等が生じますので利用しないでください。</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Windows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edge(※1)</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macOS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firefox</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safari</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chrome</a:t>
            </a:r>
          </a:p>
          <a:p>
            <a:pPr marL="0" indent="0">
              <a:lnSpc>
                <a:spcPct val="150000"/>
              </a:lnSpc>
              <a:spcBef>
                <a:spcPts val="300"/>
              </a:spcBef>
              <a:buNone/>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 edge</a:t>
            </a:r>
            <a:r>
              <a:rPr lang="ja-JP" altLang="en-US" dirty="0">
                <a:latin typeface="Meiryo UI" panose="020B0604030504040204" pitchFamily="50" charset="-128"/>
                <a:ea typeface="Meiryo UI" panose="020B0604030504040204" pitchFamily="50" charset="-128"/>
              </a:rPr>
              <a:t>の「</a:t>
            </a:r>
            <a:r>
              <a:rPr lang="en-US" altLang="ja-JP" dirty="0" err="1">
                <a:latin typeface="Meiryo UI" panose="020B0604030504040204" pitchFamily="50" charset="-128"/>
                <a:ea typeface="Meiryo UI" panose="020B0604030504040204" pitchFamily="50" charset="-128"/>
              </a:rPr>
              <a:t>InternetExplorer</a:t>
            </a:r>
            <a:r>
              <a:rPr lang="ja-JP" altLang="en-US" dirty="0">
                <a:latin typeface="Meiryo UI" panose="020B0604030504040204" pitchFamily="50" charset="-128"/>
                <a:ea typeface="Meiryo UI" panose="020B0604030504040204" pitchFamily="50" charset="-128"/>
              </a:rPr>
              <a:t>モード」は申請上のエラー等が生じますので利用しないでください。</a:t>
            </a:r>
          </a:p>
        </p:txBody>
      </p:sp>
    </p:spTree>
    <p:extLst>
      <p:ext uri="{BB962C8B-B14F-4D97-AF65-F5344CB8AC3E}">
        <p14:creationId xmlns:p14="http://schemas.microsoft.com/office/powerpoint/2010/main" val="228788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10D6C-74CB-7029-5F33-E7350A7B4422}"/>
            </a:ext>
          </a:extLst>
        </p:cNvPr>
        <p:cNvGrpSpPr/>
        <p:nvPr/>
      </p:nvGrpSpPr>
      <p:grpSpPr>
        <a:xfrm>
          <a:off x="0" y="0"/>
          <a:ext cx="0" cy="0"/>
          <a:chOff x="0" y="0"/>
          <a:chExt cx="0" cy="0"/>
        </a:xfrm>
      </p:grpSpPr>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29D75DA-F991-59A9-6FFA-53D88C24C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17" y="5892483"/>
            <a:ext cx="5403984" cy="2940702"/>
          </a:xfrm>
          <a:prstGeom prst="rect">
            <a:avLst/>
          </a:prstGeom>
        </p:spPr>
      </p:pic>
      <p:sp>
        <p:nvSpPr>
          <p:cNvPr id="5" name="タイトル 4">
            <a:extLst>
              <a:ext uri="{FF2B5EF4-FFF2-40B4-BE49-F238E27FC236}">
                <a16:creationId xmlns:a16="http://schemas.microsoft.com/office/drawing/2014/main" id="{6617D443-1CA5-A231-ECFA-1767CB871F68}"/>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a:t>
            </a:r>
            <a:r>
              <a:rPr lang="ja-JP" altLang="en-US" dirty="0"/>
              <a:t>利用者アンケート</a:t>
            </a:r>
            <a:endParaRPr lang="ja-JP" altLang="en-US" b="0" dirty="0">
              <a:latin typeface="Meiryo UI" panose="020B0604030504040204" pitchFamily="50" charset="-128"/>
              <a:ea typeface="Meiryo UI" panose="020B0604030504040204" pitchFamily="50" charset="-128"/>
              <a:cs typeface="Meiryo"/>
              <a:sym typeface="Meiryo"/>
            </a:endParaRPr>
          </a:p>
        </p:txBody>
      </p:sp>
      <p:grpSp>
        <p:nvGrpSpPr>
          <p:cNvPr id="53" name="グループ化 52">
            <a:extLst>
              <a:ext uri="{FF2B5EF4-FFF2-40B4-BE49-F238E27FC236}">
                <a16:creationId xmlns:a16="http://schemas.microsoft.com/office/drawing/2014/main" id="{65FF213F-6523-4FB6-5678-98684A7AF919}"/>
              </a:ext>
            </a:extLst>
          </p:cNvPr>
          <p:cNvGrpSpPr/>
          <p:nvPr/>
        </p:nvGrpSpPr>
        <p:grpSpPr>
          <a:xfrm>
            <a:off x="381959" y="5386455"/>
            <a:ext cx="6115495" cy="590921"/>
            <a:chOff x="128621" y="5656015"/>
            <a:chExt cx="6115495" cy="590921"/>
          </a:xfrm>
        </p:grpSpPr>
        <p:sp>
          <p:nvSpPr>
            <p:cNvPr id="54" name="コンテンツ プレースホルダー 4">
              <a:extLst>
                <a:ext uri="{FF2B5EF4-FFF2-40B4-BE49-F238E27FC236}">
                  <a16:creationId xmlns:a16="http://schemas.microsoft.com/office/drawing/2014/main" id="{7265DA53-3CD4-E8DD-1DE9-0961959D17D3}"/>
                </a:ext>
              </a:extLst>
            </p:cNvPr>
            <p:cNvSpPr txBox="1">
              <a:spLocks/>
            </p:cNvSpPr>
            <p:nvPr/>
          </p:nvSpPr>
          <p:spPr>
            <a:xfrm>
              <a:off x="1428685" y="5656015"/>
              <a:ext cx="4815431" cy="590921"/>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申請時に「担当者メールアドレス」欄に記載されたメールアドレスへ通知メールが届きます。メール文内のＵＲＬをクリックすると、事業完了と表示されます。</a:t>
              </a:r>
            </a:p>
          </p:txBody>
        </p:sp>
        <p:sp>
          <p:nvSpPr>
            <p:cNvPr id="55" name="四角形: 角を丸くする 10">
              <a:extLst>
                <a:ext uri="{FF2B5EF4-FFF2-40B4-BE49-F238E27FC236}">
                  <a16:creationId xmlns:a16="http://schemas.microsoft.com/office/drawing/2014/main" id="{F7059688-4ADD-B5D1-D7E2-129CD81D7499}"/>
                </a:ext>
              </a:extLst>
            </p:cNvPr>
            <p:cNvSpPr/>
            <p:nvPr/>
          </p:nvSpPr>
          <p:spPr>
            <a:xfrm>
              <a:off x="128621" y="5706770"/>
              <a:ext cx="1143214" cy="32321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5</a:t>
              </a:r>
              <a:endParaRPr kumimoji="1" lang="ja-JP" altLang="en-US" sz="1200" b="1" dirty="0">
                <a:latin typeface="Meiryo UI" panose="020B0604030504040204" pitchFamily="50" charset="-128"/>
                <a:ea typeface="Meiryo UI" panose="020B0604030504040204" pitchFamily="50" charset="-128"/>
              </a:endParaRPr>
            </a:p>
          </p:txBody>
        </p:sp>
      </p:grpSp>
      <p:sp>
        <p:nvSpPr>
          <p:cNvPr id="42" name="Google Shape;155;p16">
            <a:extLst>
              <a:ext uri="{FF2B5EF4-FFF2-40B4-BE49-F238E27FC236}">
                <a16:creationId xmlns:a16="http://schemas.microsoft.com/office/drawing/2014/main" id="{71D0941E-53BE-4C9C-8F06-F32298D787D3}"/>
              </a:ext>
            </a:extLst>
          </p:cNvPr>
          <p:cNvSpPr/>
          <p:nvPr/>
        </p:nvSpPr>
        <p:spPr>
          <a:xfrm>
            <a:off x="461730" y="7839407"/>
            <a:ext cx="4748673" cy="306266"/>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正方形/長方形 10">
            <a:extLst>
              <a:ext uri="{FF2B5EF4-FFF2-40B4-BE49-F238E27FC236}">
                <a16:creationId xmlns:a16="http://schemas.microsoft.com/office/drawing/2014/main" id="{9DB5D485-862A-D5F4-4C91-48AF3BC667CF}"/>
              </a:ext>
            </a:extLst>
          </p:cNvPr>
          <p:cNvSpPr/>
          <p:nvPr/>
        </p:nvSpPr>
        <p:spPr>
          <a:xfrm>
            <a:off x="1158542" y="6190385"/>
            <a:ext cx="1241758" cy="1486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ローチャート: 処理 1">
            <a:extLst>
              <a:ext uri="{FF2B5EF4-FFF2-40B4-BE49-F238E27FC236}">
                <a16:creationId xmlns:a16="http://schemas.microsoft.com/office/drawing/2014/main" id="{AF7D8767-B7E2-163A-7BA7-127B3C51FC12}"/>
              </a:ext>
            </a:extLst>
          </p:cNvPr>
          <p:cNvSpPr/>
          <p:nvPr/>
        </p:nvSpPr>
        <p:spPr>
          <a:xfrm>
            <a:off x="1049672" y="2832747"/>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処理 2">
            <a:extLst>
              <a:ext uri="{FF2B5EF4-FFF2-40B4-BE49-F238E27FC236}">
                <a16:creationId xmlns:a16="http://schemas.microsoft.com/office/drawing/2014/main" id="{FFDB7CE6-0E5F-BCD0-7F42-E34BA606566D}"/>
              </a:ext>
            </a:extLst>
          </p:cNvPr>
          <p:cNvSpPr/>
          <p:nvPr/>
        </p:nvSpPr>
        <p:spPr>
          <a:xfrm>
            <a:off x="912536" y="6383144"/>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7417E8E-0988-7F9C-F63D-0F7448B8B8AA}"/>
              </a:ext>
            </a:extLst>
          </p:cNvPr>
          <p:cNvSpPr/>
          <p:nvPr/>
        </p:nvSpPr>
        <p:spPr>
          <a:xfrm>
            <a:off x="1049671" y="7106163"/>
            <a:ext cx="3156373" cy="12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36CFE21-BF77-098F-DC7D-531AC66AE315}"/>
              </a:ext>
            </a:extLst>
          </p:cNvPr>
          <p:cNvSpPr txBox="1"/>
          <p:nvPr/>
        </p:nvSpPr>
        <p:spPr>
          <a:xfrm>
            <a:off x="960664" y="7101921"/>
            <a:ext cx="2963776" cy="215444"/>
          </a:xfrm>
          <a:prstGeom prst="rect">
            <a:avLst/>
          </a:prstGeom>
          <a:noFill/>
        </p:spPr>
        <p:txBody>
          <a:bodyPr wrap="square" rtlCol="0">
            <a:spAutoFit/>
          </a:bodyPr>
          <a:lstStyle/>
          <a:p>
            <a:r>
              <a:rPr kumimoji="1" lang="ja-JP" altLang="en-US" sz="800" dirty="0">
                <a:solidFill>
                  <a:schemeClr val="tx1">
                    <a:lumMod val="95000"/>
                    <a:lumOff val="5000"/>
                  </a:schemeClr>
                </a:solidFill>
              </a:rPr>
              <a:t>令和</a:t>
            </a:r>
            <a:r>
              <a:rPr kumimoji="1" lang="en-US" altLang="ja-JP" sz="800" dirty="0">
                <a:solidFill>
                  <a:schemeClr val="tx1">
                    <a:lumMod val="95000"/>
                    <a:lumOff val="5000"/>
                  </a:schemeClr>
                </a:solidFill>
              </a:rPr>
              <a:t>7</a:t>
            </a:r>
            <a:r>
              <a:rPr kumimoji="1" lang="ja-JP" altLang="en-US" sz="800" dirty="0">
                <a:solidFill>
                  <a:schemeClr val="tx1">
                    <a:lumMod val="95000"/>
                    <a:lumOff val="5000"/>
                  </a:schemeClr>
                </a:solidFill>
              </a:rPr>
              <a:t>年度　幼児教育の質の向上のための</a:t>
            </a:r>
            <a:r>
              <a:rPr kumimoji="1" lang="en-US" altLang="ja-JP" sz="800" dirty="0">
                <a:solidFill>
                  <a:schemeClr val="tx1">
                    <a:lumMod val="95000"/>
                    <a:lumOff val="5000"/>
                  </a:schemeClr>
                </a:solidFill>
              </a:rPr>
              <a:t>ICT</a:t>
            </a:r>
            <a:r>
              <a:rPr kumimoji="1" lang="ja-JP" altLang="en-US" sz="800" dirty="0">
                <a:solidFill>
                  <a:schemeClr val="tx1">
                    <a:lumMod val="95000"/>
                    <a:lumOff val="5000"/>
                  </a:schemeClr>
                </a:solidFill>
              </a:rPr>
              <a:t>化支援事業補助金　</a:t>
            </a:r>
          </a:p>
        </p:txBody>
      </p:sp>
      <p:sp>
        <p:nvSpPr>
          <p:cNvPr id="8" name="正方形/長方形 7">
            <a:extLst>
              <a:ext uri="{FF2B5EF4-FFF2-40B4-BE49-F238E27FC236}">
                <a16:creationId xmlns:a16="http://schemas.microsoft.com/office/drawing/2014/main" id="{0EB47515-DDE5-C9C9-FC97-471BE4B2A8BE}"/>
              </a:ext>
            </a:extLst>
          </p:cNvPr>
          <p:cNvSpPr/>
          <p:nvPr/>
        </p:nvSpPr>
        <p:spPr>
          <a:xfrm>
            <a:off x="1001692" y="7287107"/>
            <a:ext cx="3156373" cy="12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5CE3EFD-21C2-1893-271E-776EB7E52A01}"/>
              </a:ext>
            </a:extLst>
          </p:cNvPr>
          <p:cNvSpPr txBox="1"/>
          <p:nvPr/>
        </p:nvSpPr>
        <p:spPr>
          <a:xfrm>
            <a:off x="960664" y="7242703"/>
            <a:ext cx="3458346" cy="215444"/>
          </a:xfrm>
          <a:prstGeom prst="rect">
            <a:avLst/>
          </a:prstGeom>
          <a:noFill/>
        </p:spPr>
        <p:txBody>
          <a:bodyPr wrap="square" rtlCol="0">
            <a:spAutoFit/>
          </a:bodyPr>
          <a:lstStyle/>
          <a:p>
            <a:r>
              <a:rPr kumimoji="1" lang="ja-JP" altLang="en-US" sz="800" dirty="0">
                <a:solidFill>
                  <a:schemeClr val="tx1">
                    <a:lumMod val="95000"/>
                    <a:lumOff val="5000"/>
                  </a:schemeClr>
                </a:solidFill>
              </a:rPr>
              <a:t>○○幼稚園：幼児教育の質の向上のための</a:t>
            </a:r>
            <a:r>
              <a:rPr kumimoji="1" lang="en-US" altLang="ja-JP" sz="800" dirty="0">
                <a:solidFill>
                  <a:schemeClr val="tx1">
                    <a:lumMod val="95000"/>
                    <a:lumOff val="5000"/>
                  </a:schemeClr>
                </a:solidFill>
              </a:rPr>
              <a:t>ICT</a:t>
            </a:r>
            <a:r>
              <a:rPr kumimoji="1" lang="ja-JP" altLang="en-US" sz="800" dirty="0">
                <a:solidFill>
                  <a:schemeClr val="tx1">
                    <a:lumMod val="95000"/>
                    <a:lumOff val="5000"/>
                  </a:schemeClr>
                </a:solidFill>
              </a:rPr>
              <a:t>化支援事業補助金申請</a:t>
            </a:r>
            <a:r>
              <a:rPr kumimoji="1" lang="zh-TW" altLang="en-US" sz="800" dirty="0">
                <a:solidFill>
                  <a:schemeClr val="tx1">
                    <a:lumMod val="95000"/>
                    <a:lumOff val="5000"/>
                  </a:schemeClr>
                </a:solidFill>
              </a:rPr>
              <a:t>　</a:t>
            </a:r>
            <a:endParaRPr kumimoji="1" lang="ja-JP" altLang="en-US" sz="800" dirty="0">
              <a:solidFill>
                <a:schemeClr val="tx1">
                  <a:lumMod val="95000"/>
                  <a:lumOff val="5000"/>
                </a:schemeClr>
              </a:solidFill>
            </a:endParaRPr>
          </a:p>
        </p:txBody>
      </p:sp>
      <p:sp>
        <p:nvSpPr>
          <p:cNvPr id="10" name="二等辺三角形 9">
            <a:extLst>
              <a:ext uri="{FF2B5EF4-FFF2-40B4-BE49-F238E27FC236}">
                <a16:creationId xmlns:a16="http://schemas.microsoft.com/office/drawing/2014/main" id="{6B9B8DFC-5C9A-5C7D-9E09-C0EDEDC84BC3}"/>
              </a:ext>
            </a:extLst>
          </p:cNvPr>
          <p:cNvSpPr/>
          <p:nvPr/>
        </p:nvSpPr>
        <p:spPr>
          <a:xfrm rot="10800000">
            <a:off x="1910152" y="9254443"/>
            <a:ext cx="2295892" cy="297822"/>
          </a:xfrm>
          <a:prstGeom prst="triangle">
            <a:avLst/>
          </a:prstGeom>
          <a:solidFill>
            <a:sysClr val="window" lastClr="FFFFFF">
              <a:lumMod val="75000"/>
            </a:sysClr>
          </a:solidFill>
          <a:ln w="12700" cap="flat" cmpd="sng" algn="ctr">
            <a:solidFill>
              <a:sysClr val="window" lastClr="FFFFFF">
                <a:lumMod val="75000"/>
              </a:sysClr>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9" name="図 38">
            <a:extLst>
              <a:ext uri="{FF2B5EF4-FFF2-40B4-BE49-F238E27FC236}">
                <a16:creationId xmlns:a16="http://schemas.microsoft.com/office/drawing/2014/main" id="{321A1A65-DA42-95D2-3E37-9AFDC07F09E6}"/>
              </a:ext>
            </a:extLst>
          </p:cNvPr>
          <p:cNvPicPr>
            <a:picLocks noChangeAspect="1"/>
          </p:cNvPicPr>
          <p:nvPr/>
        </p:nvPicPr>
        <p:blipFill>
          <a:blip r:embed="rId3"/>
          <a:stretch>
            <a:fillRect/>
          </a:stretch>
        </p:blipFill>
        <p:spPr>
          <a:xfrm>
            <a:off x="839159" y="1761390"/>
            <a:ext cx="4981273" cy="2862138"/>
          </a:xfrm>
          <a:prstGeom prst="rect">
            <a:avLst/>
          </a:prstGeom>
        </p:spPr>
      </p:pic>
      <p:sp>
        <p:nvSpPr>
          <p:cNvPr id="40" name="四角形: 角を丸くする 39">
            <a:extLst>
              <a:ext uri="{FF2B5EF4-FFF2-40B4-BE49-F238E27FC236}">
                <a16:creationId xmlns:a16="http://schemas.microsoft.com/office/drawing/2014/main" id="{9CAE0E8F-18DB-0B6D-493A-859A512C96B9}"/>
              </a:ext>
            </a:extLst>
          </p:cNvPr>
          <p:cNvSpPr/>
          <p:nvPr/>
        </p:nvSpPr>
        <p:spPr>
          <a:xfrm>
            <a:off x="381959" y="1136377"/>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200" b="1" dirty="0">
                <a:latin typeface="Meiryo UI" panose="020B0604030504040204" pitchFamily="50" charset="-128"/>
                <a:ea typeface="Meiryo UI" panose="020B0604030504040204" pitchFamily="50" charset="-128"/>
              </a:rPr>
              <a:t>手順４</a:t>
            </a:r>
          </a:p>
        </p:txBody>
      </p:sp>
      <p:sp>
        <p:nvSpPr>
          <p:cNvPr id="41" name="コンテンツ プレースホルダー 4">
            <a:extLst>
              <a:ext uri="{FF2B5EF4-FFF2-40B4-BE49-F238E27FC236}">
                <a16:creationId xmlns:a16="http://schemas.microsoft.com/office/drawing/2014/main" id="{F15DC54B-FDDA-75DD-B5C2-87EC4911B650}"/>
              </a:ext>
            </a:extLst>
          </p:cNvPr>
          <p:cNvSpPr txBox="1">
            <a:spLocks/>
          </p:cNvSpPr>
          <p:nvPr/>
        </p:nvSpPr>
        <p:spPr>
          <a:xfrm>
            <a:off x="1404826" y="1073830"/>
            <a:ext cx="4725704" cy="527314"/>
          </a:xfrm>
          <a:prstGeom prst="rect">
            <a:avLst/>
          </a:prstGeom>
        </p:spPr>
        <p:txBody>
          <a:bodyPr vert="horz" wrap="square" lIns="91429" tIns="45715" rIns="91429" bIns="45715" rtlCol="0" anchor="t">
            <a:spAutoFit/>
          </a:bodyPr>
          <a:lstStyle>
            <a:defPPr>
              <a:defRPr lang="en-US"/>
            </a:defPPr>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b="1" dirty="0"/>
              <a:t>利用者アンケートフォームの入力後下記の画面に戻ってください。</a:t>
            </a:r>
            <a:endParaRPr lang="en-US" altLang="ja-JP" b="1" dirty="0"/>
          </a:p>
          <a:p>
            <a:r>
              <a:rPr lang="ja-JP" altLang="en-US" b="1" dirty="0"/>
              <a:t>「申請する」ボタンを押下します。</a:t>
            </a:r>
            <a:endParaRPr lang="en-US" altLang="ja-JP" b="1" dirty="0"/>
          </a:p>
        </p:txBody>
      </p:sp>
      <p:sp>
        <p:nvSpPr>
          <p:cNvPr id="45" name="四角形: 角を丸くする 44">
            <a:extLst>
              <a:ext uri="{FF2B5EF4-FFF2-40B4-BE49-F238E27FC236}">
                <a16:creationId xmlns:a16="http://schemas.microsoft.com/office/drawing/2014/main" id="{AAE45645-4A84-6465-BA78-5640C9610411}"/>
              </a:ext>
            </a:extLst>
          </p:cNvPr>
          <p:cNvSpPr/>
          <p:nvPr/>
        </p:nvSpPr>
        <p:spPr>
          <a:xfrm>
            <a:off x="3350190" y="4121128"/>
            <a:ext cx="972559" cy="3055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pic>
        <p:nvPicPr>
          <p:cNvPr id="44" name="Picture 8">
            <a:extLst>
              <a:ext uri="{FF2B5EF4-FFF2-40B4-BE49-F238E27FC236}">
                <a16:creationId xmlns:a16="http://schemas.microsoft.com/office/drawing/2014/main" id="{54D5A0A7-D4E5-41B2-55EC-20D5CFEBA4B6}"/>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4206640" y="4349467"/>
            <a:ext cx="212370" cy="282373"/>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a:extLst>
              <a:ext uri="{FF2B5EF4-FFF2-40B4-BE49-F238E27FC236}">
                <a16:creationId xmlns:a16="http://schemas.microsoft.com/office/drawing/2014/main" id="{96308D10-7112-AEEF-D5E4-54549CC70788}"/>
              </a:ext>
            </a:extLst>
          </p:cNvPr>
          <p:cNvSpPr/>
          <p:nvPr/>
        </p:nvSpPr>
        <p:spPr>
          <a:xfrm>
            <a:off x="2037137" y="2355759"/>
            <a:ext cx="3156373" cy="12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80E70385-A625-5231-7AD9-B0F0CD2FD94A}"/>
              </a:ext>
            </a:extLst>
          </p:cNvPr>
          <p:cNvSpPr txBox="1"/>
          <p:nvPr/>
        </p:nvSpPr>
        <p:spPr>
          <a:xfrm>
            <a:off x="1950698" y="2365101"/>
            <a:ext cx="2963776" cy="184666"/>
          </a:xfrm>
          <a:prstGeom prst="rect">
            <a:avLst/>
          </a:prstGeom>
          <a:noFill/>
        </p:spPr>
        <p:txBody>
          <a:bodyPr wrap="square" rtlCol="0">
            <a:spAutoFit/>
          </a:bodyPr>
          <a:lstStyle/>
          <a:p>
            <a:r>
              <a:rPr kumimoji="1" lang="ja-JP" altLang="en-US" sz="580" dirty="0">
                <a:solidFill>
                  <a:schemeClr val="tx1">
                    <a:lumMod val="95000"/>
                    <a:lumOff val="5000"/>
                  </a:schemeClr>
                </a:solidFill>
              </a:rPr>
              <a:t>令和</a:t>
            </a:r>
            <a:r>
              <a:rPr kumimoji="1" lang="en-US" altLang="ja-JP" sz="580" dirty="0">
                <a:solidFill>
                  <a:schemeClr val="tx1">
                    <a:lumMod val="95000"/>
                    <a:lumOff val="5000"/>
                  </a:schemeClr>
                </a:solidFill>
              </a:rPr>
              <a:t>7</a:t>
            </a:r>
            <a:r>
              <a:rPr kumimoji="1" lang="ja-JP" altLang="en-US" sz="580" dirty="0">
                <a:solidFill>
                  <a:schemeClr val="tx1">
                    <a:lumMod val="95000"/>
                    <a:lumOff val="5000"/>
                  </a:schemeClr>
                </a:solidFill>
              </a:rPr>
              <a:t>年度　幼児教育の質の向上のための</a:t>
            </a:r>
            <a:r>
              <a:rPr kumimoji="1" lang="en-US" altLang="ja-JP" sz="580" dirty="0">
                <a:solidFill>
                  <a:schemeClr val="tx1">
                    <a:lumMod val="95000"/>
                    <a:lumOff val="5000"/>
                  </a:schemeClr>
                </a:solidFill>
              </a:rPr>
              <a:t>ICT</a:t>
            </a:r>
            <a:r>
              <a:rPr kumimoji="1" lang="ja-JP" altLang="en-US" sz="580" dirty="0">
                <a:solidFill>
                  <a:schemeClr val="tx1">
                    <a:lumMod val="95000"/>
                    <a:lumOff val="5000"/>
                  </a:schemeClr>
                </a:solidFill>
              </a:rPr>
              <a:t>化支援事業補助金　</a:t>
            </a:r>
          </a:p>
        </p:txBody>
      </p:sp>
      <p:pic>
        <p:nvPicPr>
          <p:cNvPr id="43" name="Picture 8">
            <a:extLst>
              <a:ext uri="{FF2B5EF4-FFF2-40B4-BE49-F238E27FC236}">
                <a16:creationId xmlns:a16="http://schemas.microsoft.com/office/drawing/2014/main" id="{E4A07BBC-7C9D-7DEA-286B-27B3F29E06E0}"/>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5059438" y="8003423"/>
            <a:ext cx="212370" cy="28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0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DC9FF-57DE-5DCE-C087-F1B500FC22D2}"/>
            </a:ext>
          </a:extLst>
        </p:cNvPr>
        <p:cNvGrpSpPr/>
        <p:nvPr/>
      </p:nvGrpSpPr>
      <p:grpSpPr>
        <a:xfrm>
          <a:off x="0" y="0"/>
          <a:ext cx="0" cy="0"/>
          <a:chOff x="0" y="0"/>
          <a:chExt cx="0" cy="0"/>
        </a:xfrm>
      </p:grpSpPr>
      <p:pic>
        <p:nvPicPr>
          <p:cNvPr id="24" name="図 23">
            <a:extLst>
              <a:ext uri="{FF2B5EF4-FFF2-40B4-BE49-F238E27FC236}">
                <a16:creationId xmlns:a16="http://schemas.microsoft.com/office/drawing/2014/main" id="{11713612-4AC5-7D96-C3E7-3FB0D771E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72" y="8461985"/>
            <a:ext cx="5284252" cy="546404"/>
          </a:xfrm>
          <a:prstGeom prst="rect">
            <a:avLst/>
          </a:prstGeom>
        </p:spPr>
      </p:pic>
      <p:pic>
        <p:nvPicPr>
          <p:cNvPr id="19" name="図 18" descr="グラフィカル ユーザー インターフェイス, アプリケーション&#10;&#10;AI 生成コンテンツは誤りを含む可能性があります。">
            <a:extLst>
              <a:ext uri="{FF2B5EF4-FFF2-40B4-BE49-F238E27FC236}">
                <a16:creationId xmlns:a16="http://schemas.microsoft.com/office/drawing/2014/main" id="{AB0C73A5-FD8F-B85D-4C89-5DBA275ED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82" y="5552768"/>
            <a:ext cx="5284252" cy="2924329"/>
          </a:xfrm>
          <a:prstGeom prst="rect">
            <a:avLst/>
          </a:prstGeom>
        </p:spPr>
      </p:pic>
      <p:sp>
        <p:nvSpPr>
          <p:cNvPr id="5" name="タイトル 4">
            <a:extLst>
              <a:ext uri="{FF2B5EF4-FFF2-40B4-BE49-F238E27FC236}">
                <a16:creationId xmlns:a16="http://schemas.microsoft.com/office/drawing/2014/main" id="{7D5921E4-610D-873E-4120-16C6B9BF2CE1}"/>
              </a:ext>
            </a:extLst>
          </p:cNvPr>
          <p:cNvSpPr>
            <a:spLocks noGrp="1"/>
          </p:cNvSpPr>
          <p:nvPr>
            <p:ph type="title"/>
          </p:nvPr>
        </p:nvSpPr>
        <p:spPr/>
        <p:txBody>
          <a:bodyPr/>
          <a:lstStyle/>
          <a:p>
            <a:pPr>
              <a:buSzPts val="1600"/>
            </a:pPr>
            <a:r>
              <a:rPr lang="en-US" altLang="ja-JP" dirty="0"/>
              <a:t>Ⅲ</a:t>
            </a:r>
            <a:r>
              <a:rPr lang="ja-JP" altLang="en-US" dirty="0">
                <a:latin typeface="Meiryo UI" panose="020B0604030504040204" pitchFamily="50" charset="-128"/>
                <a:ea typeface="Meiryo UI" panose="020B0604030504040204" pitchFamily="50" charset="-128"/>
              </a:rPr>
              <a:t>．事業完了</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a:t>
            </a:r>
            <a:r>
              <a:rPr lang="ja-JP" altLang="en-US" dirty="0"/>
              <a:t>利用者アンケート</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7" name="タイトル 1">
            <a:extLst>
              <a:ext uri="{FF2B5EF4-FFF2-40B4-BE49-F238E27FC236}">
                <a16:creationId xmlns:a16="http://schemas.microsoft.com/office/drawing/2014/main" id="{532D0F7D-640A-5FE9-9ACD-BD776BC1935A}"/>
              </a:ext>
            </a:extLst>
          </p:cNvPr>
          <p:cNvSpPr txBox="1">
            <a:spLocks/>
          </p:cNvSpPr>
          <p:nvPr/>
        </p:nvSpPr>
        <p:spPr>
          <a:xfrm>
            <a:off x="1920240" y="9186897"/>
            <a:ext cx="2712720" cy="396722"/>
          </a:xfrm>
          <a:prstGeom prst="rect">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lvl="0">
              <a:lnSpc>
                <a:spcPts val="20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rPr>
              <a:t>これにて事業完了です。お疲れ様でした。</a:t>
            </a:r>
            <a:endParaRPr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21" name="グループ化 20">
            <a:extLst>
              <a:ext uri="{FF2B5EF4-FFF2-40B4-BE49-F238E27FC236}">
                <a16:creationId xmlns:a16="http://schemas.microsoft.com/office/drawing/2014/main" id="{EC542D63-F889-8324-9F21-8688A35BD6FD}"/>
              </a:ext>
            </a:extLst>
          </p:cNvPr>
          <p:cNvGrpSpPr/>
          <p:nvPr/>
        </p:nvGrpSpPr>
        <p:grpSpPr>
          <a:xfrm>
            <a:off x="1149598" y="9164099"/>
            <a:ext cx="447161" cy="471418"/>
            <a:chOff x="-1332593" y="3851997"/>
            <a:chExt cx="447161" cy="471418"/>
          </a:xfrm>
        </p:grpSpPr>
        <p:sp>
          <p:nvSpPr>
            <p:cNvPr id="22" name="楕円 21">
              <a:extLst>
                <a:ext uri="{FF2B5EF4-FFF2-40B4-BE49-F238E27FC236}">
                  <a16:creationId xmlns:a16="http://schemas.microsoft.com/office/drawing/2014/main" id="{F13B6C23-E357-A2AF-D5FD-577C853BEB62}"/>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Group 128">
              <a:extLst>
                <a:ext uri="{FF2B5EF4-FFF2-40B4-BE49-F238E27FC236}">
                  <a16:creationId xmlns:a16="http://schemas.microsoft.com/office/drawing/2014/main" id="{CCB7806B-5335-89EF-1AB7-1CB684941B25}"/>
                </a:ext>
              </a:extLst>
            </p:cNvPr>
            <p:cNvGrpSpPr>
              <a:grpSpLocks noChangeAspect="1"/>
            </p:cNvGrpSpPr>
            <p:nvPr/>
          </p:nvGrpSpPr>
          <p:grpSpPr bwMode="auto">
            <a:xfrm>
              <a:off x="-1258334" y="3913737"/>
              <a:ext cx="296032" cy="338888"/>
              <a:chOff x="1398" y="2998"/>
              <a:chExt cx="373" cy="427"/>
            </a:xfrm>
            <a:solidFill>
              <a:schemeClr val="tx1"/>
            </a:solidFill>
          </p:grpSpPr>
          <p:sp>
            <p:nvSpPr>
              <p:cNvPr id="25" name="Freeform 129">
                <a:extLst>
                  <a:ext uri="{FF2B5EF4-FFF2-40B4-BE49-F238E27FC236}">
                    <a16:creationId xmlns:a16="http://schemas.microsoft.com/office/drawing/2014/main" id="{22E31A4F-349D-0308-45C7-D454D978B360}"/>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30">
                <a:extLst>
                  <a:ext uri="{FF2B5EF4-FFF2-40B4-BE49-F238E27FC236}">
                    <a16:creationId xmlns:a16="http://schemas.microsoft.com/office/drawing/2014/main" id="{0CB2F513-6DE8-4ABA-2C1B-0A4534CA4DCB}"/>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31">
                <a:extLst>
                  <a:ext uri="{FF2B5EF4-FFF2-40B4-BE49-F238E27FC236}">
                    <a16:creationId xmlns:a16="http://schemas.microsoft.com/office/drawing/2014/main" id="{8CFB8632-77F7-B5FC-B6AF-C8110164D759}"/>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32">
                <a:extLst>
                  <a:ext uri="{FF2B5EF4-FFF2-40B4-BE49-F238E27FC236}">
                    <a16:creationId xmlns:a16="http://schemas.microsoft.com/office/drawing/2014/main" id="{82BBBEE0-ABAB-8342-3072-0ED89EABC7B4}"/>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133">
                <a:extLst>
                  <a:ext uri="{FF2B5EF4-FFF2-40B4-BE49-F238E27FC236}">
                    <a16:creationId xmlns:a16="http://schemas.microsoft.com/office/drawing/2014/main" id="{B7BCCBE6-F1D0-D77C-E4B2-B9C1E7F460B5}"/>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134">
                <a:extLst>
                  <a:ext uri="{FF2B5EF4-FFF2-40B4-BE49-F238E27FC236}">
                    <a16:creationId xmlns:a16="http://schemas.microsoft.com/office/drawing/2014/main" id="{923CF6E8-5A8F-F2B7-E08E-C960B63DE7B1}"/>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135">
                <a:extLst>
                  <a:ext uri="{FF2B5EF4-FFF2-40B4-BE49-F238E27FC236}">
                    <a16:creationId xmlns:a16="http://schemas.microsoft.com/office/drawing/2014/main" id="{222E4951-DBE6-538C-92B8-C368528F4F1C}"/>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136">
                <a:extLst>
                  <a:ext uri="{FF2B5EF4-FFF2-40B4-BE49-F238E27FC236}">
                    <a16:creationId xmlns:a16="http://schemas.microsoft.com/office/drawing/2014/main" id="{547FAB50-8D5E-CA0A-204A-5AC4381B6151}"/>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37">
                <a:extLst>
                  <a:ext uri="{FF2B5EF4-FFF2-40B4-BE49-F238E27FC236}">
                    <a16:creationId xmlns:a16="http://schemas.microsoft.com/office/drawing/2014/main" id="{F5B0918C-FD9F-475B-B1F3-4584DF7A18AB}"/>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38">
                <a:extLst>
                  <a:ext uri="{FF2B5EF4-FFF2-40B4-BE49-F238E27FC236}">
                    <a16:creationId xmlns:a16="http://schemas.microsoft.com/office/drawing/2014/main" id="{BFC05E9D-CF11-5B6C-4519-E9622C8E104C}"/>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39">
                <a:extLst>
                  <a:ext uri="{FF2B5EF4-FFF2-40B4-BE49-F238E27FC236}">
                    <a16:creationId xmlns:a16="http://schemas.microsoft.com/office/drawing/2014/main" id="{1BCE338D-0B6E-45E1-5D06-D8466AB1A858}"/>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40">
                <a:extLst>
                  <a:ext uri="{FF2B5EF4-FFF2-40B4-BE49-F238E27FC236}">
                    <a16:creationId xmlns:a16="http://schemas.microsoft.com/office/drawing/2014/main" id="{06E49665-AD94-9762-DB9B-B831470BAFA5}"/>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12" name="Google Shape;155;p16">
            <a:extLst>
              <a:ext uri="{FF2B5EF4-FFF2-40B4-BE49-F238E27FC236}">
                <a16:creationId xmlns:a16="http://schemas.microsoft.com/office/drawing/2014/main" id="{A5E55ACC-7282-732A-ECE5-6F55F52F51CE}"/>
              </a:ext>
            </a:extLst>
          </p:cNvPr>
          <p:cNvSpPr/>
          <p:nvPr/>
        </p:nvSpPr>
        <p:spPr>
          <a:xfrm>
            <a:off x="2760386" y="6980158"/>
            <a:ext cx="949124" cy="262636"/>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コンテンツ プレースホルダー 4">
            <a:extLst>
              <a:ext uri="{FF2B5EF4-FFF2-40B4-BE49-F238E27FC236}">
                <a16:creationId xmlns:a16="http://schemas.microsoft.com/office/drawing/2014/main" id="{E4C35103-42F4-81B6-1C43-BE446646936D}"/>
              </a:ext>
            </a:extLst>
          </p:cNvPr>
          <p:cNvSpPr txBox="1">
            <a:spLocks/>
          </p:cNvSpPr>
          <p:nvPr/>
        </p:nvSpPr>
        <p:spPr>
          <a:xfrm>
            <a:off x="962294" y="4296867"/>
            <a:ext cx="4815431" cy="27237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sz="1300" b="1" dirty="0"/>
              <a:t>マイページから申請した事業検索を行うと申請履歴が表示されます。</a:t>
            </a:r>
          </a:p>
        </p:txBody>
      </p:sp>
      <p:sp>
        <p:nvSpPr>
          <p:cNvPr id="14" name="Google Shape;155;p16">
            <a:extLst>
              <a:ext uri="{FF2B5EF4-FFF2-40B4-BE49-F238E27FC236}">
                <a16:creationId xmlns:a16="http://schemas.microsoft.com/office/drawing/2014/main" id="{B46F244F-0C36-6F12-6398-2F7B8B5914A7}"/>
              </a:ext>
            </a:extLst>
          </p:cNvPr>
          <p:cNvSpPr/>
          <p:nvPr/>
        </p:nvSpPr>
        <p:spPr>
          <a:xfrm>
            <a:off x="801590" y="6261081"/>
            <a:ext cx="4860070" cy="392735"/>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55;p16">
            <a:extLst>
              <a:ext uri="{FF2B5EF4-FFF2-40B4-BE49-F238E27FC236}">
                <a16:creationId xmlns:a16="http://schemas.microsoft.com/office/drawing/2014/main" id="{D94A8CDE-29A7-6FAC-1A93-45BA65D5AEF2}"/>
              </a:ext>
            </a:extLst>
          </p:cNvPr>
          <p:cNvSpPr/>
          <p:nvPr/>
        </p:nvSpPr>
        <p:spPr>
          <a:xfrm>
            <a:off x="3560499" y="8820165"/>
            <a:ext cx="481912" cy="200718"/>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フローチャート: 処理 1">
            <a:extLst>
              <a:ext uri="{FF2B5EF4-FFF2-40B4-BE49-F238E27FC236}">
                <a16:creationId xmlns:a16="http://schemas.microsoft.com/office/drawing/2014/main" id="{90045BF4-151D-C30E-6BB2-AB67211EA1F3}"/>
              </a:ext>
            </a:extLst>
          </p:cNvPr>
          <p:cNvSpPr/>
          <p:nvPr/>
        </p:nvSpPr>
        <p:spPr>
          <a:xfrm>
            <a:off x="1049672" y="2832747"/>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処理 2">
            <a:extLst>
              <a:ext uri="{FF2B5EF4-FFF2-40B4-BE49-F238E27FC236}">
                <a16:creationId xmlns:a16="http://schemas.microsoft.com/office/drawing/2014/main" id="{06124B2F-E191-731D-3DBA-CB5AF40DD288}"/>
              </a:ext>
            </a:extLst>
          </p:cNvPr>
          <p:cNvSpPr/>
          <p:nvPr/>
        </p:nvSpPr>
        <p:spPr>
          <a:xfrm>
            <a:off x="912536" y="6383144"/>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処理 3">
            <a:extLst>
              <a:ext uri="{FF2B5EF4-FFF2-40B4-BE49-F238E27FC236}">
                <a16:creationId xmlns:a16="http://schemas.microsoft.com/office/drawing/2014/main" id="{2110B41F-A753-D135-DB4C-50F1FBBC72CD}"/>
              </a:ext>
            </a:extLst>
          </p:cNvPr>
          <p:cNvSpPr/>
          <p:nvPr/>
        </p:nvSpPr>
        <p:spPr>
          <a:xfrm>
            <a:off x="971369" y="8632807"/>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3C296A6-F6B4-00FD-758B-898C47A63369}"/>
              </a:ext>
            </a:extLst>
          </p:cNvPr>
          <p:cNvSpPr txBox="1"/>
          <p:nvPr/>
        </p:nvSpPr>
        <p:spPr>
          <a:xfrm>
            <a:off x="912536" y="6365115"/>
            <a:ext cx="3512010" cy="200055"/>
          </a:xfrm>
          <a:prstGeom prst="rect">
            <a:avLst/>
          </a:prstGeom>
          <a:noFill/>
        </p:spPr>
        <p:txBody>
          <a:bodyPr wrap="square" rtlCol="0">
            <a:spAutoFit/>
          </a:bodyPr>
          <a:lstStyle/>
          <a:p>
            <a:r>
              <a:rPr kumimoji="1" lang="ja-JP" altLang="en-US" sz="700" b="1" dirty="0">
                <a:solidFill>
                  <a:schemeClr val="tx1">
                    <a:lumMod val="75000"/>
                    <a:lumOff val="25000"/>
                  </a:schemeClr>
                </a:solidFill>
              </a:rPr>
              <a:t>○○幼稚園：幼児教育の質の向上のための</a:t>
            </a:r>
            <a:r>
              <a:rPr kumimoji="1" lang="en-US" altLang="ja-JP" sz="700" b="1" dirty="0">
                <a:solidFill>
                  <a:schemeClr val="tx1">
                    <a:lumMod val="75000"/>
                    <a:lumOff val="25000"/>
                  </a:schemeClr>
                </a:solidFill>
              </a:rPr>
              <a:t>ICT</a:t>
            </a:r>
            <a:r>
              <a:rPr kumimoji="1" lang="ja-JP" altLang="en-US" sz="700" b="1" dirty="0">
                <a:solidFill>
                  <a:schemeClr val="tx1">
                    <a:lumMod val="75000"/>
                    <a:lumOff val="25000"/>
                  </a:schemeClr>
                </a:solidFill>
              </a:rPr>
              <a:t>化支援事業補助金申請</a:t>
            </a:r>
          </a:p>
        </p:txBody>
      </p:sp>
      <p:sp>
        <p:nvSpPr>
          <p:cNvPr id="9" name="正方形/長方形 8">
            <a:extLst>
              <a:ext uri="{FF2B5EF4-FFF2-40B4-BE49-F238E27FC236}">
                <a16:creationId xmlns:a16="http://schemas.microsoft.com/office/drawing/2014/main" id="{CAF9C7AA-66B5-C850-D411-D254E871162A}"/>
              </a:ext>
            </a:extLst>
          </p:cNvPr>
          <p:cNvSpPr/>
          <p:nvPr/>
        </p:nvSpPr>
        <p:spPr>
          <a:xfrm>
            <a:off x="1049672" y="2667668"/>
            <a:ext cx="3156373" cy="12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4947BB7-9212-C3AE-4087-8BB7166F117D}"/>
              </a:ext>
            </a:extLst>
          </p:cNvPr>
          <p:cNvSpPr/>
          <p:nvPr/>
        </p:nvSpPr>
        <p:spPr>
          <a:xfrm>
            <a:off x="2224145" y="8532643"/>
            <a:ext cx="1338828"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8791B79B-B2C5-A76E-935B-9097C342784A}"/>
              </a:ext>
            </a:extLst>
          </p:cNvPr>
          <p:cNvSpPr txBox="1"/>
          <p:nvPr/>
        </p:nvSpPr>
        <p:spPr>
          <a:xfrm>
            <a:off x="2266173" y="8545825"/>
            <a:ext cx="1394460" cy="283154"/>
          </a:xfrm>
          <a:prstGeom prst="rect">
            <a:avLst/>
          </a:prstGeom>
          <a:noFill/>
        </p:spPr>
        <p:txBody>
          <a:bodyPr wrap="square" rtlCol="0">
            <a:spAutoFit/>
          </a:bodyPr>
          <a:lstStyle/>
          <a:p>
            <a:r>
              <a:rPr kumimoji="1" lang="ja-JP" altLang="en-US" sz="620" u="sng" dirty="0">
                <a:solidFill>
                  <a:srgbClr val="0000FF"/>
                </a:solidFill>
              </a:rPr>
              <a:t>令和</a:t>
            </a:r>
            <a:r>
              <a:rPr kumimoji="1" lang="en-US" altLang="ja-JP" sz="620" u="sng" dirty="0">
                <a:solidFill>
                  <a:srgbClr val="0000FF"/>
                </a:solidFill>
              </a:rPr>
              <a:t>7</a:t>
            </a:r>
            <a:r>
              <a:rPr kumimoji="1" lang="ja-JP" altLang="en-US" sz="620" u="sng" dirty="0">
                <a:solidFill>
                  <a:srgbClr val="0000FF"/>
                </a:solidFill>
              </a:rPr>
              <a:t>年度　幼児教育の質の向上のための</a:t>
            </a:r>
            <a:r>
              <a:rPr kumimoji="1" lang="en-US" altLang="ja-JP" sz="620" u="sng" dirty="0">
                <a:solidFill>
                  <a:srgbClr val="0000FF"/>
                </a:solidFill>
              </a:rPr>
              <a:t>ICT</a:t>
            </a:r>
            <a:r>
              <a:rPr kumimoji="1" lang="ja-JP" altLang="en-US" sz="620" u="sng" dirty="0">
                <a:solidFill>
                  <a:srgbClr val="0000FF"/>
                </a:solidFill>
              </a:rPr>
              <a:t>化支援事業補助金　</a:t>
            </a:r>
          </a:p>
        </p:txBody>
      </p:sp>
      <p:pic>
        <p:nvPicPr>
          <p:cNvPr id="38" name="図 37">
            <a:extLst>
              <a:ext uri="{FF2B5EF4-FFF2-40B4-BE49-F238E27FC236}">
                <a16:creationId xmlns:a16="http://schemas.microsoft.com/office/drawing/2014/main" id="{0DA6EE6F-115F-2BE1-0A9F-3EC3E6DC0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615" y="8548628"/>
            <a:ext cx="1234547" cy="289585"/>
          </a:xfrm>
          <a:prstGeom prst="rect">
            <a:avLst/>
          </a:prstGeom>
        </p:spPr>
      </p:pic>
      <p:pic>
        <p:nvPicPr>
          <p:cNvPr id="8" name="図 7">
            <a:extLst>
              <a:ext uri="{FF2B5EF4-FFF2-40B4-BE49-F238E27FC236}">
                <a16:creationId xmlns:a16="http://schemas.microsoft.com/office/drawing/2014/main" id="{17552FF5-C40A-75D3-58EB-1211B4894E24}"/>
              </a:ext>
            </a:extLst>
          </p:cNvPr>
          <p:cNvPicPr>
            <a:picLocks noChangeAspect="1"/>
          </p:cNvPicPr>
          <p:nvPr/>
        </p:nvPicPr>
        <p:blipFill>
          <a:blip r:embed="rId5"/>
          <a:stretch>
            <a:fillRect/>
          </a:stretch>
        </p:blipFill>
        <p:spPr>
          <a:xfrm>
            <a:off x="553223" y="1176958"/>
            <a:ext cx="5751554" cy="2609045"/>
          </a:xfrm>
          <a:prstGeom prst="rect">
            <a:avLst/>
          </a:prstGeom>
        </p:spPr>
      </p:pic>
      <p:sp>
        <p:nvSpPr>
          <p:cNvPr id="10" name="正方形/長方形 9">
            <a:extLst>
              <a:ext uri="{FF2B5EF4-FFF2-40B4-BE49-F238E27FC236}">
                <a16:creationId xmlns:a16="http://schemas.microsoft.com/office/drawing/2014/main" id="{AA3DA1C1-AE06-1A37-813C-99BBC54D1DF3}"/>
              </a:ext>
            </a:extLst>
          </p:cNvPr>
          <p:cNvSpPr/>
          <p:nvPr/>
        </p:nvSpPr>
        <p:spPr>
          <a:xfrm>
            <a:off x="1721147" y="2268907"/>
            <a:ext cx="422031" cy="184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39" name="正方形/長方形 38">
            <a:extLst>
              <a:ext uri="{FF2B5EF4-FFF2-40B4-BE49-F238E27FC236}">
                <a16:creationId xmlns:a16="http://schemas.microsoft.com/office/drawing/2014/main" id="{5716C5F1-580E-E759-DD05-8383B3E43052}"/>
              </a:ext>
            </a:extLst>
          </p:cNvPr>
          <p:cNvSpPr/>
          <p:nvPr/>
        </p:nvSpPr>
        <p:spPr>
          <a:xfrm>
            <a:off x="1721147" y="1900541"/>
            <a:ext cx="3156373" cy="12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E67C3B0-14B3-2DC9-F689-8E52067ACF94}"/>
              </a:ext>
            </a:extLst>
          </p:cNvPr>
          <p:cNvSpPr txBox="1"/>
          <p:nvPr/>
        </p:nvSpPr>
        <p:spPr>
          <a:xfrm>
            <a:off x="1674490" y="1840388"/>
            <a:ext cx="2750056" cy="207749"/>
          </a:xfrm>
          <a:prstGeom prst="rect">
            <a:avLst/>
          </a:prstGeom>
          <a:noFill/>
        </p:spPr>
        <p:txBody>
          <a:bodyPr wrap="square" rtlCol="0">
            <a:spAutoFit/>
          </a:bodyPr>
          <a:lstStyle/>
          <a:p>
            <a:r>
              <a:rPr kumimoji="1" lang="ja-JP" altLang="en-US" sz="750" u="sng" dirty="0">
                <a:solidFill>
                  <a:srgbClr val="973999"/>
                </a:solidFill>
              </a:rPr>
              <a:t>令和</a:t>
            </a:r>
            <a:r>
              <a:rPr kumimoji="1" lang="en-US" altLang="ja-JP" sz="750" u="sng" dirty="0">
                <a:solidFill>
                  <a:srgbClr val="973999"/>
                </a:solidFill>
              </a:rPr>
              <a:t>7</a:t>
            </a:r>
            <a:r>
              <a:rPr kumimoji="1" lang="ja-JP" altLang="en-US" sz="750" u="sng" dirty="0">
                <a:solidFill>
                  <a:srgbClr val="973999"/>
                </a:solidFill>
              </a:rPr>
              <a:t>年度　幼児教育の質の向上のための</a:t>
            </a:r>
            <a:r>
              <a:rPr kumimoji="1" lang="en-US" altLang="ja-JP" sz="750" u="sng" dirty="0">
                <a:solidFill>
                  <a:srgbClr val="973999"/>
                </a:solidFill>
              </a:rPr>
              <a:t>ICT</a:t>
            </a:r>
            <a:r>
              <a:rPr kumimoji="1" lang="ja-JP" altLang="en-US" sz="750" u="sng" dirty="0">
                <a:solidFill>
                  <a:srgbClr val="973999"/>
                </a:solidFill>
              </a:rPr>
              <a:t>化支援事業補助金　</a:t>
            </a:r>
          </a:p>
        </p:txBody>
      </p:sp>
      <p:grpSp>
        <p:nvGrpSpPr>
          <p:cNvPr id="44" name="グループ化 43">
            <a:extLst>
              <a:ext uri="{FF2B5EF4-FFF2-40B4-BE49-F238E27FC236}">
                <a16:creationId xmlns:a16="http://schemas.microsoft.com/office/drawing/2014/main" id="{B7D616CE-B121-9BBE-9BC9-CB7B9E32546E}"/>
              </a:ext>
            </a:extLst>
          </p:cNvPr>
          <p:cNvGrpSpPr/>
          <p:nvPr/>
        </p:nvGrpSpPr>
        <p:grpSpPr>
          <a:xfrm>
            <a:off x="465375" y="4177266"/>
            <a:ext cx="447161" cy="471418"/>
            <a:chOff x="-1332593" y="3851997"/>
            <a:chExt cx="447161" cy="471418"/>
          </a:xfrm>
        </p:grpSpPr>
        <p:sp>
          <p:nvSpPr>
            <p:cNvPr id="45" name="楕円 44">
              <a:extLst>
                <a:ext uri="{FF2B5EF4-FFF2-40B4-BE49-F238E27FC236}">
                  <a16:creationId xmlns:a16="http://schemas.microsoft.com/office/drawing/2014/main" id="{A74B0C75-B2D9-6AE4-822F-0F4D0C48EEAB}"/>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nvGrpSpPr>
            <p:cNvPr id="46" name="Group 128">
              <a:extLst>
                <a:ext uri="{FF2B5EF4-FFF2-40B4-BE49-F238E27FC236}">
                  <a16:creationId xmlns:a16="http://schemas.microsoft.com/office/drawing/2014/main" id="{94336968-FF70-9731-24A0-3A82C44C4398}"/>
                </a:ext>
              </a:extLst>
            </p:cNvPr>
            <p:cNvGrpSpPr>
              <a:grpSpLocks noChangeAspect="1"/>
            </p:cNvGrpSpPr>
            <p:nvPr/>
          </p:nvGrpSpPr>
          <p:grpSpPr bwMode="auto">
            <a:xfrm>
              <a:off x="-1258335" y="3913738"/>
              <a:ext cx="296032" cy="338888"/>
              <a:chOff x="1398" y="2998"/>
              <a:chExt cx="373" cy="427"/>
            </a:xfrm>
            <a:solidFill>
              <a:schemeClr val="tx1"/>
            </a:solidFill>
          </p:grpSpPr>
          <p:sp>
            <p:nvSpPr>
              <p:cNvPr id="48" name="Freeform 129">
                <a:extLst>
                  <a:ext uri="{FF2B5EF4-FFF2-40B4-BE49-F238E27FC236}">
                    <a16:creationId xmlns:a16="http://schemas.microsoft.com/office/drawing/2014/main" id="{700FCEBC-154C-D4B3-F46C-DA81A48E8292}"/>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49" name="Freeform 130">
                <a:extLst>
                  <a:ext uri="{FF2B5EF4-FFF2-40B4-BE49-F238E27FC236}">
                    <a16:creationId xmlns:a16="http://schemas.microsoft.com/office/drawing/2014/main" id="{331EBB8D-9DA1-2A22-AAAA-37317DA1529C}"/>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0" name="Freeform 131">
                <a:extLst>
                  <a:ext uri="{FF2B5EF4-FFF2-40B4-BE49-F238E27FC236}">
                    <a16:creationId xmlns:a16="http://schemas.microsoft.com/office/drawing/2014/main" id="{9654472A-CE5A-FF43-E25B-991CFCA513A3}"/>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1" name="Freeform 132">
                <a:extLst>
                  <a:ext uri="{FF2B5EF4-FFF2-40B4-BE49-F238E27FC236}">
                    <a16:creationId xmlns:a16="http://schemas.microsoft.com/office/drawing/2014/main" id="{B7B3E287-7534-AD8D-18F6-202A378F963B}"/>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2" name="Freeform 133">
                <a:extLst>
                  <a:ext uri="{FF2B5EF4-FFF2-40B4-BE49-F238E27FC236}">
                    <a16:creationId xmlns:a16="http://schemas.microsoft.com/office/drawing/2014/main" id="{61230F3D-299E-FF4E-3047-E7D2627C7AEA}"/>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6" name="Freeform 134">
                <a:extLst>
                  <a:ext uri="{FF2B5EF4-FFF2-40B4-BE49-F238E27FC236}">
                    <a16:creationId xmlns:a16="http://schemas.microsoft.com/office/drawing/2014/main" id="{1E7F040E-A154-C48E-8A16-9155BF0DF4DA}"/>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7" name="Freeform 135">
                <a:extLst>
                  <a:ext uri="{FF2B5EF4-FFF2-40B4-BE49-F238E27FC236}">
                    <a16:creationId xmlns:a16="http://schemas.microsoft.com/office/drawing/2014/main" id="{AF88C140-6AE6-E06D-8687-46F32AD931D4}"/>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8" name="Freeform 136">
                <a:extLst>
                  <a:ext uri="{FF2B5EF4-FFF2-40B4-BE49-F238E27FC236}">
                    <a16:creationId xmlns:a16="http://schemas.microsoft.com/office/drawing/2014/main" id="{CF23BAEE-5599-288D-9410-D54CC1DBDD2B}"/>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59" name="Freeform 137">
                <a:extLst>
                  <a:ext uri="{FF2B5EF4-FFF2-40B4-BE49-F238E27FC236}">
                    <a16:creationId xmlns:a16="http://schemas.microsoft.com/office/drawing/2014/main" id="{FFB0FDB1-1529-C977-6071-21370CF96614}"/>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60" name="Freeform 138">
                <a:extLst>
                  <a:ext uri="{FF2B5EF4-FFF2-40B4-BE49-F238E27FC236}">
                    <a16:creationId xmlns:a16="http://schemas.microsoft.com/office/drawing/2014/main" id="{10587E44-DDCD-AF83-9BC1-95C0CBF8D1A1}"/>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61" name="Freeform 139">
                <a:extLst>
                  <a:ext uri="{FF2B5EF4-FFF2-40B4-BE49-F238E27FC236}">
                    <a16:creationId xmlns:a16="http://schemas.microsoft.com/office/drawing/2014/main" id="{943B3B04-F232-8D45-03E3-982387270E19}"/>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sp>
            <p:nvSpPr>
              <p:cNvPr id="62" name="Freeform 140">
                <a:extLst>
                  <a:ext uri="{FF2B5EF4-FFF2-40B4-BE49-F238E27FC236}">
                    <a16:creationId xmlns:a16="http://schemas.microsoft.com/office/drawing/2014/main" id="{67C3A437-5ED9-3C07-D5B9-23396066D6F4}"/>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AU"/>
              </a:p>
            </p:txBody>
          </p:sp>
        </p:grpSp>
      </p:grpSp>
      <p:sp>
        <p:nvSpPr>
          <p:cNvPr id="63" name="四角形: 角を丸くする 62">
            <a:extLst>
              <a:ext uri="{FF2B5EF4-FFF2-40B4-BE49-F238E27FC236}">
                <a16:creationId xmlns:a16="http://schemas.microsoft.com/office/drawing/2014/main" id="{0B6EFE68-C630-7A00-186F-389086C9F11F}"/>
              </a:ext>
            </a:extLst>
          </p:cNvPr>
          <p:cNvSpPr/>
          <p:nvPr/>
        </p:nvSpPr>
        <p:spPr>
          <a:xfrm>
            <a:off x="781300" y="4717205"/>
            <a:ext cx="5340721" cy="521254"/>
          </a:xfrm>
          <a:prstGeom prst="roundRect">
            <a:avLst>
              <a:gd name="adj" fmla="val 1157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00" dirty="0">
                <a:solidFill>
                  <a:schemeClr val="tx1"/>
                </a:solidFill>
                <a:latin typeface="Meiryo UI" panose="020B0604030504040204" pitchFamily="50" charset="-128"/>
                <a:ea typeface="Meiryo UI" panose="020B0604030504040204" pitchFamily="50" charset="-128"/>
              </a:rPr>
              <a:t>マイページからも申請履歴をみることができます。</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マイページの「申請した事業を検索」欄に事業名を入力して、検索ボタンを押下します。</a:t>
            </a:r>
            <a:br>
              <a:rPr lang="en-US" altLang="ja-JP" sz="1100" dirty="0">
                <a:solidFill>
                  <a:schemeClr val="tx1"/>
                </a:solidFill>
                <a:latin typeface="Meiryo UI" panose="020B0604030504040204" pitchFamily="50" charset="-128"/>
                <a:ea typeface="Meiryo UI" panose="020B0604030504040204" pitchFamily="50" charset="-128"/>
              </a:rPr>
            </a:br>
            <a:endParaRPr lang="en-US" altLang="ja-JP"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96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E8F04AA-01C4-3D1D-56FC-2B1C90382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00" y="4486604"/>
            <a:ext cx="5944800" cy="4121502"/>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a:t>
            </a:r>
            <a:r>
              <a:rPr lang="ja-JP" altLang="en-US" dirty="0"/>
              <a:t>．交付申請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１．補助金情報の確認</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16" name="コンテンツ プレースホルダー 2">
            <a:extLst>
              <a:ext uri="{FF2B5EF4-FFF2-40B4-BE49-F238E27FC236}">
                <a16:creationId xmlns:a16="http://schemas.microsoft.com/office/drawing/2014/main" id="{B3221B82-D82A-FD7F-E93F-B5A816280C75}"/>
              </a:ext>
            </a:extLst>
          </p:cNvPr>
          <p:cNvSpPr txBox="1">
            <a:spLocks/>
          </p:cNvSpPr>
          <p:nvPr/>
        </p:nvSpPr>
        <p:spPr>
          <a:xfrm>
            <a:off x="236407" y="932765"/>
            <a:ext cx="6438901" cy="27698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補助金の交付申請方法をご紹介します。</a:t>
            </a:r>
          </a:p>
        </p:txBody>
      </p:sp>
      <p:sp>
        <p:nvSpPr>
          <p:cNvPr id="33" name="Google Shape;155;p16">
            <a:extLst>
              <a:ext uri="{FF2B5EF4-FFF2-40B4-BE49-F238E27FC236}">
                <a16:creationId xmlns:a16="http://schemas.microsoft.com/office/drawing/2014/main" id="{396AE524-2602-0881-4B37-5E219B49E3EC}"/>
              </a:ext>
            </a:extLst>
          </p:cNvPr>
          <p:cNvSpPr/>
          <p:nvPr/>
        </p:nvSpPr>
        <p:spPr>
          <a:xfrm>
            <a:off x="3702907" y="8145086"/>
            <a:ext cx="1237307" cy="362643"/>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4" name="Picture 8">
            <a:extLst>
              <a:ext uri="{FF2B5EF4-FFF2-40B4-BE49-F238E27FC236}">
                <a16:creationId xmlns:a16="http://schemas.microsoft.com/office/drawing/2014/main" id="{CE9BEF97-6750-E945-4E91-F9AD4C2D956C}"/>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4824729" y="8424216"/>
            <a:ext cx="243183" cy="32334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CC10311F-E594-CAE2-CA63-509A4ED135DE}"/>
              </a:ext>
            </a:extLst>
          </p:cNvPr>
          <p:cNvGrpSpPr/>
          <p:nvPr/>
        </p:nvGrpSpPr>
        <p:grpSpPr>
          <a:xfrm>
            <a:off x="458779" y="1410739"/>
            <a:ext cx="6146532" cy="424722"/>
            <a:chOff x="458779" y="1318318"/>
            <a:chExt cx="6146532" cy="424722"/>
          </a:xfrm>
        </p:grpSpPr>
        <p:sp>
          <p:nvSpPr>
            <p:cNvPr id="9" name="四角形: 角を丸くする 10">
              <a:extLst>
                <a:ext uri="{FF2B5EF4-FFF2-40B4-BE49-F238E27FC236}">
                  <a16:creationId xmlns:a16="http://schemas.microsoft.com/office/drawing/2014/main" id="{46BBDA83-D78C-705B-39DA-A3D8F7F21A6E}"/>
                </a:ext>
              </a:extLst>
            </p:cNvPr>
            <p:cNvSpPr/>
            <p:nvPr/>
          </p:nvSpPr>
          <p:spPr>
            <a:xfrm>
              <a:off x="458779" y="1318318"/>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sp>
          <p:nvSpPr>
            <p:cNvPr id="10" name="コンテンツ プレースホルダー 4">
              <a:extLst>
                <a:ext uri="{FF2B5EF4-FFF2-40B4-BE49-F238E27FC236}">
                  <a16:creationId xmlns:a16="http://schemas.microsoft.com/office/drawing/2014/main" id="{942B27A2-B7E6-93DE-BE87-176AED198574}"/>
                </a:ext>
              </a:extLst>
            </p:cNvPr>
            <p:cNvSpPr txBox="1">
              <a:spLocks/>
            </p:cNvSpPr>
            <p:nvPr/>
          </p:nvSpPr>
          <p:spPr>
            <a:xfrm>
              <a:off x="1373179" y="1318318"/>
              <a:ext cx="5232132" cy="4247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東京都からお知らせしました申請</a:t>
              </a:r>
              <a:r>
                <a:rPr lang="en-US" altLang="ja-JP" b="1" dirty="0"/>
                <a:t>URL</a:t>
              </a:r>
              <a:r>
                <a:rPr lang="ja-JP" altLang="en-US" b="1" dirty="0"/>
                <a:t>よりアクセスし、画面下「ログインして申請する」ボタンを押下し、取得された</a:t>
              </a:r>
              <a:r>
                <a:rPr lang="en-US" altLang="ja-JP" b="1" dirty="0"/>
                <a:t>G</a:t>
              </a:r>
              <a:r>
                <a:rPr lang="ja-JP" altLang="en-US" b="1" dirty="0"/>
                <a:t>ビズ</a:t>
              </a:r>
              <a:r>
                <a:rPr lang="en-US" altLang="ja-JP" b="1" dirty="0"/>
                <a:t>ID</a:t>
              </a:r>
              <a:r>
                <a:rPr lang="ja-JP" altLang="en-US" b="1" dirty="0"/>
                <a:t>でログインしてください。</a:t>
              </a:r>
            </a:p>
          </p:txBody>
        </p:sp>
      </p:grpSp>
      <p:pic>
        <p:nvPicPr>
          <p:cNvPr id="11" name="図 10"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3823989-7B5A-5966-1849-27827900E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121" y="1896845"/>
            <a:ext cx="5897573" cy="2542694"/>
          </a:xfrm>
          <a:prstGeom prst="rect">
            <a:avLst/>
          </a:prstGeom>
        </p:spPr>
      </p:pic>
      <p:sp>
        <p:nvSpPr>
          <p:cNvPr id="2" name="正方形/長方形 1">
            <a:extLst>
              <a:ext uri="{FF2B5EF4-FFF2-40B4-BE49-F238E27FC236}">
                <a16:creationId xmlns:a16="http://schemas.microsoft.com/office/drawing/2014/main" id="{133E95C5-D222-950E-A2DB-24BBCEC9E152}"/>
              </a:ext>
            </a:extLst>
          </p:cNvPr>
          <p:cNvSpPr/>
          <p:nvPr/>
        </p:nvSpPr>
        <p:spPr>
          <a:xfrm>
            <a:off x="2725153" y="6178216"/>
            <a:ext cx="45719" cy="1082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テーブル&#10;&#10;AI 生成コンテンツは誤りを含む可能性があります。">
            <a:extLst>
              <a:ext uri="{FF2B5EF4-FFF2-40B4-BE49-F238E27FC236}">
                <a16:creationId xmlns:a16="http://schemas.microsoft.com/office/drawing/2014/main" id="{CC193DE4-E9D7-F214-CC01-E6BD805A9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884" y="1896845"/>
            <a:ext cx="5804432" cy="5014121"/>
          </a:xfrm>
          <a:prstGeom prst="rect">
            <a:avLst/>
          </a:prstGeom>
        </p:spPr>
      </p:pic>
      <p:sp>
        <p:nvSpPr>
          <p:cNvPr id="13" name="正方形/長方形 12">
            <a:extLst>
              <a:ext uri="{FF2B5EF4-FFF2-40B4-BE49-F238E27FC236}">
                <a16:creationId xmlns:a16="http://schemas.microsoft.com/office/drawing/2014/main" id="{3132D550-A292-C547-94C2-C1FAFACC97C6}"/>
              </a:ext>
            </a:extLst>
          </p:cNvPr>
          <p:cNvSpPr/>
          <p:nvPr/>
        </p:nvSpPr>
        <p:spPr>
          <a:xfrm>
            <a:off x="6597316" y="1835461"/>
            <a:ext cx="140368" cy="6917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0BA1BF0-FC30-DC0B-7DBF-6F7F6483E898}"/>
              </a:ext>
            </a:extLst>
          </p:cNvPr>
          <p:cNvSpPr/>
          <p:nvPr/>
        </p:nvSpPr>
        <p:spPr>
          <a:xfrm>
            <a:off x="583533" y="1786689"/>
            <a:ext cx="168578" cy="6917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テキスト&#10;&#10;AI 生成コンテンツは誤りを含む可能性があります。">
            <a:extLst>
              <a:ext uri="{FF2B5EF4-FFF2-40B4-BE49-F238E27FC236}">
                <a16:creationId xmlns:a16="http://schemas.microsoft.com/office/drawing/2014/main" id="{457A4744-2AC8-9E08-EC26-7859979315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5359" y="3199747"/>
            <a:ext cx="2571658" cy="709922"/>
          </a:xfrm>
          <a:prstGeom prst="rect">
            <a:avLst/>
          </a:prstGeom>
        </p:spPr>
      </p:pic>
    </p:spTree>
    <p:extLst>
      <p:ext uri="{BB962C8B-B14F-4D97-AF65-F5344CB8AC3E}">
        <p14:creationId xmlns:p14="http://schemas.microsoft.com/office/powerpoint/2010/main" val="371264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612C7542-45F7-4A7A-CC96-7C3C7C92B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24" y="4592769"/>
            <a:ext cx="5770591" cy="4325831"/>
          </a:xfrm>
          <a:prstGeom prst="rect">
            <a:avLst/>
          </a:prstGeom>
        </p:spPr>
      </p:pic>
      <p:grpSp>
        <p:nvGrpSpPr>
          <p:cNvPr id="4" name="グループ化 3">
            <a:extLst>
              <a:ext uri="{FF2B5EF4-FFF2-40B4-BE49-F238E27FC236}">
                <a16:creationId xmlns:a16="http://schemas.microsoft.com/office/drawing/2014/main" id="{12C792F0-52D5-4726-8D27-935A3EB3B93B}"/>
              </a:ext>
            </a:extLst>
          </p:cNvPr>
          <p:cNvGrpSpPr/>
          <p:nvPr/>
        </p:nvGrpSpPr>
        <p:grpSpPr>
          <a:xfrm>
            <a:off x="458779" y="1379220"/>
            <a:ext cx="5987594" cy="527314"/>
            <a:chOff x="458779" y="1247080"/>
            <a:chExt cx="5987594" cy="527314"/>
          </a:xfrm>
        </p:grpSpPr>
        <p:sp>
          <p:nvSpPr>
            <p:cNvPr id="17" name="コンテンツ プレースホルダー 4">
              <a:extLst>
                <a:ext uri="{FF2B5EF4-FFF2-40B4-BE49-F238E27FC236}">
                  <a16:creationId xmlns:a16="http://schemas.microsoft.com/office/drawing/2014/main" id="{F66E9854-A6E7-6343-870E-C1E7F06E7E1C}"/>
                </a:ext>
              </a:extLst>
            </p:cNvPr>
            <p:cNvSpPr txBox="1">
              <a:spLocks/>
            </p:cNvSpPr>
            <p:nvPr/>
          </p:nvSpPr>
          <p:spPr>
            <a:xfrm>
              <a:off x="1373179" y="1247080"/>
              <a:ext cx="5073194" cy="527314"/>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ログインすると、補助金の申請詳細画面に遷移します。</a:t>
              </a:r>
              <a:endParaRPr lang="en-US" altLang="ja-JP" b="1" dirty="0"/>
            </a:p>
            <a:p>
              <a:r>
                <a:rPr lang="ja-JP" altLang="en-US" b="1" dirty="0"/>
                <a:t>内容を確認し、「申請する」を押下してください。</a:t>
              </a:r>
              <a:endParaRPr lang="en-US" altLang="ja-JP" b="1" dirty="0"/>
            </a:p>
          </p:txBody>
        </p:sp>
        <p:sp>
          <p:nvSpPr>
            <p:cNvPr id="16" name="四角形: 角を丸くする 10">
              <a:extLst>
                <a:ext uri="{FF2B5EF4-FFF2-40B4-BE49-F238E27FC236}">
                  <a16:creationId xmlns:a16="http://schemas.microsoft.com/office/drawing/2014/main" id="{DB965BA2-BD71-1240-A580-00F39CDA9CE4}"/>
                </a:ext>
              </a:extLst>
            </p:cNvPr>
            <p:cNvSpPr/>
            <p:nvPr/>
          </p:nvSpPr>
          <p:spPr>
            <a:xfrm>
              <a:off x="458779" y="1247080"/>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p:txBody>
        </p:sp>
      </p:grpSp>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１．補助金情報の確認</a:t>
            </a:r>
            <a:endParaRPr lang="ja-JP" altLang="en-US" b="0" dirty="0">
              <a:latin typeface="Meiryo UI" panose="020B0604030504040204" pitchFamily="50" charset="-128"/>
              <a:ea typeface="Meiryo UI" panose="020B0604030504040204" pitchFamily="50" charset="-128"/>
              <a:cs typeface="Meiryo"/>
              <a:sym typeface="Meiryo"/>
            </a:endParaRPr>
          </a:p>
        </p:txBody>
      </p:sp>
      <p:sp>
        <p:nvSpPr>
          <p:cNvPr id="7" name="コンテンツ プレースホルダー 2">
            <a:extLst>
              <a:ext uri="{FF2B5EF4-FFF2-40B4-BE49-F238E27FC236}">
                <a16:creationId xmlns:a16="http://schemas.microsoft.com/office/drawing/2014/main" id="{63B847E9-8A3C-77E0-E521-7163822ED150}"/>
              </a:ext>
            </a:extLst>
          </p:cNvPr>
          <p:cNvSpPr txBox="1">
            <a:spLocks/>
          </p:cNvSpPr>
          <p:nvPr/>
        </p:nvSpPr>
        <p:spPr>
          <a:xfrm>
            <a:off x="236407" y="932765"/>
            <a:ext cx="6438901" cy="27698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補助金の交付申請方法をご紹介します。</a:t>
            </a:r>
          </a:p>
        </p:txBody>
      </p:sp>
      <p:sp>
        <p:nvSpPr>
          <p:cNvPr id="23" name="吹き出し: 線 22">
            <a:extLst>
              <a:ext uri="{FF2B5EF4-FFF2-40B4-BE49-F238E27FC236}">
                <a16:creationId xmlns:a16="http://schemas.microsoft.com/office/drawing/2014/main" id="{D9DCCBB6-0C14-B5DC-B040-C24216DBFFC8}"/>
              </a:ext>
            </a:extLst>
          </p:cNvPr>
          <p:cNvSpPr/>
          <p:nvPr/>
        </p:nvSpPr>
        <p:spPr>
          <a:xfrm>
            <a:off x="3374857" y="8941125"/>
            <a:ext cx="1970636" cy="466150"/>
          </a:xfrm>
          <a:prstGeom prst="borderCallout1">
            <a:avLst>
              <a:gd name="adj1" fmla="val -1549"/>
              <a:gd name="adj2" fmla="val 64796"/>
              <a:gd name="adj3" fmla="val -62795"/>
              <a:gd name="adj4" fmla="val 110725"/>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「申請する」ボタンを押下します。</a:t>
            </a:r>
          </a:p>
        </p:txBody>
      </p:sp>
      <p:sp>
        <p:nvSpPr>
          <p:cNvPr id="24" name="Google Shape;155;p16">
            <a:extLst>
              <a:ext uri="{FF2B5EF4-FFF2-40B4-BE49-F238E27FC236}">
                <a16:creationId xmlns:a16="http://schemas.microsoft.com/office/drawing/2014/main" id="{560CE8BC-1D82-8DD4-F70C-3478D86AADF7}"/>
              </a:ext>
            </a:extLst>
          </p:cNvPr>
          <p:cNvSpPr/>
          <p:nvPr/>
        </p:nvSpPr>
        <p:spPr>
          <a:xfrm>
            <a:off x="915979" y="8402866"/>
            <a:ext cx="5272915" cy="339516"/>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 name="Picture 8">
            <a:extLst>
              <a:ext uri="{FF2B5EF4-FFF2-40B4-BE49-F238E27FC236}">
                <a16:creationId xmlns:a16="http://schemas.microsoft.com/office/drawing/2014/main" id="{96B29136-38A6-1809-CA44-298365265A80}"/>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5942021" y="8701811"/>
            <a:ext cx="193559" cy="25736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descr="テキスト&#10;&#10;AI 生成コンテンツは誤りを含む可能性があります。">
            <a:extLst>
              <a:ext uri="{FF2B5EF4-FFF2-40B4-BE49-F238E27FC236}">
                <a16:creationId xmlns:a16="http://schemas.microsoft.com/office/drawing/2014/main" id="{759EDDE6-5294-1CD3-3552-2B329BA1A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162" y="3171338"/>
            <a:ext cx="2344202" cy="691429"/>
          </a:xfrm>
          <a:prstGeom prst="rect">
            <a:avLst/>
          </a:prstGeom>
        </p:spPr>
      </p:pic>
      <p:sp>
        <p:nvSpPr>
          <p:cNvPr id="10" name="正方形/長方形 9">
            <a:extLst>
              <a:ext uri="{FF2B5EF4-FFF2-40B4-BE49-F238E27FC236}">
                <a16:creationId xmlns:a16="http://schemas.microsoft.com/office/drawing/2014/main" id="{21CC9E9E-DC66-2B46-2011-202939C454E5}"/>
              </a:ext>
            </a:extLst>
          </p:cNvPr>
          <p:cNvSpPr/>
          <p:nvPr/>
        </p:nvSpPr>
        <p:spPr>
          <a:xfrm>
            <a:off x="2222620" y="6286500"/>
            <a:ext cx="1233237" cy="13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EA52733-A72E-D1FB-6516-030BEB085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1865" y="6273726"/>
            <a:ext cx="1024867" cy="114511"/>
          </a:xfrm>
          <a:prstGeom prst="rect">
            <a:avLst/>
          </a:prstGeom>
        </p:spPr>
      </p:pic>
      <p:pic>
        <p:nvPicPr>
          <p:cNvPr id="12" name="図 11" descr="テーブル&#10;&#10;AI 生成コンテンツは誤りを含む可能性があります。">
            <a:extLst>
              <a:ext uri="{FF2B5EF4-FFF2-40B4-BE49-F238E27FC236}">
                <a16:creationId xmlns:a16="http://schemas.microsoft.com/office/drawing/2014/main" id="{8BE07211-94A4-7CA4-61FD-D20005FBF362}"/>
              </a:ext>
            </a:extLst>
          </p:cNvPr>
          <p:cNvPicPr>
            <a:picLocks noChangeAspect="1"/>
          </p:cNvPicPr>
          <p:nvPr/>
        </p:nvPicPr>
        <p:blipFill>
          <a:blip r:embed="rId6">
            <a:extLst>
              <a:ext uri="{28A0092B-C50C-407E-A947-70E740481C1C}">
                <a14:useLocalDpi xmlns:a14="http://schemas.microsoft.com/office/drawing/2010/main" val="0"/>
              </a:ext>
            </a:extLst>
          </a:blip>
          <a:srcRect b="46476"/>
          <a:stretch>
            <a:fillRect/>
          </a:stretch>
        </p:blipFill>
        <p:spPr>
          <a:xfrm>
            <a:off x="698270" y="1872492"/>
            <a:ext cx="5778545" cy="2671792"/>
          </a:xfrm>
          <a:prstGeom prst="rect">
            <a:avLst/>
          </a:prstGeom>
        </p:spPr>
      </p:pic>
      <p:pic>
        <p:nvPicPr>
          <p:cNvPr id="6" name="図 5" descr="テキスト&#10;&#10;AI 生成コンテンツは誤りを含む可能性があります。">
            <a:extLst>
              <a:ext uri="{FF2B5EF4-FFF2-40B4-BE49-F238E27FC236}">
                <a16:creationId xmlns:a16="http://schemas.microsoft.com/office/drawing/2014/main" id="{18639459-A68F-C6CD-72F5-5A29EF3FFA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4533" y="3176049"/>
            <a:ext cx="2454242" cy="695751"/>
          </a:xfrm>
          <a:prstGeom prst="rect">
            <a:avLst/>
          </a:prstGeom>
        </p:spPr>
      </p:pic>
    </p:spTree>
    <p:extLst>
      <p:ext uri="{BB962C8B-B14F-4D97-AF65-F5344CB8AC3E}">
        <p14:creationId xmlns:p14="http://schemas.microsoft.com/office/powerpoint/2010/main" val="39780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グラフィカル ユーザー インターフェイス, アプリケーション, メール&#10;&#10;自動的に生成された説明">
            <a:extLst>
              <a:ext uri="{FF2B5EF4-FFF2-40B4-BE49-F238E27FC236}">
                <a16:creationId xmlns:a16="http://schemas.microsoft.com/office/drawing/2014/main" id="{254CE2FF-1488-3A73-6652-B50B22588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74" y="5813571"/>
            <a:ext cx="4581694" cy="3176806"/>
          </a:xfrm>
          <a:prstGeom prst="rect">
            <a:avLst/>
          </a:prstGeom>
        </p:spPr>
      </p:pic>
      <p:sp>
        <p:nvSpPr>
          <p:cNvPr id="10" name="コンテンツ プレースホルダー 2">
            <a:extLst>
              <a:ext uri="{FF2B5EF4-FFF2-40B4-BE49-F238E27FC236}">
                <a16:creationId xmlns:a16="http://schemas.microsoft.com/office/drawing/2014/main" id="{EF387C2E-3C3C-86C2-0CDD-645F0C9F93B4}"/>
              </a:ext>
            </a:extLst>
          </p:cNvPr>
          <p:cNvSpPr txBox="1">
            <a:spLocks/>
          </p:cNvSpPr>
          <p:nvPr/>
        </p:nvSpPr>
        <p:spPr>
          <a:xfrm>
            <a:off x="236407" y="932765"/>
            <a:ext cx="6438901" cy="27698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b="1" dirty="0">
                <a:latin typeface="Meiryo UI" panose="020B0604030504040204" pitchFamily="50" charset="-128"/>
                <a:ea typeface="Meiryo UI" panose="020B0604030504040204" pitchFamily="50" charset="-128"/>
              </a:rPr>
              <a:t>補助金の申請方法をご説明します。</a:t>
            </a:r>
          </a:p>
        </p:txBody>
      </p:sp>
      <p:grpSp>
        <p:nvGrpSpPr>
          <p:cNvPr id="13" name="グループ化 12">
            <a:extLst>
              <a:ext uri="{FF2B5EF4-FFF2-40B4-BE49-F238E27FC236}">
                <a16:creationId xmlns:a16="http://schemas.microsoft.com/office/drawing/2014/main" id="{FACBDC76-ADB7-5EEF-A59E-A52F358BBE80}"/>
              </a:ext>
            </a:extLst>
          </p:cNvPr>
          <p:cNvGrpSpPr/>
          <p:nvPr/>
        </p:nvGrpSpPr>
        <p:grpSpPr>
          <a:xfrm>
            <a:off x="458779" y="1370231"/>
            <a:ext cx="5987594" cy="263139"/>
            <a:chOff x="458779" y="1260582"/>
            <a:chExt cx="5987594" cy="263139"/>
          </a:xfrm>
        </p:grpSpPr>
        <p:sp>
          <p:nvSpPr>
            <p:cNvPr id="14" name="コンテンツ プレースホルダー 4">
              <a:extLst>
                <a:ext uri="{FF2B5EF4-FFF2-40B4-BE49-F238E27FC236}">
                  <a16:creationId xmlns:a16="http://schemas.microsoft.com/office/drawing/2014/main" id="{F3FFDB1C-7098-7E36-5AB0-C37A9023CA5A}"/>
                </a:ext>
              </a:extLst>
            </p:cNvPr>
            <p:cNvSpPr txBox="1">
              <a:spLocks/>
            </p:cNvSpPr>
            <p:nvPr/>
          </p:nvSpPr>
          <p:spPr>
            <a:xfrm>
              <a:off x="1373179" y="1260582"/>
              <a:ext cx="5073194" cy="263139"/>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申請フォーム画面から、必要情報を入力していきます。</a:t>
              </a:r>
              <a:endParaRPr lang="en-US" altLang="ja-JP" b="1" dirty="0"/>
            </a:p>
          </p:txBody>
        </p:sp>
        <p:sp>
          <p:nvSpPr>
            <p:cNvPr id="18" name="四角形: 角を丸くする 10">
              <a:extLst>
                <a:ext uri="{FF2B5EF4-FFF2-40B4-BE49-F238E27FC236}">
                  <a16:creationId xmlns:a16="http://schemas.microsoft.com/office/drawing/2014/main" id="{743A73DB-E561-8547-D132-9051F35191EA}"/>
                </a:ext>
              </a:extLst>
            </p:cNvPr>
            <p:cNvSpPr/>
            <p:nvPr/>
          </p:nvSpPr>
          <p:spPr>
            <a:xfrm>
              <a:off x="458779" y="126288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3</a:t>
              </a:r>
              <a:endParaRPr kumimoji="1" lang="ja-JP" altLang="en-US" sz="1200" b="1" dirty="0">
                <a:latin typeface="Meiryo UI" panose="020B0604030504040204" pitchFamily="50" charset="-128"/>
                <a:ea typeface="Meiryo UI" panose="020B0604030504040204" pitchFamily="50" charset="-128"/>
              </a:endParaRPr>
            </a:p>
          </p:txBody>
        </p:sp>
      </p:grpSp>
      <p:sp>
        <p:nvSpPr>
          <p:cNvPr id="2" name="四角形: 角を丸くする 10">
            <a:extLst>
              <a:ext uri="{FF2B5EF4-FFF2-40B4-BE49-F238E27FC236}">
                <a16:creationId xmlns:a16="http://schemas.microsoft.com/office/drawing/2014/main" id="{8F8E906A-EF3E-3B17-9B6B-791D8283082B}"/>
              </a:ext>
            </a:extLst>
          </p:cNvPr>
          <p:cNvSpPr/>
          <p:nvPr/>
        </p:nvSpPr>
        <p:spPr>
          <a:xfrm>
            <a:off x="276822" y="3114979"/>
            <a:ext cx="1725779" cy="348047"/>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事業者基本情報</a:t>
            </a:r>
          </a:p>
        </p:txBody>
      </p:sp>
      <p:sp>
        <p:nvSpPr>
          <p:cNvPr id="4" name="四角形: 角を丸くする 10">
            <a:extLst>
              <a:ext uri="{FF2B5EF4-FFF2-40B4-BE49-F238E27FC236}">
                <a16:creationId xmlns:a16="http://schemas.microsoft.com/office/drawing/2014/main" id="{2737DDBC-4811-292F-614E-ED8A745C175C}"/>
              </a:ext>
            </a:extLst>
          </p:cNvPr>
          <p:cNvSpPr/>
          <p:nvPr/>
        </p:nvSpPr>
        <p:spPr>
          <a:xfrm>
            <a:off x="320463" y="5172992"/>
            <a:ext cx="1725779" cy="348047"/>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申請担当者の連絡先</a:t>
            </a:r>
          </a:p>
        </p:txBody>
      </p:sp>
      <p:grpSp>
        <p:nvGrpSpPr>
          <p:cNvPr id="12" name="グループ化 11">
            <a:extLst>
              <a:ext uri="{FF2B5EF4-FFF2-40B4-BE49-F238E27FC236}">
                <a16:creationId xmlns:a16="http://schemas.microsoft.com/office/drawing/2014/main" id="{223A5FC6-5BD5-D851-BE1B-0AF3048AEA5D}"/>
              </a:ext>
            </a:extLst>
          </p:cNvPr>
          <p:cNvGrpSpPr/>
          <p:nvPr/>
        </p:nvGrpSpPr>
        <p:grpSpPr>
          <a:xfrm>
            <a:off x="841630" y="9030142"/>
            <a:ext cx="447161" cy="471418"/>
            <a:chOff x="-1332593" y="3851997"/>
            <a:chExt cx="447161" cy="471418"/>
          </a:xfrm>
        </p:grpSpPr>
        <p:sp>
          <p:nvSpPr>
            <p:cNvPr id="15" name="楕円 14">
              <a:extLst>
                <a:ext uri="{FF2B5EF4-FFF2-40B4-BE49-F238E27FC236}">
                  <a16:creationId xmlns:a16="http://schemas.microsoft.com/office/drawing/2014/main" id="{9765909E-464A-3A52-4C7C-303EBCC345F7}"/>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Group 128">
              <a:extLst>
                <a:ext uri="{FF2B5EF4-FFF2-40B4-BE49-F238E27FC236}">
                  <a16:creationId xmlns:a16="http://schemas.microsoft.com/office/drawing/2014/main" id="{A9211F0A-6FB2-FA56-B06A-E93F9E7D242B}"/>
                </a:ext>
              </a:extLst>
            </p:cNvPr>
            <p:cNvGrpSpPr>
              <a:grpSpLocks noChangeAspect="1"/>
            </p:cNvGrpSpPr>
            <p:nvPr/>
          </p:nvGrpSpPr>
          <p:grpSpPr bwMode="auto">
            <a:xfrm>
              <a:off x="-1258332" y="3913735"/>
              <a:ext cx="296032" cy="338888"/>
              <a:chOff x="1398" y="2998"/>
              <a:chExt cx="373" cy="427"/>
            </a:xfrm>
            <a:solidFill>
              <a:schemeClr val="tx1"/>
            </a:solidFill>
          </p:grpSpPr>
          <p:sp>
            <p:nvSpPr>
              <p:cNvPr id="17" name="Freeform 129">
                <a:extLst>
                  <a:ext uri="{FF2B5EF4-FFF2-40B4-BE49-F238E27FC236}">
                    <a16:creationId xmlns:a16="http://schemas.microsoft.com/office/drawing/2014/main" id="{76B33057-AE4B-B012-A0B3-831C7ECC6117}"/>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30">
                <a:extLst>
                  <a:ext uri="{FF2B5EF4-FFF2-40B4-BE49-F238E27FC236}">
                    <a16:creationId xmlns:a16="http://schemas.microsoft.com/office/drawing/2014/main" id="{8C0F0B64-EAA3-1219-AAE8-67DC30F87399}"/>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131">
                <a:extLst>
                  <a:ext uri="{FF2B5EF4-FFF2-40B4-BE49-F238E27FC236}">
                    <a16:creationId xmlns:a16="http://schemas.microsoft.com/office/drawing/2014/main" id="{F22B14A3-CE51-E677-9102-E6978DBDA126}"/>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132">
                <a:extLst>
                  <a:ext uri="{FF2B5EF4-FFF2-40B4-BE49-F238E27FC236}">
                    <a16:creationId xmlns:a16="http://schemas.microsoft.com/office/drawing/2014/main" id="{1C7D86C9-CE67-C925-7C78-D75480299EF1}"/>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133">
                <a:extLst>
                  <a:ext uri="{FF2B5EF4-FFF2-40B4-BE49-F238E27FC236}">
                    <a16:creationId xmlns:a16="http://schemas.microsoft.com/office/drawing/2014/main" id="{38206E54-CF36-80D9-C95D-2FD7201ADA6A}"/>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34">
                <a:extLst>
                  <a:ext uri="{FF2B5EF4-FFF2-40B4-BE49-F238E27FC236}">
                    <a16:creationId xmlns:a16="http://schemas.microsoft.com/office/drawing/2014/main" id="{1CBD7FC0-B10C-3B99-EFCF-ED7225185D10}"/>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35">
                <a:extLst>
                  <a:ext uri="{FF2B5EF4-FFF2-40B4-BE49-F238E27FC236}">
                    <a16:creationId xmlns:a16="http://schemas.microsoft.com/office/drawing/2014/main" id="{05475C07-486F-E7FE-CD3E-776A4546FD80}"/>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36">
                <a:extLst>
                  <a:ext uri="{FF2B5EF4-FFF2-40B4-BE49-F238E27FC236}">
                    <a16:creationId xmlns:a16="http://schemas.microsoft.com/office/drawing/2014/main" id="{5147607B-371B-E41D-098F-21A91218A656}"/>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137">
                <a:extLst>
                  <a:ext uri="{FF2B5EF4-FFF2-40B4-BE49-F238E27FC236}">
                    <a16:creationId xmlns:a16="http://schemas.microsoft.com/office/drawing/2014/main" id="{A80A2EC2-57C9-3642-CDE6-AE8E4D1E0788}"/>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38">
                <a:extLst>
                  <a:ext uri="{FF2B5EF4-FFF2-40B4-BE49-F238E27FC236}">
                    <a16:creationId xmlns:a16="http://schemas.microsoft.com/office/drawing/2014/main" id="{7539CA5C-370B-5536-C272-A155A17C0206}"/>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0" name="Freeform 139">
                <a:extLst>
                  <a:ext uri="{FF2B5EF4-FFF2-40B4-BE49-F238E27FC236}">
                    <a16:creationId xmlns:a16="http://schemas.microsoft.com/office/drawing/2014/main" id="{DCE908C1-5116-CB17-C864-1B79DA7F8874}"/>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1" name="Freeform 140">
                <a:extLst>
                  <a:ext uri="{FF2B5EF4-FFF2-40B4-BE49-F238E27FC236}">
                    <a16:creationId xmlns:a16="http://schemas.microsoft.com/office/drawing/2014/main" id="{421D7201-3BA6-3F50-03D0-46989A2BA1B3}"/>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42" name="コンテンツ プレースホルダー 4">
            <a:extLst>
              <a:ext uri="{FF2B5EF4-FFF2-40B4-BE49-F238E27FC236}">
                <a16:creationId xmlns:a16="http://schemas.microsoft.com/office/drawing/2014/main" id="{5559728C-9E65-97EE-D9DA-A77C1A570938}"/>
              </a:ext>
            </a:extLst>
          </p:cNvPr>
          <p:cNvSpPr txBox="1">
            <a:spLocks/>
          </p:cNvSpPr>
          <p:nvPr/>
        </p:nvSpPr>
        <p:spPr>
          <a:xfrm>
            <a:off x="2046242" y="3038928"/>
            <a:ext cx="4534936" cy="884591"/>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pPr>
              <a:lnSpc>
                <a:spcPct val="150000"/>
              </a:lnSpc>
            </a:pPr>
            <a:r>
              <a:rPr kumimoji="1" lang="en-US" altLang="ja-JP" sz="1200" b="1" dirty="0">
                <a:solidFill>
                  <a:schemeClr val="tx1"/>
                </a:solidFill>
                <a:latin typeface="Meiryo UI" panose="020B0604030504040204" pitchFamily="50" charset="-128"/>
                <a:ea typeface="Meiryo UI" panose="020B0604030504040204" pitchFamily="50" charset="-128"/>
              </a:rPr>
              <a:t>G</a:t>
            </a:r>
            <a:r>
              <a:rPr kumimoji="1" lang="ja-JP" altLang="en-US" sz="1200" b="1" dirty="0">
                <a:solidFill>
                  <a:schemeClr val="tx1"/>
                </a:solidFill>
                <a:latin typeface="Meiryo UI" panose="020B0604030504040204" pitchFamily="50" charset="-128"/>
                <a:ea typeface="Meiryo UI" panose="020B0604030504040204" pitchFamily="50" charset="-128"/>
              </a:rPr>
              <a:t>ビズ</a:t>
            </a:r>
            <a:r>
              <a:rPr kumimoji="1" lang="en-US" altLang="ja-JP" sz="1200" b="1" dirty="0">
                <a:solidFill>
                  <a:schemeClr val="tx1"/>
                </a:solidFill>
                <a:latin typeface="Meiryo UI" panose="020B0604030504040204" pitchFamily="50" charset="-128"/>
                <a:ea typeface="Meiryo UI" panose="020B0604030504040204" pitchFamily="50" charset="-128"/>
              </a:rPr>
              <a:t>ID</a:t>
            </a:r>
            <a:r>
              <a:rPr kumimoji="1" lang="ja-JP" altLang="en-US" sz="1200" b="1" dirty="0">
                <a:solidFill>
                  <a:schemeClr val="tx1"/>
                </a:solidFill>
                <a:latin typeface="Meiryo UI" panose="020B0604030504040204" pitchFamily="50" charset="-128"/>
                <a:ea typeface="Meiryo UI" panose="020B0604030504040204" pitchFamily="50" charset="-128"/>
              </a:rPr>
              <a:t>等の事業者情報が転記されています。こちらの情報は、申請画面での編集ができません。編集の必要がある場合は「</a:t>
            </a:r>
            <a:r>
              <a:rPr kumimoji="1" lang="en-US" altLang="ja-JP" sz="1200" b="1" dirty="0">
                <a:solidFill>
                  <a:schemeClr val="tx1"/>
                </a:solidFill>
                <a:latin typeface="Meiryo UI" panose="020B0604030504040204" pitchFamily="50" charset="-128"/>
                <a:ea typeface="Meiryo UI" panose="020B0604030504040204" pitchFamily="50" charset="-128"/>
              </a:rPr>
              <a:t>G</a:t>
            </a:r>
            <a:r>
              <a:rPr kumimoji="1" lang="ja-JP" altLang="en-US" sz="1200" b="1" dirty="0">
                <a:solidFill>
                  <a:schemeClr val="tx1"/>
                </a:solidFill>
                <a:latin typeface="Meiryo UI" panose="020B0604030504040204" pitchFamily="50" charset="-128"/>
                <a:ea typeface="Meiryo UI" panose="020B0604030504040204" pitchFamily="50" charset="-128"/>
              </a:rPr>
              <a:t>ビズサイト」にて編集を行ってください。</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43" name="コンテンツ プレースホルダー 4">
            <a:extLst>
              <a:ext uri="{FF2B5EF4-FFF2-40B4-BE49-F238E27FC236}">
                <a16:creationId xmlns:a16="http://schemas.microsoft.com/office/drawing/2014/main" id="{EF370023-9156-2CA0-F921-11697735DE54}"/>
              </a:ext>
            </a:extLst>
          </p:cNvPr>
          <p:cNvSpPr txBox="1">
            <a:spLocks/>
          </p:cNvSpPr>
          <p:nvPr/>
        </p:nvSpPr>
        <p:spPr>
          <a:xfrm>
            <a:off x="2046242" y="5117979"/>
            <a:ext cx="4400131" cy="60759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pPr>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事業者情報が転記されています。ご担当者様のご連絡先を登録してください。</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0" name="タイトル 4">
            <a:extLst>
              <a:ext uri="{FF2B5EF4-FFF2-40B4-BE49-F238E27FC236}">
                <a16:creationId xmlns:a16="http://schemas.microsoft.com/office/drawing/2014/main" id="{1A7EDCA6-900D-D266-0123-8F865C37F72C}"/>
              </a:ext>
            </a:extLst>
          </p:cNvPr>
          <p:cNvSpPr>
            <a:spLocks noGrp="1"/>
          </p:cNvSpPr>
          <p:nvPr>
            <p:ph type="title"/>
          </p:nvPr>
        </p:nvSpPr>
        <p:spPr>
          <a:xfrm>
            <a:off x="228600" y="333915"/>
            <a:ext cx="6438900" cy="456314"/>
          </a:xfrm>
        </p:spPr>
        <p:txBody>
          <a:bodyPr/>
          <a:lstStyle/>
          <a:p>
            <a:pPr>
              <a:buSzPts val="1600"/>
            </a:pPr>
            <a:r>
              <a:rPr lang="en-US" altLang="ja-JP" dirty="0"/>
              <a:t>Ⅰ </a:t>
            </a:r>
            <a:r>
              <a:rPr lang="ja-JP" altLang="en-US" dirty="0"/>
              <a:t>．交付申請</a:t>
            </a:r>
            <a:br>
              <a:rPr lang="en-US" altLang="ja-JP" dirty="0"/>
            </a:br>
            <a:r>
              <a:rPr lang="ja-JP" altLang="en-US" dirty="0"/>
              <a:t>　</a:t>
            </a:r>
            <a:r>
              <a:rPr lang="zh-TW" altLang="en-US" dirty="0"/>
              <a:t>２．</a:t>
            </a:r>
            <a:r>
              <a:rPr lang="ja-JP" altLang="en-US" dirty="0">
                <a:latin typeface="Meiryo UI" panose="020B0604030504040204" pitchFamily="50" charset="-128"/>
                <a:ea typeface="Meiryo UI" panose="020B0604030504040204" pitchFamily="50" charset="-128"/>
              </a:rPr>
              <a:t>交付</a:t>
            </a:r>
            <a:r>
              <a:rPr lang="zh-TW" altLang="en-US" dirty="0">
                <a:latin typeface="Meiryo UI" panose="020B0604030504040204" pitchFamily="50" charset="-128"/>
                <a:ea typeface="Meiryo UI" panose="020B0604030504040204" pitchFamily="50" charset="-128"/>
              </a:rPr>
              <a:t>申請</a:t>
            </a:r>
            <a:endParaRPr lang="ja-JP" altLang="en-US" b="0" dirty="0">
              <a:latin typeface="Meiryo"/>
              <a:ea typeface="Meiryo"/>
              <a:cs typeface="Meiryo"/>
              <a:sym typeface="Meiryo"/>
            </a:endParaRPr>
          </a:p>
        </p:txBody>
      </p:sp>
      <p:pic>
        <p:nvPicPr>
          <p:cNvPr id="5" name="図 4">
            <a:extLst>
              <a:ext uri="{FF2B5EF4-FFF2-40B4-BE49-F238E27FC236}">
                <a16:creationId xmlns:a16="http://schemas.microsoft.com/office/drawing/2014/main" id="{BA3FF346-6849-CA92-D45B-7003BFE971D3}"/>
              </a:ext>
            </a:extLst>
          </p:cNvPr>
          <p:cNvPicPr>
            <a:picLocks noChangeAspect="1"/>
          </p:cNvPicPr>
          <p:nvPr/>
        </p:nvPicPr>
        <p:blipFill>
          <a:blip r:embed="rId3"/>
          <a:stretch>
            <a:fillRect/>
          </a:stretch>
        </p:blipFill>
        <p:spPr>
          <a:xfrm>
            <a:off x="1000018" y="8377244"/>
            <a:ext cx="2555722" cy="368813"/>
          </a:xfrm>
          <a:prstGeom prst="rect">
            <a:avLst/>
          </a:prstGeom>
        </p:spPr>
      </p:pic>
      <p:sp>
        <p:nvSpPr>
          <p:cNvPr id="8" name="正方形/長方形 7">
            <a:extLst>
              <a:ext uri="{FF2B5EF4-FFF2-40B4-BE49-F238E27FC236}">
                <a16:creationId xmlns:a16="http://schemas.microsoft.com/office/drawing/2014/main" id="{A49E3A41-FE89-280A-71FD-EAB3AD766B79}"/>
              </a:ext>
            </a:extLst>
          </p:cNvPr>
          <p:cNvSpPr/>
          <p:nvPr/>
        </p:nvSpPr>
        <p:spPr>
          <a:xfrm>
            <a:off x="1028590" y="8380742"/>
            <a:ext cx="4376213" cy="446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pic>
        <p:nvPicPr>
          <p:cNvPr id="3" name="図 2">
            <a:extLst>
              <a:ext uri="{FF2B5EF4-FFF2-40B4-BE49-F238E27FC236}">
                <a16:creationId xmlns:a16="http://schemas.microsoft.com/office/drawing/2014/main" id="{5F0DC28A-1B48-1B0B-3514-C8421022CC8C}"/>
              </a:ext>
            </a:extLst>
          </p:cNvPr>
          <p:cNvPicPr>
            <a:picLocks noChangeAspect="1"/>
          </p:cNvPicPr>
          <p:nvPr/>
        </p:nvPicPr>
        <p:blipFill rotWithShape="1">
          <a:blip r:embed="rId3"/>
          <a:srcRect l="5063" t="29549" r="87507" b="37131"/>
          <a:stretch/>
        </p:blipFill>
        <p:spPr>
          <a:xfrm>
            <a:off x="3586107" y="8511840"/>
            <a:ext cx="189869" cy="122890"/>
          </a:xfrm>
          <a:prstGeom prst="rect">
            <a:avLst/>
          </a:prstGeom>
        </p:spPr>
      </p:pic>
      <p:pic>
        <p:nvPicPr>
          <p:cNvPr id="6" name="図 5">
            <a:extLst>
              <a:ext uri="{FF2B5EF4-FFF2-40B4-BE49-F238E27FC236}">
                <a16:creationId xmlns:a16="http://schemas.microsoft.com/office/drawing/2014/main" id="{216A20E5-8752-E50A-E0EE-3EC68D278D31}"/>
              </a:ext>
            </a:extLst>
          </p:cNvPr>
          <p:cNvPicPr>
            <a:picLocks noChangeAspect="1"/>
          </p:cNvPicPr>
          <p:nvPr/>
        </p:nvPicPr>
        <p:blipFill rotWithShape="1">
          <a:blip r:embed="rId4">
            <a:extLst>
              <a:ext uri="{28A0092B-C50C-407E-A947-70E740481C1C}">
                <a14:useLocalDpi xmlns:a14="http://schemas.microsoft.com/office/drawing/2010/main" val="0"/>
              </a:ext>
            </a:extLst>
          </a:blip>
          <a:srcRect l="51684" t="82668" r="30714" b="12860"/>
          <a:stretch/>
        </p:blipFill>
        <p:spPr>
          <a:xfrm>
            <a:off x="3798837" y="8502346"/>
            <a:ext cx="924560" cy="151031"/>
          </a:xfrm>
          <a:prstGeom prst="rect">
            <a:avLst/>
          </a:prstGeom>
        </p:spPr>
      </p:pic>
      <p:pic>
        <p:nvPicPr>
          <p:cNvPr id="26" name="図 25" descr="テーブル&#10;&#10;自動的に生成された説明">
            <a:extLst>
              <a:ext uri="{FF2B5EF4-FFF2-40B4-BE49-F238E27FC236}">
                <a16:creationId xmlns:a16="http://schemas.microsoft.com/office/drawing/2014/main" id="{D53339DD-9655-B948-3507-B57A6F3A0A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891" y="3935977"/>
            <a:ext cx="4585253" cy="1174858"/>
          </a:xfrm>
          <a:prstGeom prst="rect">
            <a:avLst/>
          </a:prstGeom>
        </p:spPr>
      </p:pic>
      <p:sp>
        <p:nvSpPr>
          <p:cNvPr id="11" name="タイトル 1">
            <a:extLst>
              <a:ext uri="{FF2B5EF4-FFF2-40B4-BE49-F238E27FC236}">
                <a16:creationId xmlns:a16="http://schemas.microsoft.com/office/drawing/2014/main" id="{C0655906-BFBD-48A3-2A6C-9F2F46231CD4}"/>
              </a:ext>
            </a:extLst>
          </p:cNvPr>
          <p:cNvSpPr txBox="1">
            <a:spLocks/>
          </p:cNvSpPr>
          <p:nvPr/>
        </p:nvSpPr>
        <p:spPr>
          <a:xfrm>
            <a:off x="1389061" y="8876384"/>
            <a:ext cx="4079875" cy="778934"/>
          </a:xfrm>
          <a:prstGeom prst="wedgeRectCallout">
            <a:avLst>
              <a:gd name="adj1" fmla="val 15116"/>
              <a:gd name="adj2" fmla="val -78825"/>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a:spcAft>
                <a:spcPts val="0"/>
              </a:spcAft>
            </a:pPr>
            <a:r>
              <a:rPr lang="ja-JP" altLang="en-US" sz="1200" dirty="0">
                <a:solidFill>
                  <a:schemeClr val="tx1"/>
                </a:solidFill>
              </a:rPr>
              <a:t>不明点や修正箇所が生じた場合や採択通知等の事務局からの連絡が、こちらに登録いただいた宛先へ届きます。</a:t>
            </a:r>
          </a:p>
        </p:txBody>
      </p:sp>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0BA4D2B-600D-3907-D898-7CAD718EE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17" y="1861070"/>
            <a:ext cx="4705927" cy="913200"/>
          </a:xfrm>
          <a:prstGeom prst="rect">
            <a:avLst/>
          </a:prstGeom>
        </p:spPr>
      </p:pic>
      <p:sp>
        <p:nvSpPr>
          <p:cNvPr id="7" name="正方形/長方形 6">
            <a:extLst>
              <a:ext uri="{FF2B5EF4-FFF2-40B4-BE49-F238E27FC236}">
                <a16:creationId xmlns:a16="http://schemas.microsoft.com/office/drawing/2014/main" id="{9367DDDB-F06E-FE63-8841-C6CB748F7287}"/>
              </a:ext>
            </a:extLst>
          </p:cNvPr>
          <p:cNvSpPr/>
          <p:nvPr/>
        </p:nvSpPr>
        <p:spPr>
          <a:xfrm>
            <a:off x="1912620" y="2400300"/>
            <a:ext cx="2065020" cy="149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F4E50FD-9758-6E44-1AF2-B8ECB041E9B7}"/>
              </a:ext>
            </a:extLst>
          </p:cNvPr>
          <p:cNvSpPr txBox="1"/>
          <p:nvPr/>
        </p:nvSpPr>
        <p:spPr>
          <a:xfrm>
            <a:off x="1783067" y="2418805"/>
            <a:ext cx="2577825" cy="184666"/>
          </a:xfrm>
          <a:prstGeom prst="rect">
            <a:avLst/>
          </a:prstGeom>
          <a:noFill/>
        </p:spPr>
        <p:txBody>
          <a:bodyPr wrap="square" rtlCol="0">
            <a:spAutoFit/>
          </a:bodyPr>
          <a:lstStyle/>
          <a:p>
            <a:r>
              <a:rPr kumimoji="1" lang="ja-JP" altLang="en-US" sz="600" dirty="0">
                <a:solidFill>
                  <a:schemeClr val="tx1">
                    <a:lumMod val="95000"/>
                    <a:lumOff val="5000"/>
                  </a:schemeClr>
                </a:solidFill>
              </a:rPr>
              <a:t>令和</a:t>
            </a:r>
            <a:r>
              <a:rPr kumimoji="1" lang="en-US" altLang="ja-JP" sz="600" dirty="0">
                <a:solidFill>
                  <a:schemeClr val="tx1">
                    <a:lumMod val="95000"/>
                    <a:lumOff val="5000"/>
                  </a:schemeClr>
                </a:solidFill>
              </a:rPr>
              <a:t>7</a:t>
            </a:r>
            <a:r>
              <a:rPr kumimoji="1" lang="ja-JP" altLang="en-US" sz="600" dirty="0">
                <a:solidFill>
                  <a:schemeClr val="tx1">
                    <a:lumMod val="95000"/>
                    <a:lumOff val="5000"/>
                  </a:schemeClr>
                </a:solidFill>
              </a:rPr>
              <a:t>年度　幼児教育の質の向上のための</a:t>
            </a:r>
            <a:r>
              <a:rPr kumimoji="1" lang="en-US" altLang="ja-JP" sz="600" dirty="0">
                <a:solidFill>
                  <a:schemeClr val="tx1">
                    <a:lumMod val="95000"/>
                    <a:lumOff val="5000"/>
                  </a:schemeClr>
                </a:solidFill>
              </a:rPr>
              <a:t>ICT</a:t>
            </a:r>
            <a:r>
              <a:rPr kumimoji="1" lang="ja-JP" altLang="en-US" sz="600" dirty="0">
                <a:solidFill>
                  <a:schemeClr val="tx1">
                    <a:lumMod val="95000"/>
                    <a:lumOff val="5000"/>
                  </a:schemeClr>
                </a:solidFill>
              </a:rPr>
              <a:t>化支援事業補助金　</a:t>
            </a:r>
          </a:p>
        </p:txBody>
      </p:sp>
    </p:spTree>
    <p:extLst>
      <p:ext uri="{BB962C8B-B14F-4D97-AF65-F5344CB8AC3E}">
        <p14:creationId xmlns:p14="http://schemas.microsoft.com/office/powerpoint/2010/main" val="156753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四角形: 角を丸くする 25">
            <a:extLst>
              <a:ext uri="{FF2B5EF4-FFF2-40B4-BE49-F238E27FC236}">
                <a16:creationId xmlns:a16="http://schemas.microsoft.com/office/drawing/2014/main" id="{20600409-B98A-4033-9666-6A3D39BC2E08}"/>
              </a:ext>
            </a:extLst>
          </p:cNvPr>
          <p:cNvSpPr/>
          <p:nvPr/>
        </p:nvSpPr>
        <p:spPr>
          <a:xfrm>
            <a:off x="568325" y="6209857"/>
            <a:ext cx="5759450" cy="3093703"/>
          </a:xfrm>
          <a:prstGeom prst="roundRect">
            <a:avLst>
              <a:gd name="adj" fmla="val 593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①「</a:t>
            </a:r>
            <a:r>
              <a:rPr lang="ja-JP" altLang="en-US" sz="1200" b="1" dirty="0">
                <a:solidFill>
                  <a:schemeClr val="tx1"/>
                </a:solidFill>
              </a:rPr>
              <a:t>事業の名称</a:t>
            </a:r>
            <a:r>
              <a:rPr kumimoji="1" lang="ja-JP" altLang="en-US" sz="1200" b="1" dirty="0">
                <a:solidFill>
                  <a:schemeClr val="tx1"/>
                </a:solidFill>
                <a:latin typeface="Meiryo UI" panose="020B0604030504040204" pitchFamily="50" charset="-128"/>
                <a:ea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　（園名）：幼児教育の質の向上のための</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a:solidFill>
                  <a:schemeClr val="tx1"/>
                </a:solidFill>
                <a:latin typeface="Meiryo UI" panose="020B0604030504040204" pitchFamily="50" charset="-128"/>
                <a:ea typeface="Meiryo UI" panose="020B0604030504040204" pitchFamily="50" charset="-128"/>
              </a:rPr>
              <a:t>化支援事業補助金申請　と入力してください。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②「事業開始日の決定方法」</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　「〇指定日から開始」にチェックをいれて、事業開始日の欄には、事業開始日をご記入ください。　</a:t>
            </a:r>
            <a:br>
              <a:rPr kumimoji="1" lang="en-US" altLang="ja-JP" sz="1100" dirty="0">
                <a:solidFill>
                  <a:schemeClr val="tx1"/>
                </a:solidFill>
                <a:latin typeface="Meiryo UI" panose="020B0604030504040204" pitchFamily="50" charset="-128"/>
                <a:ea typeface="Meiryo UI" panose="020B0604030504040204" pitchFamily="50" charset="-128"/>
              </a:rPr>
            </a:br>
            <a:r>
              <a:rPr kumimoji="1" lang="ja-JP" altLang="en-US" sz="1100" dirty="0">
                <a:solidFill>
                  <a:schemeClr val="tx1"/>
                </a:solidFill>
                <a:latin typeface="Meiryo UI" panose="020B0604030504040204" pitchFamily="50" charset="-128"/>
                <a:ea typeface="Meiryo UI" panose="020B0604030504040204" pitchFamily="50" charset="-128"/>
              </a:rPr>
              <a:t>事業終了日は事業終了期限より後の日付を入力することはできません</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④「補助事業に要する経費」「補助金交付申請額」「補助対象経費」</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　それぞれの経費の合計額を入力してください。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br>
            <a:r>
              <a:rPr lang="ja-JP" altLang="en-US" dirty="0"/>
              <a:t>　</a:t>
            </a:r>
            <a:r>
              <a:rPr lang="zh-TW" altLang="en-US" dirty="0"/>
              <a:t>２．</a:t>
            </a:r>
            <a:r>
              <a:rPr lang="ja-JP" altLang="en-US" dirty="0">
                <a:latin typeface="Meiryo UI" panose="020B0604030504040204" pitchFamily="50" charset="-128"/>
                <a:ea typeface="Meiryo UI" panose="020B0604030504040204" pitchFamily="50" charset="-128"/>
              </a:rPr>
              <a:t>交付</a:t>
            </a:r>
            <a:r>
              <a:rPr lang="zh-TW" altLang="en-US" dirty="0">
                <a:latin typeface="Meiryo UI" panose="020B0604030504040204" pitchFamily="50" charset="-128"/>
                <a:ea typeface="Meiryo UI" panose="020B0604030504040204" pitchFamily="50" charset="-128"/>
              </a:rPr>
              <a:t>申請</a:t>
            </a:r>
            <a:endParaRPr lang="ja-JP" altLang="en-US" b="0" dirty="0">
              <a:latin typeface="Meiryo"/>
              <a:ea typeface="Meiryo"/>
              <a:cs typeface="Meiryo"/>
              <a:sym typeface="Meiryo"/>
            </a:endParaRPr>
          </a:p>
        </p:txBody>
      </p:sp>
      <p:sp>
        <p:nvSpPr>
          <p:cNvPr id="42" name="四角形: 角を丸くする 10">
            <a:extLst>
              <a:ext uri="{FF2B5EF4-FFF2-40B4-BE49-F238E27FC236}">
                <a16:creationId xmlns:a16="http://schemas.microsoft.com/office/drawing/2014/main" id="{F0754BB0-5D65-4AF0-B586-419D6EA5340C}"/>
              </a:ext>
            </a:extLst>
          </p:cNvPr>
          <p:cNvSpPr/>
          <p:nvPr/>
        </p:nvSpPr>
        <p:spPr>
          <a:xfrm>
            <a:off x="291637" y="1020972"/>
            <a:ext cx="1295400" cy="349250"/>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事業基本情報</a:t>
            </a:r>
          </a:p>
        </p:txBody>
      </p:sp>
      <p:pic>
        <p:nvPicPr>
          <p:cNvPr id="7" name="図 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320890D4-8962-E2C3-4B24-F40723F92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5" y="1413358"/>
            <a:ext cx="5973902" cy="4586886"/>
          </a:xfrm>
          <a:prstGeom prst="rect">
            <a:avLst/>
          </a:prstGeom>
        </p:spPr>
      </p:pic>
      <p:cxnSp>
        <p:nvCxnSpPr>
          <p:cNvPr id="52" name="直線コネクタ 51">
            <a:extLst>
              <a:ext uri="{FF2B5EF4-FFF2-40B4-BE49-F238E27FC236}">
                <a16:creationId xmlns:a16="http://schemas.microsoft.com/office/drawing/2014/main" id="{26E11366-5432-4F44-BEFA-415D749EED04}"/>
              </a:ext>
            </a:extLst>
          </p:cNvPr>
          <p:cNvCxnSpPr>
            <a:cxnSpLocks/>
          </p:cNvCxnSpPr>
          <p:nvPr/>
        </p:nvCxnSpPr>
        <p:spPr>
          <a:xfrm>
            <a:off x="765279" y="6951191"/>
            <a:ext cx="532744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05CBB21-BEA7-4EBF-8BA0-49D0507F07E6}"/>
              </a:ext>
            </a:extLst>
          </p:cNvPr>
          <p:cNvCxnSpPr>
            <a:cxnSpLocks/>
          </p:cNvCxnSpPr>
          <p:nvPr/>
        </p:nvCxnSpPr>
        <p:spPr>
          <a:xfrm>
            <a:off x="765279" y="8007627"/>
            <a:ext cx="532744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D8BDB25-6332-419C-B815-1852B2456A88}"/>
              </a:ext>
            </a:extLst>
          </p:cNvPr>
          <p:cNvCxnSpPr>
            <a:cxnSpLocks/>
          </p:cNvCxnSpPr>
          <p:nvPr/>
        </p:nvCxnSpPr>
        <p:spPr>
          <a:xfrm>
            <a:off x="765279" y="8766929"/>
            <a:ext cx="532744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F01AC832-2D45-4C6A-828E-58790E70563F}"/>
              </a:ext>
            </a:extLst>
          </p:cNvPr>
          <p:cNvSpPr/>
          <p:nvPr/>
        </p:nvSpPr>
        <p:spPr bwMode="auto">
          <a:xfrm>
            <a:off x="553297" y="2246687"/>
            <a:ext cx="5895128" cy="1784808"/>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9C848C1B-19E5-413D-8832-1A6BF4A31081}"/>
              </a:ext>
            </a:extLst>
          </p:cNvPr>
          <p:cNvSpPr/>
          <p:nvPr/>
        </p:nvSpPr>
        <p:spPr bwMode="auto">
          <a:xfrm>
            <a:off x="553297" y="4031953"/>
            <a:ext cx="5895128" cy="993437"/>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D7C4A963-7DCF-4752-918F-26BB58AE3018}"/>
              </a:ext>
            </a:extLst>
          </p:cNvPr>
          <p:cNvSpPr/>
          <p:nvPr/>
        </p:nvSpPr>
        <p:spPr bwMode="auto">
          <a:xfrm>
            <a:off x="553297" y="1822640"/>
            <a:ext cx="5895128" cy="381369"/>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234A7849-28B9-4892-A047-F9516BD58D50}"/>
              </a:ext>
            </a:extLst>
          </p:cNvPr>
          <p:cNvSpPr/>
          <p:nvPr/>
        </p:nvSpPr>
        <p:spPr>
          <a:xfrm>
            <a:off x="5878091" y="1849458"/>
            <a:ext cx="415498" cy="369332"/>
          </a:xfrm>
          <a:prstGeom prst="rect">
            <a:avLst/>
          </a:prstGeom>
          <a:ln w="28575">
            <a:noFill/>
          </a:ln>
        </p:spPr>
        <p:txBody>
          <a:bodyPr wrap="none">
            <a:spAutoFit/>
          </a:bodyPr>
          <a:lstStyle/>
          <a:p>
            <a:r>
              <a:rPr lang="ja-JP" altLang="en-US" b="1" dirty="0">
                <a:solidFill>
                  <a:srgbClr val="FF0000"/>
                </a:solidFill>
                <a:latin typeface="Meiryo UI" panose="020B0604030504040204" pitchFamily="50" charset="-128"/>
                <a:ea typeface="Meiryo UI" panose="020B0604030504040204" pitchFamily="50" charset="-128"/>
              </a:rPr>
              <a:t>①</a:t>
            </a:r>
            <a:endParaRPr lang="ja-JP" altLang="en-US" b="1" dirty="0">
              <a:solidFill>
                <a:srgbClr val="FF0000"/>
              </a:solidFill>
            </a:endParaRPr>
          </a:p>
        </p:txBody>
      </p:sp>
      <p:sp>
        <p:nvSpPr>
          <p:cNvPr id="47" name="正方形/長方形 46">
            <a:extLst>
              <a:ext uri="{FF2B5EF4-FFF2-40B4-BE49-F238E27FC236}">
                <a16:creationId xmlns:a16="http://schemas.microsoft.com/office/drawing/2014/main" id="{D8B541CD-7092-450C-B894-0ADEF32F0525}"/>
              </a:ext>
            </a:extLst>
          </p:cNvPr>
          <p:cNvSpPr/>
          <p:nvPr/>
        </p:nvSpPr>
        <p:spPr>
          <a:xfrm>
            <a:off x="5862851" y="2738890"/>
            <a:ext cx="415498" cy="369332"/>
          </a:xfrm>
          <a:prstGeom prst="rect">
            <a:avLst/>
          </a:prstGeom>
          <a:ln w="28575">
            <a:noFill/>
          </a:ln>
        </p:spPr>
        <p:txBody>
          <a:bodyPr wrap="none">
            <a:spAutoFit/>
          </a:bodyPr>
          <a:lstStyle/>
          <a:p>
            <a:r>
              <a:rPr lang="ja-JP" altLang="en-US" b="1" dirty="0">
                <a:solidFill>
                  <a:srgbClr val="FF0000"/>
                </a:solidFill>
                <a:latin typeface="Meiryo UI" panose="020B0604030504040204" pitchFamily="50" charset="-128"/>
                <a:ea typeface="Meiryo UI" panose="020B0604030504040204" pitchFamily="50" charset="-128"/>
              </a:rPr>
              <a:t>②</a:t>
            </a:r>
            <a:endParaRPr lang="ja-JP" altLang="en-US" b="1" dirty="0">
              <a:solidFill>
                <a:srgbClr val="FF0000"/>
              </a:solidFill>
            </a:endParaRPr>
          </a:p>
        </p:txBody>
      </p:sp>
      <p:sp>
        <p:nvSpPr>
          <p:cNvPr id="48" name="正方形/長方形 47">
            <a:extLst>
              <a:ext uri="{FF2B5EF4-FFF2-40B4-BE49-F238E27FC236}">
                <a16:creationId xmlns:a16="http://schemas.microsoft.com/office/drawing/2014/main" id="{05915A36-7D0B-45E1-9137-BCBFAD4F8700}"/>
              </a:ext>
            </a:extLst>
          </p:cNvPr>
          <p:cNvSpPr/>
          <p:nvPr/>
        </p:nvSpPr>
        <p:spPr>
          <a:xfrm>
            <a:off x="5899562" y="4613575"/>
            <a:ext cx="377398" cy="369332"/>
          </a:xfrm>
          <a:prstGeom prst="rect">
            <a:avLst/>
          </a:prstGeom>
          <a:ln w="28575">
            <a:noFill/>
          </a:ln>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③</a:t>
            </a:r>
            <a:endParaRPr lang="ja-JP" altLang="en-US" b="1" dirty="0">
              <a:solidFill>
                <a:srgbClr val="FF0000"/>
              </a:solidFill>
            </a:endParaRPr>
          </a:p>
        </p:txBody>
      </p:sp>
      <p:pic>
        <p:nvPicPr>
          <p:cNvPr id="9" name="Picture 8">
            <a:extLst>
              <a:ext uri="{FF2B5EF4-FFF2-40B4-BE49-F238E27FC236}">
                <a16:creationId xmlns:a16="http://schemas.microsoft.com/office/drawing/2014/main" id="{34EE191A-7B55-ACD1-1692-8877A8A5D47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rot="20265337">
            <a:off x="1665209" y="2694259"/>
            <a:ext cx="216449" cy="28779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a:extLst>
              <a:ext uri="{FF2B5EF4-FFF2-40B4-BE49-F238E27FC236}">
                <a16:creationId xmlns:a16="http://schemas.microsoft.com/office/drawing/2014/main" id="{DA6DDF68-D6EB-E949-79EA-1CDD80BE00CC}"/>
              </a:ext>
            </a:extLst>
          </p:cNvPr>
          <p:cNvGrpSpPr/>
          <p:nvPr/>
        </p:nvGrpSpPr>
        <p:grpSpPr>
          <a:xfrm>
            <a:off x="1916648" y="2690668"/>
            <a:ext cx="447161" cy="471418"/>
            <a:chOff x="-1332593" y="3851997"/>
            <a:chExt cx="447161" cy="471418"/>
          </a:xfrm>
        </p:grpSpPr>
        <p:sp>
          <p:nvSpPr>
            <p:cNvPr id="11" name="楕円 10">
              <a:extLst>
                <a:ext uri="{FF2B5EF4-FFF2-40B4-BE49-F238E27FC236}">
                  <a16:creationId xmlns:a16="http://schemas.microsoft.com/office/drawing/2014/main" id="{E9D580BC-2695-EC39-8510-09627473CBA9}"/>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Group 128">
              <a:extLst>
                <a:ext uri="{FF2B5EF4-FFF2-40B4-BE49-F238E27FC236}">
                  <a16:creationId xmlns:a16="http://schemas.microsoft.com/office/drawing/2014/main" id="{21C689F2-9B4E-6AC3-6A46-8CABD2DFAA42}"/>
                </a:ext>
              </a:extLst>
            </p:cNvPr>
            <p:cNvGrpSpPr>
              <a:grpSpLocks noChangeAspect="1"/>
            </p:cNvGrpSpPr>
            <p:nvPr/>
          </p:nvGrpSpPr>
          <p:grpSpPr bwMode="auto">
            <a:xfrm>
              <a:off x="-1258332" y="3913735"/>
              <a:ext cx="296032" cy="338888"/>
              <a:chOff x="1398" y="2998"/>
              <a:chExt cx="373" cy="427"/>
            </a:xfrm>
            <a:solidFill>
              <a:schemeClr val="tx1"/>
            </a:solidFill>
          </p:grpSpPr>
          <p:sp>
            <p:nvSpPr>
              <p:cNvPr id="13" name="Freeform 129">
                <a:extLst>
                  <a:ext uri="{FF2B5EF4-FFF2-40B4-BE49-F238E27FC236}">
                    <a16:creationId xmlns:a16="http://schemas.microsoft.com/office/drawing/2014/main" id="{EB9ADA8F-74E8-EB63-A5C8-472FFB38A897}"/>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130">
                <a:extLst>
                  <a:ext uri="{FF2B5EF4-FFF2-40B4-BE49-F238E27FC236}">
                    <a16:creationId xmlns:a16="http://schemas.microsoft.com/office/drawing/2014/main" id="{0FD75CB6-A960-7EED-F27E-882DEDD4BDC2}"/>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31">
                <a:extLst>
                  <a:ext uri="{FF2B5EF4-FFF2-40B4-BE49-F238E27FC236}">
                    <a16:creationId xmlns:a16="http://schemas.microsoft.com/office/drawing/2014/main" id="{C940603B-CFED-C8E2-D2DB-63229AFF0C02}"/>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32">
                <a:extLst>
                  <a:ext uri="{FF2B5EF4-FFF2-40B4-BE49-F238E27FC236}">
                    <a16:creationId xmlns:a16="http://schemas.microsoft.com/office/drawing/2014/main" id="{538B4A3E-9DED-A2AE-481C-7D57A2DC6779}"/>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133">
                <a:extLst>
                  <a:ext uri="{FF2B5EF4-FFF2-40B4-BE49-F238E27FC236}">
                    <a16:creationId xmlns:a16="http://schemas.microsoft.com/office/drawing/2014/main" id="{AF1F25C1-9248-6AA7-C78A-321C5A958E12}"/>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 name="Freeform 134">
                <a:extLst>
                  <a:ext uri="{FF2B5EF4-FFF2-40B4-BE49-F238E27FC236}">
                    <a16:creationId xmlns:a16="http://schemas.microsoft.com/office/drawing/2014/main" id="{25C97E1D-654D-155C-DE39-A67EA35B634F}"/>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35">
                <a:extLst>
                  <a:ext uri="{FF2B5EF4-FFF2-40B4-BE49-F238E27FC236}">
                    <a16:creationId xmlns:a16="http://schemas.microsoft.com/office/drawing/2014/main" id="{2F627AC6-0A3A-6DB5-0F21-17BD98E99396}"/>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136">
                <a:extLst>
                  <a:ext uri="{FF2B5EF4-FFF2-40B4-BE49-F238E27FC236}">
                    <a16:creationId xmlns:a16="http://schemas.microsoft.com/office/drawing/2014/main" id="{739F2BC9-CE66-025F-6159-C3842271D5CB}"/>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137">
                <a:extLst>
                  <a:ext uri="{FF2B5EF4-FFF2-40B4-BE49-F238E27FC236}">
                    <a16:creationId xmlns:a16="http://schemas.microsoft.com/office/drawing/2014/main" id="{6BC0286C-44F8-7F1E-0D14-054CA2F08D47}"/>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38">
                <a:extLst>
                  <a:ext uri="{FF2B5EF4-FFF2-40B4-BE49-F238E27FC236}">
                    <a16:creationId xmlns:a16="http://schemas.microsoft.com/office/drawing/2014/main" id="{557FDE61-F26C-8B03-800B-F361F382FAB5}"/>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39">
                <a:extLst>
                  <a:ext uri="{FF2B5EF4-FFF2-40B4-BE49-F238E27FC236}">
                    <a16:creationId xmlns:a16="http://schemas.microsoft.com/office/drawing/2014/main" id="{A99E180F-F6DC-EBF7-D8A4-7D0B0BB5981B}"/>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140">
                <a:extLst>
                  <a:ext uri="{FF2B5EF4-FFF2-40B4-BE49-F238E27FC236}">
                    <a16:creationId xmlns:a16="http://schemas.microsoft.com/office/drawing/2014/main" id="{4436263C-F537-1324-8A5D-E2738BBD084D}"/>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Tree>
    <p:extLst>
      <p:ext uri="{BB962C8B-B14F-4D97-AF65-F5344CB8AC3E}">
        <p14:creationId xmlns:p14="http://schemas.microsoft.com/office/powerpoint/2010/main" val="221262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0A3F67-B398-CBFC-EC88-15D8C2F4B992}"/>
              </a:ext>
            </a:extLst>
          </p:cNvPr>
          <p:cNvPicPr>
            <a:picLocks noChangeAspect="1"/>
          </p:cNvPicPr>
          <p:nvPr/>
        </p:nvPicPr>
        <p:blipFill>
          <a:blip r:embed="rId2"/>
          <a:stretch>
            <a:fillRect/>
          </a:stretch>
        </p:blipFill>
        <p:spPr>
          <a:xfrm>
            <a:off x="291637" y="1447947"/>
            <a:ext cx="6505575" cy="3447508"/>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br>
            <a:r>
              <a:rPr lang="ja-JP" altLang="en-US" dirty="0"/>
              <a:t>　</a:t>
            </a:r>
            <a:r>
              <a:rPr lang="zh-TW" altLang="en-US" dirty="0"/>
              <a:t>２．</a:t>
            </a:r>
            <a:r>
              <a:rPr lang="ja-JP" altLang="en-US" dirty="0">
                <a:latin typeface="Meiryo UI" panose="020B0604030504040204" pitchFamily="50" charset="-128"/>
                <a:ea typeface="Meiryo UI" panose="020B0604030504040204" pitchFamily="50" charset="-128"/>
              </a:rPr>
              <a:t>交付</a:t>
            </a:r>
            <a:r>
              <a:rPr lang="zh-TW" altLang="en-US" dirty="0">
                <a:latin typeface="Meiryo UI" panose="020B0604030504040204" pitchFamily="50" charset="-128"/>
                <a:ea typeface="Meiryo UI" panose="020B0604030504040204" pitchFamily="50" charset="-128"/>
              </a:rPr>
              <a:t>申請</a:t>
            </a:r>
            <a:endParaRPr lang="ja-JP" altLang="en-US" b="0" dirty="0">
              <a:latin typeface="Meiryo"/>
              <a:ea typeface="Meiryo"/>
              <a:cs typeface="Meiryo"/>
              <a:sym typeface="Meiryo"/>
            </a:endParaRPr>
          </a:p>
        </p:txBody>
      </p:sp>
      <p:sp>
        <p:nvSpPr>
          <p:cNvPr id="42" name="四角形: 角を丸くする 10">
            <a:extLst>
              <a:ext uri="{FF2B5EF4-FFF2-40B4-BE49-F238E27FC236}">
                <a16:creationId xmlns:a16="http://schemas.microsoft.com/office/drawing/2014/main" id="{F0754BB0-5D65-4AF0-B586-419D6EA5340C}"/>
              </a:ext>
            </a:extLst>
          </p:cNvPr>
          <p:cNvSpPr/>
          <p:nvPr/>
        </p:nvSpPr>
        <p:spPr>
          <a:xfrm>
            <a:off x="291637" y="1020972"/>
            <a:ext cx="4308938" cy="349250"/>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同意確認事項（手続サクサクプロジェクトへの参加のお願い）</a:t>
            </a:r>
          </a:p>
        </p:txBody>
      </p:sp>
      <p:sp>
        <p:nvSpPr>
          <p:cNvPr id="26" name="正方形/長方形 25">
            <a:extLst>
              <a:ext uri="{FF2B5EF4-FFF2-40B4-BE49-F238E27FC236}">
                <a16:creationId xmlns:a16="http://schemas.microsoft.com/office/drawing/2014/main" id="{E901EDEA-C0E6-477A-932E-A11B12DA0366}"/>
              </a:ext>
            </a:extLst>
          </p:cNvPr>
          <p:cNvSpPr/>
          <p:nvPr/>
        </p:nvSpPr>
        <p:spPr bwMode="auto">
          <a:xfrm>
            <a:off x="457201" y="1597758"/>
            <a:ext cx="6109162" cy="1075628"/>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9677102E-DC1D-45CE-80FF-6DBEA49E49B5}"/>
              </a:ext>
            </a:extLst>
          </p:cNvPr>
          <p:cNvSpPr/>
          <p:nvPr/>
        </p:nvSpPr>
        <p:spPr bwMode="auto">
          <a:xfrm>
            <a:off x="532025" y="3679777"/>
            <a:ext cx="6034337" cy="924163"/>
          </a:xfrm>
          <a:prstGeom prst="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l"/>
            <a:endParaRPr kumimoji="0" lang="ja-JP" altLang="en-US" sz="1800">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2D93A1A9-38E5-4DC9-8604-A612BE3111F7}"/>
              </a:ext>
            </a:extLst>
          </p:cNvPr>
          <p:cNvSpPr/>
          <p:nvPr/>
        </p:nvSpPr>
        <p:spPr>
          <a:xfrm>
            <a:off x="6100976" y="2300200"/>
            <a:ext cx="415498" cy="369332"/>
          </a:xfrm>
          <a:prstGeom prst="rect">
            <a:avLst/>
          </a:prstGeom>
        </p:spPr>
        <p:txBody>
          <a:bodyPr wrap="none">
            <a:spAutoFit/>
          </a:bodyPr>
          <a:lstStyle/>
          <a:p>
            <a:r>
              <a:rPr lang="ja-JP" altLang="en-US" dirty="0">
                <a:solidFill>
                  <a:srgbClr val="FF0000"/>
                </a:solidFill>
              </a:rPr>
              <a:t>①</a:t>
            </a:r>
          </a:p>
        </p:txBody>
      </p:sp>
      <p:sp>
        <p:nvSpPr>
          <p:cNvPr id="71" name="正方形/長方形 70">
            <a:extLst>
              <a:ext uri="{FF2B5EF4-FFF2-40B4-BE49-F238E27FC236}">
                <a16:creationId xmlns:a16="http://schemas.microsoft.com/office/drawing/2014/main" id="{34C92E3D-BC4F-486D-93D1-4C984E0023E4}"/>
              </a:ext>
            </a:extLst>
          </p:cNvPr>
          <p:cNvSpPr/>
          <p:nvPr/>
        </p:nvSpPr>
        <p:spPr>
          <a:xfrm>
            <a:off x="6100976" y="4198827"/>
            <a:ext cx="415498" cy="369332"/>
          </a:xfrm>
          <a:prstGeom prst="rect">
            <a:avLst/>
          </a:prstGeom>
        </p:spPr>
        <p:txBody>
          <a:bodyPr wrap="none">
            <a:spAutoFit/>
          </a:bodyPr>
          <a:lstStyle/>
          <a:p>
            <a:r>
              <a:rPr lang="ja-JP" altLang="en-US" dirty="0">
                <a:solidFill>
                  <a:srgbClr val="FF0000"/>
                </a:solidFill>
              </a:rPr>
              <a:t>②</a:t>
            </a:r>
          </a:p>
        </p:txBody>
      </p:sp>
      <p:sp>
        <p:nvSpPr>
          <p:cNvPr id="4" name="四角形: 角を丸くする 25">
            <a:extLst>
              <a:ext uri="{FF2B5EF4-FFF2-40B4-BE49-F238E27FC236}">
                <a16:creationId xmlns:a16="http://schemas.microsoft.com/office/drawing/2014/main" id="{B0980F2E-FBB9-E294-4D2E-CBF531092F76}"/>
              </a:ext>
            </a:extLst>
          </p:cNvPr>
          <p:cNvSpPr/>
          <p:nvPr/>
        </p:nvSpPr>
        <p:spPr>
          <a:xfrm>
            <a:off x="348795" y="4932471"/>
            <a:ext cx="6325974" cy="4906853"/>
          </a:xfrm>
          <a:prstGeom prst="roundRect">
            <a:avLst>
              <a:gd name="adj" fmla="val 593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①同意確認事項（手続サクサクプロジェクトへの参加のお願い）</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　必須項目ですので、ご検討の上チェックしてください。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200" b="1" dirty="0">
                <a:solidFill>
                  <a:schemeClr val="tx1"/>
                </a:solidFill>
                <a:latin typeface="Meiryo UI" panose="020B0604030504040204" pitchFamily="50" charset="-128"/>
                <a:ea typeface="Meiryo UI" panose="020B0604030504040204" pitchFamily="50" charset="-128"/>
              </a:rPr>
              <a:t>②「東京都が収集・利用する情報」</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　手続サクサクプロジェクト（事業者ベータベース）に事業者情報として、登録する内容です。</a:t>
            </a:r>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b="1" dirty="0">
              <a:solidFill>
                <a:schemeClr val="accent4">
                  <a:lumMod val="50000"/>
                </a:schemeClr>
              </a:solidFill>
              <a:latin typeface="BIZ UDPゴシック" panose="020B0400000000000000" pitchFamily="50" charset="-128"/>
              <a:ea typeface="BIZ UDPゴシック" panose="020B0400000000000000" pitchFamily="50" charset="-128"/>
              <a:cs typeface="ADLaM Display" panose="020F0502020204030204" pitchFamily="2" charset="0"/>
            </a:endParaRPr>
          </a:p>
          <a:p>
            <a:r>
              <a:rPr kumimoji="1" lang="ja-JP" altLang="en-US" sz="1100" b="1" dirty="0">
                <a:solidFill>
                  <a:srgbClr val="0000FF"/>
                </a:solidFill>
                <a:latin typeface="+mj-ea"/>
                <a:ea typeface="+mj-ea"/>
                <a:cs typeface="ADLaM Display" panose="020F0502020204030204" pitchFamily="2" charset="0"/>
              </a:rPr>
              <a:t>■手続サクサクプロジェクト（事業者データベース）とは・・・？</a:t>
            </a:r>
            <a:endParaRPr kumimoji="1" lang="en-US" altLang="ja-JP" sz="1100" dirty="0">
              <a:solidFill>
                <a:srgbClr val="0000FF"/>
              </a:solidFill>
              <a:latin typeface="+mj-ea"/>
              <a:ea typeface="+mj-ea"/>
            </a:endParaRPr>
          </a:p>
          <a:p>
            <a:r>
              <a:rPr lang="ja-JP" altLang="en-US" sz="1100" dirty="0">
                <a:solidFill>
                  <a:srgbClr val="1A1A1C"/>
                </a:solidFill>
                <a:latin typeface="+mj-ea"/>
                <a:ea typeface="+mj-ea"/>
              </a:rPr>
              <a:t>　東京都</a:t>
            </a:r>
            <a:r>
              <a:rPr lang="ja-JP" altLang="en-US" sz="1100" b="0" i="0" dirty="0">
                <a:solidFill>
                  <a:srgbClr val="1A1A1C"/>
                </a:solidFill>
                <a:effectLst/>
                <a:latin typeface="+mj-ea"/>
                <a:ea typeface="+mj-ea"/>
              </a:rPr>
              <a:t>では、事業者情報の一元化により手続等のワンスオンリーを実現する「手続サクサクプロジェクト」を進めています。</a:t>
            </a:r>
            <a:br>
              <a:rPr lang="ja-JP" altLang="en-US" sz="1100" dirty="0">
                <a:latin typeface="+mj-ea"/>
                <a:ea typeface="+mj-ea"/>
              </a:rPr>
            </a:br>
            <a:r>
              <a:rPr lang="ja-JP" altLang="en-US" sz="1100" b="0" i="0" dirty="0">
                <a:solidFill>
                  <a:srgbClr val="1A1A1C"/>
                </a:solidFill>
                <a:effectLst/>
                <a:latin typeface="+mj-ea"/>
                <a:ea typeface="+mj-ea"/>
              </a:rPr>
              <a:t>　その一環として事業者情報を蓄積・連携する東京都版事業者ベース・レジストリ（以下「事業者データベース」という。）を構築しており、全庁の手続等で事業者データベースを活用することで、手続のワンスオンリーによる利用者の利便性向上と事務の効率化に向けて取り組んでいます。</a:t>
            </a:r>
            <a:endParaRPr kumimoji="1" lang="en-US" altLang="ja-JP" sz="1100" b="0" i="0" dirty="0">
              <a:solidFill>
                <a:schemeClr val="tx1"/>
              </a:solidFill>
              <a:effectLst/>
              <a:latin typeface="+mj-ea"/>
              <a:ea typeface="+mj-ea"/>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7F665514-7A97-21DC-EF55-A12CA41EFE55}"/>
              </a:ext>
            </a:extLst>
          </p:cNvPr>
          <p:cNvPicPr>
            <a:picLocks noChangeAspect="1"/>
          </p:cNvPicPr>
          <p:nvPr/>
        </p:nvPicPr>
        <p:blipFill>
          <a:blip r:embed="rId3"/>
          <a:stretch>
            <a:fillRect/>
          </a:stretch>
        </p:blipFill>
        <p:spPr>
          <a:xfrm>
            <a:off x="935831" y="7385897"/>
            <a:ext cx="5024438" cy="2331917"/>
          </a:xfrm>
          <a:prstGeom prst="rect">
            <a:avLst/>
          </a:prstGeom>
        </p:spPr>
      </p:pic>
    </p:spTree>
    <p:extLst>
      <p:ext uri="{BB962C8B-B14F-4D97-AF65-F5344CB8AC3E}">
        <p14:creationId xmlns:p14="http://schemas.microsoft.com/office/powerpoint/2010/main" val="283690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7BAD5E95-54AD-EAC2-A5B9-6E3532BC8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88" y="4244030"/>
            <a:ext cx="5796937" cy="2110866"/>
          </a:xfrm>
          <a:prstGeom prst="rect">
            <a:avLst/>
          </a:prstGeom>
        </p:spPr>
      </p:pic>
      <p:pic>
        <p:nvPicPr>
          <p:cNvPr id="2" name="図 1">
            <a:extLst>
              <a:ext uri="{FF2B5EF4-FFF2-40B4-BE49-F238E27FC236}">
                <a16:creationId xmlns:a16="http://schemas.microsoft.com/office/drawing/2014/main" id="{090C2692-E490-4FB2-B75E-A7E8D236F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1444603"/>
            <a:ext cx="5759450" cy="1188458"/>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br>
            <a:r>
              <a:rPr lang="ja-JP" altLang="en-US" dirty="0"/>
              <a:t>　</a:t>
            </a:r>
            <a:r>
              <a:rPr lang="zh-TW" altLang="en-US" dirty="0"/>
              <a:t>２．</a:t>
            </a:r>
            <a:r>
              <a:rPr lang="ja-JP" altLang="en-US" dirty="0">
                <a:latin typeface="Meiryo UI" panose="020B0604030504040204" pitchFamily="50" charset="-128"/>
                <a:ea typeface="Meiryo UI" panose="020B0604030504040204" pitchFamily="50" charset="-128"/>
              </a:rPr>
              <a:t>交付</a:t>
            </a:r>
            <a:r>
              <a:rPr lang="zh-TW" altLang="en-US" dirty="0">
                <a:latin typeface="Meiryo UI" panose="020B0604030504040204" pitchFamily="50" charset="-128"/>
                <a:ea typeface="Meiryo UI" panose="020B0604030504040204" pitchFamily="50" charset="-128"/>
              </a:rPr>
              <a:t>申請</a:t>
            </a:r>
            <a:endParaRPr lang="ja-JP" altLang="en-US" b="0" dirty="0">
              <a:latin typeface="Meiryo"/>
              <a:ea typeface="Meiryo"/>
              <a:cs typeface="Meiryo"/>
              <a:sym typeface="Meiryo"/>
            </a:endParaRPr>
          </a:p>
        </p:txBody>
      </p:sp>
      <p:sp>
        <p:nvSpPr>
          <p:cNvPr id="42" name="四角形: 角を丸くする 10">
            <a:extLst>
              <a:ext uri="{FF2B5EF4-FFF2-40B4-BE49-F238E27FC236}">
                <a16:creationId xmlns:a16="http://schemas.microsoft.com/office/drawing/2014/main" id="{F0754BB0-5D65-4AF0-B586-419D6EA5340C}"/>
              </a:ext>
            </a:extLst>
          </p:cNvPr>
          <p:cNvSpPr/>
          <p:nvPr/>
        </p:nvSpPr>
        <p:spPr>
          <a:xfrm>
            <a:off x="342900" y="966361"/>
            <a:ext cx="1295400" cy="349250"/>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利用規約</a:t>
            </a:r>
          </a:p>
        </p:txBody>
      </p:sp>
      <p:sp>
        <p:nvSpPr>
          <p:cNvPr id="46" name="タイトル 1">
            <a:extLst>
              <a:ext uri="{FF2B5EF4-FFF2-40B4-BE49-F238E27FC236}">
                <a16:creationId xmlns:a16="http://schemas.microsoft.com/office/drawing/2014/main" id="{D3862517-0802-4786-AC72-6C1A48D065E6}"/>
              </a:ext>
            </a:extLst>
          </p:cNvPr>
          <p:cNvSpPr txBox="1">
            <a:spLocks/>
          </p:cNvSpPr>
          <p:nvPr/>
        </p:nvSpPr>
        <p:spPr>
          <a:xfrm>
            <a:off x="4840287" y="1135245"/>
            <a:ext cx="1468438" cy="552450"/>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dirty="0">
                <a:latin typeface="Meiryo UI" panose="020B0604030504040204" pitchFamily="50" charset="-128"/>
                <a:ea typeface="Meiryo UI" panose="020B0604030504040204" pitchFamily="50" charset="-128"/>
              </a:rPr>
              <a:t>必須項目です</a:t>
            </a:r>
          </a:p>
        </p:txBody>
      </p:sp>
      <p:grpSp>
        <p:nvGrpSpPr>
          <p:cNvPr id="47" name="グループ化 46">
            <a:extLst>
              <a:ext uri="{FF2B5EF4-FFF2-40B4-BE49-F238E27FC236}">
                <a16:creationId xmlns:a16="http://schemas.microsoft.com/office/drawing/2014/main" id="{D31F4637-4BF8-406C-9D36-A20A6BC2885E}"/>
              </a:ext>
            </a:extLst>
          </p:cNvPr>
          <p:cNvGrpSpPr/>
          <p:nvPr/>
        </p:nvGrpSpPr>
        <p:grpSpPr>
          <a:xfrm>
            <a:off x="4292855" y="1175761"/>
            <a:ext cx="447161" cy="471418"/>
            <a:chOff x="-1332593" y="3851997"/>
            <a:chExt cx="447161" cy="471418"/>
          </a:xfrm>
        </p:grpSpPr>
        <p:sp>
          <p:nvSpPr>
            <p:cNvPr id="48" name="楕円 47">
              <a:extLst>
                <a:ext uri="{FF2B5EF4-FFF2-40B4-BE49-F238E27FC236}">
                  <a16:creationId xmlns:a16="http://schemas.microsoft.com/office/drawing/2014/main" id="{A1CBC8B4-7901-4B04-9813-5808175A6FFF}"/>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Group 128">
              <a:extLst>
                <a:ext uri="{FF2B5EF4-FFF2-40B4-BE49-F238E27FC236}">
                  <a16:creationId xmlns:a16="http://schemas.microsoft.com/office/drawing/2014/main" id="{B91DC782-BEB7-499B-B657-59377B949B67}"/>
                </a:ext>
              </a:extLst>
            </p:cNvPr>
            <p:cNvGrpSpPr>
              <a:grpSpLocks noChangeAspect="1"/>
            </p:cNvGrpSpPr>
            <p:nvPr/>
          </p:nvGrpSpPr>
          <p:grpSpPr bwMode="auto">
            <a:xfrm>
              <a:off x="-1258332" y="3913735"/>
              <a:ext cx="296032" cy="338888"/>
              <a:chOff x="1398" y="2998"/>
              <a:chExt cx="373" cy="427"/>
            </a:xfrm>
            <a:solidFill>
              <a:schemeClr val="tx1"/>
            </a:solidFill>
          </p:grpSpPr>
          <p:sp>
            <p:nvSpPr>
              <p:cNvPr id="50" name="Freeform 129">
                <a:extLst>
                  <a:ext uri="{FF2B5EF4-FFF2-40B4-BE49-F238E27FC236}">
                    <a16:creationId xmlns:a16="http://schemas.microsoft.com/office/drawing/2014/main" id="{B3963E07-EFBB-490B-9183-B477931BFF4A}"/>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130">
                <a:extLst>
                  <a:ext uri="{FF2B5EF4-FFF2-40B4-BE49-F238E27FC236}">
                    <a16:creationId xmlns:a16="http://schemas.microsoft.com/office/drawing/2014/main" id="{CF298EF5-E471-4CBB-A0B8-7F58893F94DD}"/>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131">
                <a:extLst>
                  <a:ext uri="{FF2B5EF4-FFF2-40B4-BE49-F238E27FC236}">
                    <a16:creationId xmlns:a16="http://schemas.microsoft.com/office/drawing/2014/main" id="{0F4CB822-CFC8-4311-AB47-F208FC05F54C}"/>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132">
                <a:extLst>
                  <a:ext uri="{FF2B5EF4-FFF2-40B4-BE49-F238E27FC236}">
                    <a16:creationId xmlns:a16="http://schemas.microsoft.com/office/drawing/2014/main" id="{14702CB8-EBA0-4DCC-AAC2-1DD8542F9722}"/>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133">
                <a:extLst>
                  <a:ext uri="{FF2B5EF4-FFF2-40B4-BE49-F238E27FC236}">
                    <a16:creationId xmlns:a16="http://schemas.microsoft.com/office/drawing/2014/main" id="{A4B02D91-0A53-4464-8E07-5CBF6E14C0E6}"/>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134">
                <a:extLst>
                  <a:ext uri="{FF2B5EF4-FFF2-40B4-BE49-F238E27FC236}">
                    <a16:creationId xmlns:a16="http://schemas.microsoft.com/office/drawing/2014/main" id="{4B1566F2-BD2D-4F7F-AB24-822E928C212A}"/>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135">
                <a:extLst>
                  <a:ext uri="{FF2B5EF4-FFF2-40B4-BE49-F238E27FC236}">
                    <a16:creationId xmlns:a16="http://schemas.microsoft.com/office/drawing/2014/main" id="{11AA17DB-A2CF-494A-BCF8-2DEAFFAE5E33}"/>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36">
                <a:extLst>
                  <a:ext uri="{FF2B5EF4-FFF2-40B4-BE49-F238E27FC236}">
                    <a16:creationId xmlns:a16="http://schemas.microsoft.com/office/drawing/2014/main" id="{04493495-FDA9-4098-BC84-B1B528C71C51}"/>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37">
                <a:extLst>
                  <a:ext uri="{FF2B5EF4-FFF2-40B4-BE49-F238E27FC236}">
                    <a16:creationId xmlns:a16="http://schemas.microsoft.com/office/drawing/2014/main" id="{AF9C57DF-F930-446C-8DBC-CCF69C71496D}"/>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38">
                <a:extLst>
                  <a:ext uri="{FF2B5EF4-FFF2-40B4-BE49-F238E27FC236}">
                    <a16:creationId xmlns:a16="http://schemas.microsoft.com/office/drawing/2014/main" id="{CC9F6612-CA38-49C0-A22A-2AC765EF8EC6}"/>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9">
                <a:extLst>
                  <a:ext uri="{FF2B5EF4-FFF2-40B4-BE49-F238E27FC236}">
                    <a16:creationId xmlns:a16="http://schemas.microsoft.com/office/drawing/2014/main" id="{AE2BF4D1-30A1-4BF5-A165-0A78DE16B8CF}"/>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0">
                <a:extLst>
                  <a:ext uri="{FF2B5EF4-FFF2-40B4-BE49-F238E27FC236}">
                    <a16:creationId xmlns:a16="http://schemas.microsoft.com/office/drawing/2014/main" id="{2F0FEC04-CB1A-4A15-BE2F-1DD195FF0752}"/>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62" name="四角形: 角を丸くする 25">
            <a:extLst>
              <a:ext uri="{FF2B5EF4-FFF2-40B4-BE49-F238E27FC236}">
                <a16:creationId xmlns:a16="http://schemas.microsoft.com/office/drawing/2014/main" id="{442D6304-55D9-4EE7-A642-4302124455C6}"/>
              </a:ext>
            </a:extLst>
          </p:cNvPr>
          <p:cNvSpPr/>
          <p:nvPr/>
        </p:nvSpPr>
        <p:spPr>
          <a:xfrm>
            <a:off x="549275" y="2744519"/>
            <a:ext cx="5759450" cy="717172"/>
          </a:xfrm>
          <a:prstGeom prst="roundRect">
            <a:avLst>
              <a:gd name="adj" fmla="val 11570"/>
            </a:avLst>
          </a:prstGeom>
          <a:solidFill>
            <a:srgbClr val="DA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利用規約に同意される場合は、「はい」のラジオボタンを押下してください。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92075" indent="-92075">
              <a:lnSpc>
                <a:spcPct val="150000"/>
              </a:lnSpc>
            </a:pPr>
            <a:r>
              <a:rPr kumimoji="1" lang="ja-JP" altLang="en-US" sz="1100" dirty="0">
                <a:solidFill>
                  <a:schemeClr val="tx1"/>
                </a:solidFill>
                <a:latin typeface="Meiryo UI" panose="020B0604030504040204" pitchFamily="50" charset="-128"/>
                <a:ea typeface="Meiryo UI" panose="020B0604030504040204" pitchFamily="50" charset="-128"/>
              </a:rPr>
              <a:t>利用規約に同意いただけない場合は、補助金の申請を行うことができませんので、ご注意ください。</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0AB15528-09AA-D764-5335-41ABFFD20EAD}"/>
              </a:ext>
            </a:extLst>
          </p:cNvPr>
          <p:cNvGrpSpPr/>
          <p:nvPr/>
        </p:nvGrpSpPr>
        <p:grpSpPr>
          <a:xfrm>
            <a:off x="360623" y="3720960"/>
            <a:ext cx="6033827" cy="379921"/>
            <a:chOff x="360623" y="1230888"/>
            <a:chExt cx="6033827" cy="379921"/>
          </a:xfrm>
        </p:grpSpPr>
        <p:sp>
          <p:nvSpPr>
            <p:cNvPr id="6" name="コンテンツ プレースホルダー 4">
              <a:extLst>
                <a:ext uri="{FF2B5EF4-FFF2-40B4-BE49-F238E27FC236}">
                  <a16:creationId xmlns:a16="http://schemas.microsoft.com/office/drawing/2014/main" id="{E4D326ED-6E58-F72C-65D2-E3C25A63D06C}"/>
                </a:ext>
              </a:extLst>
            </p:cNvPr>
            <p:cNvSpPr txBox="1">
              <a:spLocks/>
            </p:cNvSpPr>
            <p:nvPr/>
          </p:nvSpPr>
          <p:spPr>
            <a:xfrm>
              <a:off x="1638300" y="1230888"/>
              <a:ext cx="4756150" cy="2585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「ファイルを選択」を押下し、「交付申請書」「見積書」を添付してください。</a:t>
              </a:r>
              <a:endParaRPr lang="en-US" altLang="ja-JP" b="1" dirty="0"/>
            </a:p>
          </p:txBody>
        </p:sp>
        <p:sp>
          <p:nvSpPr>
            <p:cNvPr id="7" name="四角形: 角を丸くする 10">
              <a:extLst>
                <a:ext uri="{FF2B5EF4-FFF2-40B4-BE49-F238E27FC236}">
                  <a16:creationId xmlns:a16="http://schemas.microsoft.com/office/drawing/2014/main" id="{3923FB37-A5E3-3B95-871E-47C753C9E1A9}"/>
                </a:ext>
              </a:extLst>
            </p:cNvPr>
            <p:cNvSpPr/>
            <p:nvPr/>
          </p:nvSpPr>
          <p:spPr>
            <a:xfrm>
              <a:off x="360623" y="1244570"/>
              <a:ext cx="1295400" cy="366239"/>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添付資料</a:t>
              </a:r>
            </a:p>
          </p:txBody>
        </p:sp>
      </p:grpSp>
      <p:sp>
        <p:nvSpPr>
          <p:cNvPr id="76" name="吹き出し: 線 75">
            <a:extLst>
              <a:ext uri="{FF2B5EF4-FFF2-40B4-BE49-F238E27FC236}">
                <a16:creationId xmlns:a16="http://schemas.microsoft.com/office/drawing/2014/main" id="{E15BD1BF-6E66-AE19-F412-C9D6EEEF5ED4}"/>
              </a:ext>
            </a:extLst>
          </p:cNvPr>
          <p:cNvSpPr/>
          <p:nvPr/>
        </p:nvSpPr>
        <p:spPr>
          <a:xfrm>
            <a:off x="854480" y="6698811"/>
            <a:ext cx="4911167" cy="479093"/>
          </a:xfrm>
          <a:prstGeom prst="borderCallout1">
            <a:avLst>
              <a:gd name="adj1" fmla="val 509"/>
              <a:gd name="adj2" fmla="val 60237"/>
              <a:gd name="adj3" fmla="val -96988"/>
              <a:gd name="adj4" fmla="val 61690"/>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入力内容、添付資料に間違いがなければ、「申請する」を押下してください。</a:t>
            </a:r>
          </a:p>
        </p:txBody>
      </p:sp>
      <p:sp>
        <p:nvSpPr>
          <p:cNvPr id="93" name="Google Shape;155;p16">
            <a:extLst>
              <a:ext uri="{FF2B5EF4-FFF2-40B4-BE49-F238E27FC236}">
                <a16:creationId xmlns:a16="http://schemas.microsoft.com/office/drawing/2014/main" id="{E8C47D13-DE87-FEAB-5287-65A8C4434029}"/>
              </a:ext>
            </a:extLst>
          </p:cNvPr>
          <p:cNvSpPr/>
          <p:nvPr/>
        </p:nvSpPr>
        <p:spPr>
          <a:xfrm>
            <a:off x="3310064" y="5792807"/>
            <a:ext cx="1476727" cy="594415"/>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95" name="タイトル 1">
            <a:extLst>
              <a:ext uri="{FF2B5EF4-FFF2-40B4-BE49-F238E27FC236}">
                <a16:creationId xmlns:a16="http://schemas.microsoft.com/office/drawing/2014/main" id="{AAF93907-3145-ADC5-F830-E5366481E811}"/>
              </a:ext>
            </a:extLst>
          </p:cNvPr>
          <p:cNvSpPr txBox="1">
            <a:spLocks/>
          </p:cNvSpPr>
          <p:nvPr/>
        </p:nvSpPr>
        <p:spPr>
          <a:xfrm>
            <a:off x="854480" y="7366833"/>
            <a:ext cx="4911168" cy="725257"/>
          </a:xfrm>
          <a:prstGeom prst="rect">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200" dirty="0"/>
              <a:t>これで申請完了です。審査結果が出るのをお待ちください。</a:t>
            </a:r>
            <a:endParaRPr lang="en-US" altLang="ja-JP" sz="1200" dirty="0"/>
          </a:p>
        </p:txBody>
      </p:sp>
      <p:sp>
        <p:nvSpPr>
          <p:cNvPr id="16" name="Google Shape;155;p16">
            <a:extLst>
              <a:ext uri="{FF2B5EF4-FFF2-40B4-BE49-F238E27FC236}">
                <a16:creationId xmlns:a16="http://schemas.microsoft.com/office/drawing/2014/main" id="{946FEAF2-D8C6-5CD2-923C-146A3C5C1514}"/>
              </a:ext>
            </a:extLst>
          </p:cNvPr>
          <p:cNvSpPr/>
          <p:nvPr/>
        </p:nvSpPr>
        <p:spPr>
          <a:xfrm flipV="1">
            <a:off x="5268561" y="4446874"/>
            <a:ext cx="979912" cy="1116918"/>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6524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5251857-B519-C616-5F14-4B4E9D14B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870" y="2224886"/>
            <a:ext cx="4745984" cy="3089101"/>
          </a:xfrm>
          <a:prstGeom prst="rect">
            <a:avLst/>
          </a:prstGeom>
        </p:spPr>
      </p:pic>
      <p:pic>
        <p:nvPicPr>
          <p:cNvPr id="24" name="図 23"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A79E5C0-BA93-094F-7E0D-EE02BBC48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70" y="5921610"/>
            <a:ext cx="5453500" cy="2295786"/>
          </a:xfrm>
          <a:prstGeom prst="rect">
            <a:avLst/>
          </a:prstGeom>
        </p:spPr>
      </p:pic>
      <p:pic>
        <p:nvPicPr>
          <p:cNvPr id="25" name="図 2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815230A2-866D-44EF-48FD-C16C079ACBA6}"/>
              </a:ext>
            </a:extLst>
          </p:cNvPr>
          <p:cNvPicPr>
            <a:picLocks noChangeAspect="1"/>
          </p:cNvPicPr>
          <p:nvPr/>
        </p:nvPicPr>
        <p:blipFill>
          <a:blip r:embed="rId4">
            <a:extLst>
              <a:ext uri="{28A0092B-C50C-407E-A947-70E740481C1C}">
                <a14:useLocalDpi xmlns:a14="http://schemas.microsoft.com/office/drawing/2010/main" val="0"/>
              </a:ext>
            </a:extLst>
          </a:blip>
          <a:srcRect t="41743"/>
          <a:stretch/>
        </p:blipFill>
        <p:spPr>
          <a:xfrm>
            <a:off x="637685" y="8452871"/>
            <a:ext cx="5407789" cy="1122832"/>
          </a:xfrm>
          <a:prstGeom prst="rect">
            <a:avLst/>
          </a:prstGeom>
        </p:spPr>
      </p:pic>
      <p:sp>
        <p:nvSpPr>
          <p:cNvPr id="5" name="タイトル 4">
            <a:extLst>
              <a:ext uri="{FF2B5EF4-FFF2-40B4-BE49-F238E27FC236}">
                <a16:creationId xmlns:a16="http://schemas.microsoft.com/office/drawing/2014/main" id="{7ED4A604-1A17-1F4C-94BC-175618927720}"/>
              </a:ext>
            </a:extLst>
          </p:cNvPr>
          <p:cNvSpPr>
            <a:spLocks noGrp="1"/>
          </p:cNvSpPr>
          <p:nvPr>
            <p:ph type="title"/>
          </p:nvPr>
        </p:nvSpPr>
        <p:spPr/>
        <p:txBody>
          <a:bodyPr/>
          <a:lstStyle/>
          <a:p>
            <a:pPr>
              <a:buSzPts val="1600"/>
            </a:pPr>
            <a:r>
              <a:rPr lang="en-US" altLang="ja-JP" dirty="0"/>
              <a:t>Ⅰ </a:t>
            </a:r>
            <a:r>
              <a:rPr lang="ja-JP" altLang="en-US" dirty="0"/>
              <a:t>．交付申請</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３．差戻し時の修正対応</a:t>
            </a:r>
            <a:endParaRPr lang="ja-JP" altLang="en-US" b="0" dirty="0">
              <a:latin typeface="Meiryo UI" panose="020B0604030504040204" pitchFamily="50" charset="-128"/>
              <a:ea typeface="Meiryo UI" panose="020B0604030504040204" pitchFamily="50" charset="-128"/>
              <a:cs typeface="Meiryo"/>
              <a:sym typeface="Meiryo"/>
            </a:endParaRPr>
          </a:p>
        </p:txBody>
      </p:sp>
      <p:grpSp>
        <p:nvGrpSpPr>
          <p:cNvPr id="34" name="グループ化 33">
            <a:extLst>
              <a:ext uri="{FF2B5EF4-FFF2-40B4-BE49-F238E27FC236}">
                <a16:creationId xmlns:a16="http://schemas.microsoft.com/office/drawing/2014/main" id="{7AE0F02C-3746-250D-7B48-A5CB7E4E5BC6}"/>
              </a:ext>
            </a:extLst>
          </p:cNvPr>
          <p:cNvGrpSpPr/>
          <p:nvPr/>
        </p:nvGrpSpPr>
        <p:grpSpPr>
          <a:xfrm>
            <a:off x="401580" y="1830421"/>
            <a:ext cx="5645948" cy="424722"/>
            <a:chOff x="458779" y="1325739"/>
            <a:chExt cx="5610093" cy="424722"/>
          </a:xfrm>
        </p:grpSpPr>
        <p:sp>
          <p:nvSpPr>
            <p:cNvPr id="35" name="コンテンツ プレースホルダー 4">
              <a:extLst>
                <a:ext uri="{FF2B5EF4-FFF2-40B4-BE49-F238E27FC236}">
                  <a16:creationId xmlns:a16="http://schemas.microsoft.com/office/drawing/2014/main" id="{E103E908-6B07-22B3-3688-9409AAE75660}"/>
                </a:ext>
              </a:extLst>
            </p:cNvPr>
            <p:cNvSpPr txBox="1">
              <a:spLocks/>
            </p:cNvSpPr>
            <p:nvPr/>
          </p:nvSpPr>
          <p:spPr>
            <a:xfrm>
              <a:off x="1373179" y="1325739"/>
              <a:ext cx="4695693" cy="4247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事務局より差戻しがあった場合は、事業申請時に「担当者メールアドレス」欄に記載されたメールアドレスへ通知メールが届きます。</a:t>
              </a:r>
            </a:p>
          </p:txBody>
        </p:sp>
        <p:sp>
          <p:nvSpPr>
            <p:cNvPr id="36" name="四角形: 角を丸くする 10">
              <a:extLst>
                <a:ext uri="{FF2B5EF4-FFF2-40B4-BE49-F238E27FC236}">
                  <a16:creationId xmlns:a16="http://schemas.microsoft.com/office/drawing/2014/main" id="{6E7A2395-2DEA-DD26-45AF-FF2049FB7A1C}"/>
                </a:ext>
              </a:extLst>
            </p:cNvPr>
            <p:cNvSpPr/>
            <p:nvPr/>
          </p:nvSpPr>
          <p:spPr>
            <a:xfrm>
              <a:off x="458779" y="1408839"/>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はじめに</a:t>
              </a:r>
            </a:p>
          </p:txBody>
        </p:sp>
      </p:grpSp>
      <p:sp>
        <p:nvSpPr>
          <p:cNvPr id="2" name="コンテンツ プレースホルダー 2">
            <a:extLst>
              <a:ext uri="{FF2B5EF4-FFF2-40B4-BE49-F238E27FC236}">
                <a16:creationId xmlns:a16="http://schemas.microsoft.com/office/drawing/2014/main" id="{8742FC39-502A-3C91-3F6B-544EE0EA98AB}"/>
              </a:ext>
            </a:extLst>
          </p:cNvPr>
          <p:cNvSpPr txBox="1">
            <a:spLocks/>
          </p:cNvSpPr>
          <p:nvPr/>
        </p:nvSpPr>
        <p:spPr>
          <a:xfrm>
            <a:off x="236407" y="916148"/>
            <a:ext cx="6438901" cy="805339"/>
          </a:xfrm>
          <a:prstGeom prst="rect">
            <a:avLst/>
          </a:prstGeom>
          <a:solidFill>
            <a:schemeClr val="accent2">
              <a:lumMod val="20000"/>
              <a:lumOff val="80000"/>
            </a:schemeClr>
          </a:solidFill>
        </p:spPr>
        <p:txBody>
          <a:bodyPr vert="horz" wrap="square" lIns="91429" tIns="45715" rIns="91429" bIns="45715" rtlCol="0" anchor="t">
            <a:spAutoFit/>
          </a:bodyPr>
          <a:lstStyle>
            <a:lvl1pPr marL="0" indent="0" algn="l" defTabSz="685800" rtl="0" eaLnBrk="1" latinLnBrk="0" hangingPunct="1">
              <a:lnSpc>
                <a:spcPct val="90000"/>
              </a:lnSpc>
              <a:spcBef>
                <a:spcPts val="750"/>
              </a:spcBef>
              <a:buFont typeface="Arial" panose="020B0604020202020204" pitchFamily="34" charset="0"/>
              <a:buNone/>
              <a:defRPr kumimoji="1" sz="1200" b="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a:lnSpc>
                <a:spcPct val="100000"/>
              </a:lnSpc>
              <a:buFont typeface="Wingdings" panose="05000000000000000000" pitchFamily="2" charset="2"/>
              <a:buChar char="l"/>
            </a:pPr>
            <a:r>
              <a:rPr lang="ja-JP" altLang="en-US" sz="1100" b="1" dirty="0">
                <a:latin typeface="Meiryo UI" panose="020B0604030504040204" pitchFamily="50" charset="-128"/>
                <a:ea typeface="Meiryo UI" panose="020B0604030504040204" pitchFamily="50" charset="-128"/>
              </a:rPr>
              <a:t>申請内容に不備があると、</a:t>
            </a:r>
            <a:r>
              <a:rPr lang="en-US" altLang="ja-JP" sz="1100" b="1" dirty="0" err="1">
                <a:solidFill>
                  <a:srgbClr val="FF0000"/>
                </a:solidFill>
                <a:latin typeface="Meiryo UI" panose="020B0604030504040204" pitchFamily="50" charset="-128"/>
                <a:ea typeface="Meiryo UI" panose="020B0604030504040204" pitchFamily="50" charset="-128"/>
              </a:rPr>
              <a:t>JGrants</a:t>
            </a:r>
            <a:r>
              <a:rPr lang="ja-JP" altLang="en-US" sz="1100" b="1" dirty="0">
                <a:solidFill>
                  <a:srgbClr val="FF0000"/>
                </a:solidFill>
                <a:latin typeface="Meiryo UI" panose="020B0604030504040204" pitchFamily="50" charset="-128"/>
                <a:ea typeface="Meiryo UI" panose="020B0604030504040204" pitchFamily="50" charset="-128"/>
              </a:rPr>
              <a:t>事務局</a:t>
            </a:r>
            <a:r>
              <a:rPr lang="ja-JP" altLang="en-US" sz="1100" b="1" dirty="0">
                <a:latin typeface="Meiryo UI" panose="020B0604030504040204" pitchFamily="50" charset="-128"/>
                <a:ea typeface="Meiryo UI" panose="020B0604030504040204" pitchFamily="50" charset="-128"/>
              </a:rPr>
              <a:t>から差戻しとなります。</a:t>
            </a:r>
            <a:endParaRPr lang="en-US" altLang="ja-JP" sz="1100" b="1" dirty="0">
              <a:latin typeface="Meiryo UI" panose="020B0604030504040204" pitchFamily="50" charset="-128"/>
              <a:ea typeface="Meiryo UI" panose="020B0604030504040204" pitchFamily="50" charset="-128"/>
            </a:endParaRPr>
          </a:p>
          <a:p>
            <a:pPr>
              <a:lnSpc>
                <a:spcPct val="100000"/>
              </a:lnSpc>
            </a:pPr>
            <a:r>
              <a:rPr lang="ja-JP" altLang="en-US" sz="1100" b="1" dirty="0">
                <a:latin typeface="Meiryo UI" panose="020B0604030504040204" pitchFamily="50" charset="-128"/>
                <a:ea typeface="Meiryo UI" panose="020B0604030504040204" pitchFamily="50" charset="-128"/>
              </a:rPr>
              <a:t>　 送信元は、</a:t>
            </a:r>
            <a:r>
              <a:rPr lang="en-US" altLang="ja-JP" sz="1100" b="1" dirty="0" err="1">
                <a:latin typeface="Meiryo UI" panose="020B0604030504040204" pitchFamily="50" charset="-128"/>
                <a:ea typeface="Meiryo UI" panose="020B0604030504040204" pitchFamily="50" charset="-128"/>
              </a:rPr>
              <a:t>jGrants</a:t>
            </a:r>
            <a:r>
              <a:rPr lang="en-US" altLang="ja-JP" sz="1100" b="1"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no-reply@jgrants-portal.go.jp</a:t>
            </a:r>
            <a:r>
              <a:rPr lang="ja-JP" altLang="en-US" sz="1100" b="1" dirty="0">
                <a:latin typeface="Meiryo UI" panose="020B0604030504040204" pitchFamily="50" charset="-128"/>
                <a:ea typeface="Meiryo UI" panose="020B0604030504040204" pitchFamily="50" charset="-128"/>
              </a:rPr>
              <a:t>＞となっています。</a:t>
            </a:r>
            <a:endParaRPr lang="en-US" altLang="ja-JP" sz="1100" b="1" dirty="0">
              <a:latin typeface="Meiryo UI" panose="020B0604030504040204" pitchFamily="50" charset="-128"/>
              <a:ea typeface="Meiryo UI" panose="020B0604030504040204" pitchFamily="50" charset="-128"/>
            </a:endParaRPr>
          </a:p>
          <a:p>
            <a:pPr marL="171450" indent="-171450">
              <a:lnSpc>
                <a:spcPct val="100000"/>
              </a:lnSpc>
              <a:buFont typeface="Wingdings" panose="05000000000000000000" pitchFamily="2" charset="2"/>
              <a:buChar char="l"/>
            </a:pPr>
            <a:r>
              <a:rPr lang="ja-JP" altLang="en-US" sz="1100" b="1" dirty="0">
                <a:latin typeface="Meiryo UI" panose="020B0604030504040204" pitchFamily="50" charset="-128"/>
                <a:ea typeface="Meiryo UI" panose="020B0604030504040204" pitchFamily="50" charset="-128"/>
              </a:rPr>
              <a:t>コメントの記載がある場合は確認し、修正後に再申請を行ってください。</a:t>
            </a:r>
          </a:p>
        </p:txBody>
      </p:sp>
      <p:sp>
        <p:nvSpPr>
          <p:cNvPr id="3" name="Google Shape;155;p16">
            <a:extLst>
              <a:ext uri="{FF2B5EF4-FFF2-40B4-BE49-F238E27FC236}">
                <a16:creationId xmlns:a16="http://schemas.microsoft.com/office/drawing/2014/main" id="{B511D225-E198-7853-84A3-DB86D4C7F093}"/>
              </a:ext>
            </a:extLst>
          </p:cNvPr>
          <p:cNvSpPr/>
          <p:nvPr/>
        </p:nvSpPr>
        <p:spPr>
          <a:xfrm>
            <a:off x="635870" y="4342801"/>
            <a:ext cx="4463904" cy="319392"/>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 name="Picture 8">
            <a:extLst>
              <a:ext uri="{FF2B5EF4-FFF2-40B4-BE49-F238E27FC236}">
                <a16:creationId xmlns:a16="http://schemas.microsoft.com/office/drawing/2014/main" id="{A4025F8F-3D84-0532-32CD-FE6B8631F57E}"/>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4907873" y="4534718"/>
            <a:ext cx="349825" cy="46513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D40016AB-ABA0-46CB-03CC-464E92F228BE}"/>
              </a:ext>
            </a:extLst>
          </p:cNvPr>
          <p:cNvGrpSpPr/>
          <p:nvPr/>
        </p:nvGrpSpPr>
        <p:grpSpPr>
          <a:xfrm>
            <a:off x="394091" y="5348625"/>
            <a:ext cx="6047784" cy="424722"/>
            <a:chOff x="339255" y="1094383"/>
            <a:chExt cx="6009377" cy="424722"/>
          </a:xfrm>
        </p:grpSpPr>
        <p:sp>
          <p:nvSpPr>
            <p:cNvPr id="8" name="コンテンツ プレースホルダー 4">
              <a:extLst>
                <a:ext uri="{FF2B5EF4-FFF2-40B4-BE49-F238E27FC236}">
                  <a16:creationId xmlns:a16="http://schemas.microsoft.com/office/drawing/2014/main" id="{DBEF17DE-B860-CEF7-1729-94178AC8BD3F}"/>
                </a:ext>
              </a:extLst>
            </p:cNvPr>
            <p:cNvSpPr txBox="1">
              <a:spLocks/>
            </p:cNvSpPr>
            <p:nvPr/>
          </p:nvSpPr>
          <p:spPr>
            <a:xfrm>
              <a:off x="1351285" y="1094383"/>
              <a:ext cx="4997347" cy="424722"/>
            </a:xfrm>
            <a:prstGeom prst="rect">
              <a:avLst/>
            </a:prstGeom>
          </p:spPr>
          <p:txBody>
            <a:bodyPr vert="horz" wrap="square" lIns="91429" tIns="45715" rIns="91429" bIns="45715" rtlCol="0" anchor="t">
              <a:spAutoFit/>
            </a:bodyPr>
            <a:lstStyle>
              <a:defPPr>
                <a:defRPr lang="en-US"/>
              </a:defPPr>
              <a:lvl1pPr indent="0" defTabSz="685800">
                <a:lnSpc>
                  <a:spcPct val="90000"/>
                </a:lnSpc>
                <a:spcBef>
                  <a:spcPts val="750"/>
                </a:spcBef>
                <a:buFont typeface="Arial" panose="020B0604020202020204" pitchFamily="34" charset="0"/>
                <a:buNone/>
                <a:defRPr kumimoji="1" sz="1200" b="0">
                  <a:latin typeface="Meiryo UI" panose="020B0604030504040204" pitchFamily="50" charset="-128"/>
                  <a:ea typeface="Meiryo UI" panose="020B0604030504040204" pitchFamily="50" charset="-128"/>
                  <a:cs typeface="Meiryo UI" panose="020B0604030504040204" pitchFamily="50" charset="-128"/>
                </a:defRPr>
              </a:lvl1pPr>
              <a:lvl2pPr marL="514350" indent="-171450" defTabSz="685800">
                <a:lnSpc>
                  <a:spcPct val="90000"/>
                </a:lnSpc>
                <a:spcBef>
                  <a:spcPts val="375"/>
                </a:spcBef>
                <a:buFont typeface="Arial" panose="020B0604020202020204" pitchFamily="34" charset="0"/>
                <a:buChar char="•"/>
                <a:defRPr kumimoji="1"/>
              </a:lvl2pPr>
              <a:lvl3pPr marL="857250" indent="-171450" defTabSz="685800">
                <a:lnSpc>
                  <a:spcPct val="90000"/>
                </a:lnSpc>
                <a:spcBef>
                  <a:spcPts val="375"/>
                </a:spcBef>
                <a:buFont typeface="Arial" panose="020B0604020202020204" pitchFamily="34" charset="0"/>
                <a:buChar char="•"/>
                <a:defRPr kumimoji="1" sz="1500"/>
              </a:lvl3pPr>
              <a:lvl4pPr marL="1200150" indent="-171450" defTabSz="685800">
                <a:lnSpc>
                  <a:spcPct val="90000"/>
                </a:lnSpc>
                <a:spcBef>
                  <a:spcPts val="375"/>
                </a:spcBef>
                <a:buFont typeface="Arial" panose="020B0604020202020204" pitchFamily="34" charset="0"/>
                <a:buChar char="•"/>
                <a:defRPr kumimoji="1" sz="1350"/>
              </a:lvl4pPr>
              <a:lvl5pPr marL="1543050" indent="-171450" defTabSz="685800">
                <a:lnSpc>
                  <a:spcPct val="90000"/>
                </a:lnSpc>
                <a:spcBef>
                  <a:spcPts val="375"/>
                </a:spcBef>
                <a:buFont typeface="Arial" panose="020B0604020202020204" pitchFamily="34" charset="0"/>
                <a:buChar char="•"/>
                <a:defRPr kumimoji="1" sz="1350"/>
              </a:lvl5pPr>
              <a:lvl6pPr marL="1885950" indent="-171450" defTabSz="685800">
                <a:lnSpc>
                  <a:spcPct val="90000"/>
                </a:lnSpc>
                <a:spcBef>
                  <a:spcPts val="375"/>
                </a:spcBef>
                <a:buFont typeface="Arial" panose="020B0604020202020204" pitchFamily="34" charset="0"/>
                <a:buChar char="•"/>
                <a:defRPr kumimoji="1" sz="1350"/>
              </a:lvl6pPr>
              <a:lvl7pPr marL="2228850" indent="-171450" defTabSz="685800">
                <a:lnSpc>
                  <a:spcPct val="90000"/>
                </a:lnSpc>
                <a:spcBef>
                  <a:spcPts val="375"/>
                </a:spcBef>
                <a:buFont typeface="Arial" panose="020B0604020202020204" pitchFamily="34" charset="0"/>
                <a:buChar char="•"/>
                <a:defRPr kumimoji="1" sz="1350"/>
              </a:lvl7pPr>
              <a:lvl8pPr marL="2571750" indent="-171450" defTabSz="685800">
                <a:lnSpc>
                  <a:spcPct val="90000"/>
                </a:lnSpc>
                <a:spcBef>
                  <a:spcPts val="375"/>
                </a:spcBef>
                <a:buFont typeface="Arial" panose="020B0604020202020204" pitchFamily="34" charset="0"/>
                <a:buChar char="•"/>
                <a:defRPr kumimoji="1" sz="1350"/>
              </a:lvl8pPr>
              <a:lvl9pPr marL="2914650" indent="-171450" defTabSz="685800">
                <a:lnSpc>
                  <a:spcPct val="90000"/>
                </a:lnSpc>
                <a:spcBef>
                  <a:spcPts val="375"/>
                </a:spcBef>
                <a:buFont typeface="Arial" panose="020B0604020202020204" pitchFamily="34" charset="0"/>
                <a:buChar char="•"/>
                <a:defRPr kumimoji="1" sz="1350"/>
              </a:lvl9pPr>
            </a:lstStyle>
            <a:p>
              <a:r>
                <a:rPr lang="ja-JP" altLang="en-US" b="1" dirty="0"/>
                <a:t>申請フォーム画面が表示されますので、差戻しコメントがある場合はそちらに従い、必要に応じて修正を行います。修正後、「申請する」を押下してください。</a:t>
              </a:r>
              <a:endParaRPr lang="en-US" altLang="ja-JP" b="1" dirty="0"/>
            </a:p>
          </p:txBody>
        </p:sp>
        <p:sp>
          <p:nvSpPr>
            <p:cNvPr id="13" name="四角形: 角を丸くする 10">
              <a:extLst>
                <a:ext uri="{FF2B5EF4-FFF2-40B4-BE49-F238E27FC236}">
                  <a16:creationId xmlns:a16="http://schemas.microsoft.com/office/drawing/2014/main" id="{AE96FA87-0405-E57F-5AED-9745480880C5}"/>
                </a:ext>
              </a:extLst>
            </p:cNvPr>
            <p:cNvSpPr/>
            <p:nvPr/>
          </p:nvSpPr>
          <p:spPr>
            <a:xfrm>
              <a:off x="339255" y="1177483"/>
              <a:ext cx="914400" cy="258522"/>
            </a:xfrm>
            <a:prstGeom prst="roundRect">
              <a:avLst/>
            </a:prstGeom>
            <a:solidFill>
              <a:srgbClr val="048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手順</a:t>
              </a:r>
              <a:r>
                <a:rPr kumimoji="1" lang="en-US" altLang="ja-JP" sz="1200" b="1" dirty="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p:txBody>
        </p:sp>
      </p:grpSp>
      <p:sp>
        <p:nvSpPr>
          <p:cNvPr id="28" name="Google Shape;155;p16">
            <a:extLst>
              <a:ext uri="{FF2B5EF4-FFF2-40B4-BE49-F238E27FC236}">
                <a16:creationId xmlns:a16="http://schemas.microsoft.com/office/drawing/2014/main" id="{08508474-A6F8-FD0E-0C59-B6C0183E4BB4}"/>
              </a:ext>
            </a:extLst>
          </p:cNvPr>
          <p:cNvSpPr/>
          <p:nvPr/>
        </p:nvSpPr>
        <p:spPr>
          <a:xfrm>
            <a:off x="756857" y="7540745"/>
            <a:ext cx="5185509" cy="308819"/>
          </a:xfrm>
          <a:prstGeom prst="roundRect">
            <a:avLst/>
          </a:prstGeom>
          <a:noFill/>
          <a:ln w="38100" cap="flat" cmpd="sng">
            <a:solidFill>
              <a:srgbClr val="FF0000"/>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Google Shape;155;p16">
            <a:extLst>
              <a:ext uri="{FF2B5EF4-FFF2-40B4-BE49-F238E27FC236}">
                <a16:creationId xmlns:a16="http://schemas.microsoft.com/office/drawing/2014/main" id="{E2F2DC98-A4A4-B1A0-B77E-52A2859218CE}"/>
              </a:ext>
            </a:extLst>
          </p:cNvPr>
          <p:cNvSpPr/>
          <p:nvPr/>
        </p:nvSpPr>
        <p:spPr>
          <a:xfrm>
            <a:off x="974501" y="7848132"/>
            <a:ext cx="776240" cy="228520"/>
          </a:xfrm>
          <a:prstGeom prst="roundRect">
            <a:avLst/>
          </a:prstGeom>
          <a:noFill/>
          <a:ln w="38100" cap="flat" cmpd="sng">
            <a:solidFill>
              <a:srgbClr val="FF0000"/>
            </a:solidFill>
            <a:prstDash val="sys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9" name="Group 144">
            <a:extLst>
              <a:ext uri="{FF2B5EF4-FFF2-40B4-BE49-F238E27FC236}">
                <a16:creationId xmlns:a16="http://schemas.microsoft.com/office/drawing/2014/main" id="{0C84AE57-A5F8-B395-F39C-7B6070FF015C}"/>
              </a:ext>
            </a:extLst>
          </p:cNvPr>
          <p:cNvGrpSpPr>
            <a:grpSpLocks noChangeAspect="1"/>
          </p:cNvGrpSpPr>
          <p:nvPr/>
        </p:nvGrpSpPr>
        <p:grpSpPr bwMode="auto">
          <a:xfrm>
            <a:off x="5546120" y="2452020"/>
            <a:ext cx="404217" cy="486196"/>
            <a:chOff x="5541" y="2997"/>
            <a:chExt cx="355" cy="427"/>
          </a:xfrm>
          <a:solidFill>
            <a:schemeClr val="tx1"/>
          </a:solidFill>
        </p:grpSpPr>
        <p:sp>
          <p:nvSpPr>
            <p:cNvPr id="11" name="Freeform 145">
              <a:extLst>
                <a:ext uri="{FF2B5EF4-FFF2-40B4-BE49-F238E27FC236}">
                  <a16:creationId xmlns:a16="http://schemas.microsoft.com/office/drawing/2014/main" id="{539D00DC-252E-40C3-DC8D-8F94CD19F25A}"/>
                </a:ext>
              </a:extLst>
            </p:cNvPr>
            <p:cNvSpPr>
              <a:spLocks noEditPoints="1"/>
            </p:cNvSpPr>
            <p:nvPr/>
          </p:nvSpPr>
          <p:spPr bwMode="auto">
            <a:xfrm>
              <a:off x="5541" y="3193"/>
              <a:ext cx="355" cy="231"/>
            </a:xfrm>
            <a:custGeom>
              <a:avLst/>
              <a:gdLst>
                <a:gd name="T0" fmla="*/ 216 w 240"/>
                <a:gd name="T1" fmla="*/ 156 h 156"/>
                <a:gd name="T2" fmla="*/ 24 w 240"/>
                <a:gd name="T3" fmla="*/ 156 h 156"/>
                <a:gd name="T4" fmla="*/ 0 w 240"/>
                <a:gd name="T5" fmla="*/ 132 h 156"/>
                <a:gd name="T6" fmla="*/ 0 w 240"/>
                <a:gd name="T7" fmla="*/ 24 h 156"/>
                <a:gd name="T8" fmla="*/ 24 w 240"/>
                <a:gd name="T9" fmla="*/ 0 h 156"/>
                <a:gd name="T10" fmla="*/ 216 w 240"/>
                <a:gd name="T11" fmla="*/ 0 h 156"/>
                <a:gd name="T12" fmla="*/ 240 w 240"/>
                <a:gd name="T13" fmla="*/ 24 h 156"/>
                <a:gd name="T14" fmla="*/ 240 w 240"/>
                <a:gd name="T15" fmla="*/ 132 h 156"/>
                <a:gd name="T16" fmla="*/ 216 w 240"/>
                <a:gd name="T17" fmla="*/ 156 h 156"/>
                <a:gd name="T18" fmla="*/ 24 w 240"/>
                <a:gd name="T19" fmla="*/ 12 h 156"/>
                <a:gd name="T20" fmla="*/ 12 w 240"/>
                <a:gd name="T21" fmla="*/ 24 h 156"/>
                <a:gd name="T22" fmla="*/ 12 w 240"/>
                <a:gd name="T23" fmla="*/ 132 h 156"/>
                <a:gd name="T24" fmla="*/ 24 w 240"/>
                <a:gd name="T25" fmla="*/ 144 h 156"/>
                <a:gd name="T26" fmla="*/ 216 w 240"/>
                <a:gd name="T27" fmla="*/ 144 h 156"/>
                <a:gd name="T28" fmla="*/ 228 w 240"/>
                <a:gd name="T29" fmla="*/ 132 h 156"/>
                <a:gd name="T30" fmla="*/ 228 w 240"/>
                <a:gd name="T31" fmla="*/ 24 h 156"/>
                <a:gd name="T32" fmla="*/ 216 w 240"/>
                <a:gd name="T33" fmla="*/ 12 h 156"/>
                <a:gd name="T34" fmla="*/ 24 w 240"/>
                <a:gd name="T35"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56">
                  <a:moveTo>
                    <a:pt x="216" y="156"/>
                  </a:moveTo>
                  <a:cubicBezTo>
                    <a:pt x="24" y="156"/>
                    <a:pt x="24" y="156"/>
                    <a:pt x="24" y="156"/>
                  </a:cubicBezTo>
                  <a:cubicBezTo>
                    <a:pt x="11" y="156"/>
                    <a:pt x="0" y="146"/>
                    <a:pt x="0" y="132"/>
                  </a:cubicBezTo>
                  <a:cubicBezTo>
                    <a:pt x="0" y="24"/>
                    <a:pt x="0" y="24"/>
                    <a:pt x="0" y="24"/>
                  </a:cubicBezTo>
                  <a:cubicBezTo>
                    <a:pt x="0" y="11"/>
                    <a:pt x="11" y="0"/>
                    <a:pt x="24" y="0"/>
                  </a:cubicBezTo>
                  <a:cubicBezTo>
                    <a:pt x="216" y="0"/>
                    <a:pt x="216" y="0"/>
                    <a:pt x="216" y="0"/>
                  </a:cubicBezTo>
                  <a:cubicBezTo>
                    <a:pt x="229" y="0"/>
                    <a:pt x="240" y="11"/>
                    <a:pt x="240" y="24"/>
                  </a:cubicBezTo>
                  <a:cubicBezTo>
                    <a:pt x="240" y="132"/>
                    <a:pt x="240" y="132"/>
                    <a:pt x="240" y="132"/>
                  </a:cubicBezTo>
                  <a:cubicBezTo>
                    <a:pt x="240" y="146"/>
                    <a:pt x="229" y="156"/>
                    <a:pt x="216" y="156"/>
                  </a:cubicBezTo>
                  <a:close/>
                  <a:moveTo>
                    <a:pt x="24" y="12"/>
                  </a:moveTo>
                  <a:cubicBezTo>
                    <a:pt x="17" y="12"/>
                    <a:pt x="12" y="18"/>
                    <a:pt x="12" y="24"/>
                  </a:cubicBezTo>
                  <a:cubicBezTo>
                    <a:pt x="12" y="132"/>
                    <a:pt x="12" y="132"/>
                    <a:pt x="12" y="132"/>
                  </a:cubicBezTo>
                  <a:cubicBezTo>
                    <a:pt x="12" y="139"/>
                    <a:pt x="17" y="144"/>
                    <a:pt x="24" y="144"/>
                  </a:cubicBezTo>
                  <a:cubicBezTo>
                    <a:pt x="216" y="144"/>
                    <a:pt x="216" y="144"/>
                    <a:pt x="216" y="144"/>
                  </a:cubicBezTo>
                  <a:cubicBezTo>
                    <a:pt x="223" y="144"/>
                    <a:pt x="228" y="139"/>
                    <a:pt x="228" y="132"/>
                  </a:cubicBezTo>
                  <a:cubicBezTo>
                    <a:pt x="228" y="24"/>
                    <a:pt x="228" y="24"/>
                    <a:pt x="228" y="24"/>
                  </a:cubicBezTo>
                  <a:cubicBezTo>
                    <a:pt x="228" y="18"/>
                    <a:pt x="223" y="12"/>
                    <a:pt x="216" y="12"/>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4" name="Freeform 146">
              <a:extLst>
                <a:ext uri="{FF2B5EF4-FFF2-40B4-BE49-F238E27FC236}">
                  <a16:creationId xmlns:a16="http://schemas.microsoft.com/office/drawing/2014/main" id="{EE2F2B6B-F1B4-F8C2-F38B-396344563B8B}"/>
                </a:ext>
              </a:extLst>
            </p:cNvPr>
            <p:cNvSpPr>
              <a:spLocks/>
            </p:cNvSpPr>
            <p:nvPr/>
          </p:nvSpPr>
          <p:spPr bwMode="auto">
            <a:xfrm>
              <a:off x="5548" y="3202"/>
              <a:ext cx="341" cy="142"/>
            </a:xfrm>
            <a:custGeom>
              <a:avLst/>
              <a:gdLst>
                <a:gd name="T0" fmla="*/ 115 w 230"/>
                <a:gd name="T1" fmla="*/ 96 h 96"/>
                <a:gd name="T2" fmla="*/ 111 w 230"/>
                <a:gd name="T3" fmla="*/ 95 h 96"/>
                <a:gd name="T4" fmla="*/ 3 w 230"/>
                <a:gd name="T5" fmla="*/ 11 h 96"/>
                <a:gd name="T6" fmla="*/ 2 w 230"/>
                <a:gd name="T7" fmla="*/ 3 h 96"/>
                <a:gd name="T8" fmla="*/ 11 w 230"/>
                <a:gd name="T9" fmla="*/ 2 h 96"/>
                <a:gd name="T10" fmla="*/ 115 w 230"/>
                <a:gd name="T11" fmla="*/ 83 h 96"/>
                <a:gd name="T12" fmla="*/ 219 w 230"/>
                <a:gd name="T13" fmla="*/ 2 h 96"/>
                <a:gd name="T14" fmla="*/ 228 w 230"/>
                <a:gd name="T15" fmla="*/ 3 h 96"/>
                <a:gd name="T16" fmla="*/ 227 w 230"/>
                <a:gd name="T17" fmla="*/ 11 h 96"/>
                <a:gd name="T18" fmla="*/ 119 w 230"/>
                <a:gd name="T19" fmla="*/ 95 h 96"/>
                <a:gd name="T20" fmla="*/ 115 w 230"/>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6">
                  <a:moveTo>
                    <a:pt x="115" y="96"/>
                  </a:moveTo>
                  <a:cubicBezTo>
                    <a:pt x="114" y="96"/>
                    <a:pt x="112" y="96"/>
                    <a:pt x="111" y="95"/>
                  </a:cubicBezTo>
                  <a:cubicBezTo>
                    <a:pt x="3" y="11"/>
                    <a:pt x="3" y="11"/>
                    <a:pt x="3" y="11"/>
                  </a:cubicBezTo>
                  <a:cubicBezTo>
                    <a:pt x="1" y="9"/>
                    <a:pt x="0" y="5"/>
                    <a:pt x="2" y="3"/>
                  </a:cubicBezTo>
                  <a:cubicBezTo>
                    <a:pt x="4" y="0"/>
                    <a:pt x="8" y="0"/>
                    <a:pt x="11" y="2"/>
                  </a:cubicBezTo>
                  <a:cubicBezTo>
                    <a:pt x="115" y="83"/>
                    <a:pt x="115" y="83"/>
                    <a:pt x="115" y="83"/>
                  </a:cubicBezTo>
                  <a:cubicBezTo>
                    <a:pt x="219" y="2"/>
                    <a:pt x="219" y="2"/>
                    <a:pt x="219" y="2"/>
                  </a:cubicBezTo>
                  <a:cubicBezTo>
                    <a:pt x="222" y="0"/>
                    <a:pt x="226" y="0"/>
                    <a:pt x="228" y="3"/>
                  </a:cubicBezTo>
                  <a:cubicBezTo>
                    <a:pt x="230" y="5"/>
                    <a:pt x="229" y="9"/>
                    <a:pt x="227" y="11"/>
                  </a:cubicBezTo>
                  <a:cubicBezTo>
                    <a:pt x="119" y="95"/>
                    <a:pt x="119" y="95"/>
                    <a:pt x="119" y="95"/>
                  </a:cubicBezTo>
                  <a:cubicBezTo>
                    <a:pt x="118" y="96"/>
                    <a:pt x="116" y="96"/>
                    <a:pt x="115"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5" name="Freeform 147">
              <a:extLst>
                <a:ext uri="{FF2B5EF4-FFF2-40B4-BE49-F238E27FC236}">
                  <a16:creationId xmlns:a16="http://schemas.microsoft.com/office/drawing/2014/main" id="{0603FEAB-08C5-F4BB-CB76-88D632653944}"/>
                </a:ext>
              </a:extLst>
            </p:cNvPr>
            <p:cNvSpPr>
              <a:spLocks/>
            </p:cNvSpPr>
            <p:nvPr/>
          </p:nvSpPr>
          <p:spPr bwMode="auto">
            <a:xfrm>
              <a:off x="5701" y="2997"/>
              <a:ext cx="17" cy="169"/>
            </a:xfrm>
            <a:custGeom>
              <a:avLst/>
              <a:gdLst>
                <a:gd name="T0" fmla="*/ 6 w 12"/>
                <a:gd name="T1" fmla="*/ 114 h 114"/>
                <a:gd name="T2" fmla="*/ 0 w 12"/>
                <a:gd name="T3" fmla="*/ 108 h 114"/>
                <a:gd name="T4" fmla="*/ 0 w 12"/>
                <a:gd name="T5" fmla="*/ 6 h 114"/>
                <a:gd name="T6" fmla="*/ 6 w 12"/>
                <a:gd name="T7" fmla="*/ 0 h 114"/>
                <a:gd name="T8" fmla="*/ 12 w 12"/>
                <a:gd name="T9" fmla="*/ 6 h 114"/>
                <a:gd name="T10" fmla="*/ 12 w 12"/>
                <a:gd name="T11" fmla="*/ 108 h 114"/>
                <a:gd name="T12" fmla="*/ 6 w 12"/>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114"/>
                  </a:moveTo>
                  <a:cubicBezTo>
                    <a:pt x="3" y="114"/>
                    <a:pt x="0" y="112"/>
                    <a:pt x="0" y="108"/>
                  </a:cubicBezTo>
                  <a:cubicBezTo>
                    <a:pt x="0" y="6"/>
                    <a:pt x="0" y="6"/>
                    <a:pt x="0" y="6"/>
                  </a:cubicBezTo>
                  <a:cubicBezTo>
                    <a:pt x="0" y="3"/>
                    <a:pt x="3" y="0"/>
                    <a:pt x="6" y="0"/>
                  </a:cubicBezTo>
                  <a:cubicBezTo>
                    <a:pt x="9" y="0"/>
                    <a:pt x="12" y="3"/>
                    <a:pt x="12" y="6"/>
                  </a:cubicBezTo>
                  <a:cubicBezTo>
                    <a:pt x="12" y="108"/>
                    <a:pt x="12" y="108"/>
                    <a:pt x="12" y="108"/>
                  </a:cubicBezTo>
                  <a:cubicBezTo>
                    <a:pt x="12" y="112"/>
                    <a:pt x="9" y="114"/>
                    <a:pt x="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sp>
          <p:nvSpPr>
            <p:cNvPr id="16" name="Freeform 148">
              <a:extLst>
                <a:ext uri="{FF2B5EF4-FFF2-40B4-BE49-F238E27FC236}">
                  <a16:creationId xmlns:a16="http://schemas.microsoft.com/office/drawing/2014/main" id="{2ECD27BA-1514-D4B1-FF7D-E822F222BC0D}"/>
                </a:ext>
              </a:extLst>
            </p:cNvPr>
            <p:cNvSpPr>
              <a:spLocks/>
            </p:cNvSpPr>
            <p:nvPr/>
          </p:nvSpPr>
          <p:spPr bwMode="auto">
            <a:xfrm>
              <a:off x="5619" y="3068"/>
              <a:ext cx="181" cy="98"/>
            </a:xfrm>
            <a:custGeom>
              <a:avLst/>
              <a:gdLst>
                <a:gd name="T0" fmla="*/ 61 w 122"/>
                <a:gd name="T1" fmla="*/ 66 h 66"/>
                <a:gd name="T2" fmla="*/ 57 w 122"/>
                <a:gd name="T3" fmla="*/ 65 h 66"/>
                <a:gd name="T4" fmla="*/ 3 w 122"/>
                <a:gd name="T5" fmla="*/ 11 h 66"/>
                <a:gd name="T6" fmla="*/ 3 w 122"/>
                <a:gd name="T7" fmla="*/ 2 h 66"/>
                <a:gd name="T8" fmla="*/ 11 w 122"/>
                <a:gd name="T9" fmla="*/ 2 h 66"/>
                <a:gd name="T10" fmla="*/ 61 w 122"/>
                <a:gd name="T11" fmla="*/ 52 h 66"/>
                <a:gd name="T12" fmla="*/ 111 w 122"/>
                <a:gd name="T13" fmla="*/ 2 h 66"/>
                <a:gd name="T14" fmla="*/ 119 w 122"/>
                <a:gd name="T15" fmla="*/ 2 h 66"/>
                <a:gd name="T16" fmla="*/ 119 w 122"/>
                <a:gd name="T17" fmla="*/ 11 h 66"/>
                <a:gd name="T18" fmla="*/ 65 w 122"/>
                <a:gd name="T19" fmla="*/ 65 h 66"/>
                <a:gd name="T20" fmla="*/ 61 w 122"/>
                <a:gd name="T2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66">
                  <a:moveTo>
                    <a:pt x="61" y="66"/>
                  </a:moveTo>
                  <a:cubicBezTo>
                    <a:pt x="60" y="66"/>
                    <a:pt x="58" y="66"/>
                    <a:pt x="57" y="65"/>
                  </a:cubicBezTo>
                  <a:cubicBezTo>
                    <a:pt x="3" y="11"/>
                    <a:pt x="3" y="11"/>
                    <a:pt x="3" y="11"/>
                  </a:cubicBezTo>
                  <a:cubicBezTo>
                    <a:pt x="0" y="8"/>
                    <a:pt x="0" y="5"/>
                    <a:pt x="3" y="2"/>
                  </a:cubicBezTo>
                  <a:cubicBezTo>
                    <a:pt x="5" y="0"/>
                    <a:pt x="9" y="0"/>
                    <a:pt x="11" y="2"/>
                  </a:cubicBezTo>
                  <a:cubicBezTo>
                    <a:pt x="61" y="52"/>
                    <a:pt x="61" y="52"/>
                    <a:pt x="61" y="52"/>
                  </a:cubicBezTo>
                  <a:cubicBezTo>
                    <a:pt x="111" y="2"/>
                    <a:pt x="111" y="2"/>
                    <a:pt x="111" y="2"/>
                  </a:cubicBezTo>
                  <a:cubicBezTo>
                    <a:pt x="113" y="0"/>
                    <a:pt x="117" y="0"/>
                    <a:pt x="119" y="2"/>
                  </a:cubicBezTo>
                  <a:cubicBezTo>
                    <a:pt x="122" y="5"/>
                    <a:pt x="122" y="8"/>
                    <a:pt x="119" y="11"/>
                  </a:cubicBezTo>
                  <a:cubicBezTo>
                    <a:pt x="65" y="65"/>
                    <a:pt x="65" y="65"/>
                    <a:pt x="65" y="65"/>
                  </a:cubicBezTo>
                  <a:cubicBezTo>
                    <a:pt x="64" y="66"/>
                    <a:pt x="63" y="66"/>
                    <a:pt x="6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eiryo UI" panose="020B0604030504040204" pitchFamily="50" charset="-128"/>
                <a:ea typeface="Meiryo UI" panose="020B0604030504040204" pitchFamily="50" charset="-128"/>
              </a:endParaRPr>
            </a:p>
          </p:txBody>
        </p:sp>
      </p:grpSp>
      <p:grpSp>
        <p:nvGrpSpPr>
          <p:cNvPr id="17" name="グループ化 16">
            <a:extLst>
              <a:ext uri="{FF2B5EF4-FFF2-40B4-BE49-F238E27FC236}">
                <a16:creationId xmlns:a16="http://schemas.microsoft.com/office/drawing/2014/main" id="{FB747E33-C84B-9B49-BC3A-9E7267C1F79F}"/>
              </a:ext>
            </a:extLst>
          </p:cNvPr>
          <p:cNvGrpSpPr/>
          <p:nvPr/>
        </p:nvGrpSpPr>
        <p:grpSpPr>
          <a:xfrm>
            <a:off x="5385368" y="870419"/>
            <a:ext cx="447161" cy="471418"/>
            <a:chOff x="-1332593" y="3851997"/>
            <a:chExt cx="447161" cy="471418"/>
          </a:xfrm>
        </p:grpSpPr>
        <p:sp>
          <p:nvSpPr>
            <p:cNvPr id="19" name="楕円 18">
              <a:extLst>
                <a:ext uri="{FF2B5EF4-FFF2-40B4-BE49-F238E27FC236}">
                  <a16:creationId xmlns:a16="http://schemas.microsoft.com/office/drawing/2014/main" id="{5ADA44B4-1B10-BEE3-E127-93348A682377}"/>
                </a:ext>
              </a:extLst>
            </p:cNvPr>
            <p:cNvSpPr/>
            <p:nvPr/>
          </p:nvSpPr>
          <p:spPr>
            <a:xfrm>
              <a:off x="-1332593" y="3851997"/>
              <a:ext cx="447161" cy="471418"/>
            </a:xfrm>
            <a:prstGeom prst="ellipse">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Group 128">
              <a:extLst>
                <a:ext uri="{FF2B5EF4-FFF2-40B4-BE49-F238E27FC236}">
                  <a16:creationId xmlns:a16="http://schemas.microsoft.com/office/drawing/2014/main" id="{288D32C3-A678-DE0F-1C8C-D13C6C97F93D}"/>
                </a:ext>
              </a:extLst>
            </p:cNvPr>
            <p:cNvGrpSpPr>
              <a:grpSpLocks noChangeAspect="1"/>
            </p:cNvGrpSpPr>
            <p:nvPr/>
          </p:nvGrpSpPr>
          <p:grpSpPr bwMode="auto">
            <a:xfrm>
              <a:off x="-1258332" y="3913735"/>
              <a:ext cx="296032" cy="338888"/>
              <a:chOff x="1398" y="2998"/>
              <a:chExt cx="373" cy="427"/>
            </a:xfrm>
            <a:solidFill>
              <a:schemeClr val="tx1"/>
            </a:solidFill>
          </p:grpSpPr>
          <p:sp>
            <p:nvSpPr>
              <p:cNvPr id="21" name="Freeform 129">
                <a:extLst>
                  <a:ext uri="{FF2B5EF4-FFF2-40B4-BE49-F238E27FC236}">
                    <a16:creationId xmlns:a16="http://schemas.microsoft.com/office/drawing/2014/main" id="{D78BF2AE-9166-FE1E-62BA-E2F6ADC8D7BF}"/>
                  </a:ext>
                </a:extLst>
              </p:cNvPr>
              <p:cNvSpPr>
                <a:spLocks noEditPoints="1"/>
              </p:cNvSpPr>
              <p:nvPr/>
            </p:nvSpPr>
            <p:spPr bwMode="auto">
              <a:xfrm>
                <a:off x="1451" y="3052"/>
                <a:ext cx="266" cy="266"/>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12 h 180"/>
                  <a:gd name="T12" fmla="*/ 12 w 180"/>
                  <a:gd name="T13" fmla="*/ 90 h 180"/>
                  <a:gd name="T14" fmla="*/ 90 w 180"/>
                  <a:gd name="T15" fmla="*/ 168 h 180"/>
                  <a:gd name="T16" fmla="*/ 168 w 180"/>
                  <a:gd name="T17" fmla="*/ 90 h 180"/>
                  <a:gd name="T18" fmla="*/ 90 w 180"/>
                  <a:gd name="T19"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0" y="180"/>
                      <a:pt x="0" y="139"/>
                      <a:pt x="0" y="90"/>
                    </a:cubicBezTo>
                    <a:cubicBezTo>
                      <a:pt x="0" y="40"/>
                      <a:pt x="40" y="0"/>
                      <a:pt x="90" y="0"/>
                    </a:cubicBezTo>
                    <a:cubicBezTo>
                      <a:pt x="139" y="0"/>
                      <a:pt x="180" y="40"/>
                      <a:pt x="180" y="90"/>
                    </a:cubicBezTo>
                    <a:cubicBezTo>
                      <a:pt x="180" y="139"/>
                      <a:pt x="139" y="180"/>
                      <a:pt x="90" y="180"/>
                    </a:cubicBezTo>
                    <a:close/>
                    <a:moveTo>
                      <a:pt x="90" y="12"/>
                    </a:moveTo>
                    <a:cubicBezTo>
                      <a:pt x="47" y="12"/>
                      <a:pt x="12" y="47"/>
                      <a:pt x="12" y="90"/>
                    </a:cubicBezTo>
                    <a:cubicBezTo>
                      <a:pt x="12" y="133"/>
                      <a:pt x="47" y="168"/>
                      <a:pt x="90" y="168"/>
                    </a:cubicBezTo>
                    <a:cubicBezTo>
                      <a:pt x="133" y="168"/>
                      <a:pt x="168" y="133"/>
                      <a:pt x="168" y="90"/>
                    </a:cubicBezTo>
                    <a:cubicBezTo>
                      <a:pt x="168" y="47"/>
                      <a:pt x="133"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30">
                <a:extLst>
                  <a:ext uri="{FF2B5EF4-FFF2-40B4-BE49-F238E27FC236}">
                    <a16:creationId xmlns:a16="http://schemas.microsoft.com/office/drawing/2014/main" id="{F6C7B498-082D-0530-3B07-FA383557B18A}"/>
                  </a:ext>
                </a:extLst>
              </p:cNvPr>
              <p:cNvSpPr>
                <a:spLocks/>
              </p:cNvSpPr>
              <p:nvPr/>
            </p:nvSpPr>
            <p:spPr bwMode="auto">
              <a:xfrm>
                <a:off x="1522" y="3300"/>
                <a:ext cx="124" cy="54"/>
              </a:xfrm>
              <a:custGeom>
                <a:avLst/>
                <a:gdLst>
                  <a:gd name="T0" fmla="*/ 78 w 84"/>
                  <a:gd name="T1" fmla="*/ 36 h 36"/>
                  <a:gd name="T2" fmla="*/ 6 w 84"/>
                  <a:gd name="T3" fmla="*/ 36 h 36"/>
                  <a:gd name="T4" fmla="*/ 0 w 84"/>
                  <a:gd name="T5" fmla="*/ 30 h 36"/>
                  <a:gd name="T6" fmla="*/ 0 w 84"/>
                  <a:gd name="T7" fmla="*/ 0 h 36"/>
                  <a:gd name="T8" fmla="*/ 12 w 84"/>
                  <a:gd name="T9" fmla="*/ 0 h 36"/>
                  <a:gd name="T10" fmla="*/ 12 w 84"/>
                  <a:gd name="T11" fmla="*/ 24 h 36"/>
                  <a:gd name="T12" fmla="*/ 72 w 84"/>
                  <a:gd name="T13" fmla="*/ 24 h 36"/>
                  <a:gd name="T14" fmla="*/ 72 w 84"/>
                  <a:gd name="T15" fmla="*/ 0 h 36"/>
                  <a:gd name="T16" fmla="*/ 84 w 84"/>
                  <a:gd name="T17" fmla="*/ 0 h 36"/>
                  <a:gd name="T18" fmla="*/ 84 w 84"/>
                  <a:gd name="T19" fmla="*/ 30 h 36"/>
                  <a:gd name="T20" fmla="*/ 78 w 8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36">
                    <a:moveTo>
                      <a:pt x="78" y="36"/>
                    </a:moveTo>
                    <a:cubicBezTo>
                      <a:pt x="6" y="36"/>
                      <a:pt x="6" y="36"/>
                      <a:pt x="6" y="36"/>
                    </a:cubicBezTo>
                    <a:cubicBezTo>
                      <a:pt x="2" y="36"/>
                      <a:pt x="0" y="33"/>
                      <a:pt x="0" y="30"/>
                    </a:cubicBezTo>
                    <a:cubicBezTo>
                      <a:pt x="0" y="0"/>
                      <a:pt x="0" y="0"/>
                      <a:pt x="0" y="0"/>
                    </a:cubicBezTo>
                    <a:cubicBezTo>
                      <a:pt x="12" y="0"/>
                      <a:pt x="12" y="0"/>
                      <a:pt x="12" y="0"/>
                    </a:cubicBezTo>
                    <a:cubicBezTo>
                      <a:pt x="12" y="24"/>
                      <a:pt x="12" y="24"/>
                      <a:pt x="12" y="24"/>
                    </a:cubicBezTo>
                    <a:cubicBezTo>
                      <a:pt x="72" y="24"/>
                      <a:pt x="72" y="24"/>
                      <a:pt x="72" y="24"/>
                    </a:cubicBezTo>
                    <a:cubicBezTo>
                      <a:pt x="72" y="0"/>
                      <a:pt x="72" y="0"/>
                      <a:pt x="72" y="0"/>
                    </a:cubicBezTo>
                    <a:cubicBezTo>
                      <a:pt x="84" y="0"/>
                      <a:pt x="84" y="0"/>
                      <a:pt x="84" y="0"/>
                    </a:cubicBezTo>
                    <a:cubicBezTo>
                      <a:pt x="84" y="30"/>
                      <a:pt x="84" y="30"/>
                      <a:pt x="84" y="30"/>
                    </a:cubicBezTo>
                    <a:cubicBezTo>
                      <a:pt x="84" y="33"/>
                      <a:pt x="81" y="36"/>
                      <a:pt x="7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31">
                <a:extLst>
                  <a:ext uri="{FF2B5EF4-FFF2-40B4-BE49-F238E27FC236}">
                    <a16:creationId xmlns:a16="http://schemas.microsoft.com/office/drawing/2014/main" id="{821C7C65-A9CF-AC96-90AF-934DFE4C27A0}"/>
                  </a:ext>
                </a:extLst>
              </p:cNvPr>
              <p:cNvSpPr>
                <a:spLocks noEditPoints="1"/>
              </p:cNvSpPr>
              <p:nvPr/>
            </p:nvSpPr>
            <p:spPr bwMode="auto">
              <a:xfrm>
                <a:off x="1540" y="3336"/>
                <a:ext cx="88" cy="53"/>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132">
                <a:extLst>
                  <a:ext uri="{FF2B5EF4-FFF2-40B4-BE49-F238E27FC236}">
                    <a16:creationId xmlns:a16="http://schemas.microsoft.com/office/drawing/2014/main" id="{F108DA94-BD70-CD89-015B-5F457CD3A1CA}"/>
                  </a:ext>
                </a:extLst>
              </p:cNvPr>
              <p:cNvSpPr>
                <a:spLocks/>
              </p:cNvSpPr>
              <p:nvPr/>
            </p:nvSpPr>
            <p:spPr bwMode="auto">
              <a:xfrm>
                <a:off x="1575" y="337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2" y="36"/>
                      <a:pt x="0" y="33"/>
                      <a:pt x="0" y="30"/>
                    </a:cubicBezTo>
                    <a:cubicBezTo>
                      <a:pt x="0" y="6"/>
                      <a:pt x="0" y="6"/>
                      <a:pt x="0" y="6"/>
                    </a:cubicBezTo>
                    <a:cubicBezTo>
                      <a:pt x="0" y="3"/>
                      <a:pt x="2"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133">
                <a:extLst>
                  <a:ext uri="{FF2B5EF4-FFF2-40B4-BE49-F238E27FC236}">
                    <a16:creationId xmlns:a16="http://schemas.microsoft.com/office/drawing/2014/main" id="{F465E392-1E4E-3E4B-BD46-4C99720D5879}"/>
                  </a:ext>
                </a:extLst>
              </p:cNvPr>
              <p:cNvSpPr>
                <a:spLocks/>
              </p:cNvSpPr>
              <p:nvPr/>
            </p:nvSpPr>
            <p:spPr bwMode="auto">
              <a:xfrm>
                <a:off x="1575" y="2998"/>
                <a:ext cx="18" cy="36"/>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34">
                <a:extLst>
                  <a:ext uri="{FF2B5EF4-FFF2-40B4-BE49-F238E27FC236}">
                    <a16:creationId xmlns:a16="http://schemas.microsoft.com/office/drawing/2014/main" id="{2178699A-95BF-B0F9-12E8-75A126867B11}"/>
                  </a:ext>
                </a:extLst>
              </p:cNvPr>
              <p:cNvSpPr>
                <a:spLocks/>
              </p:cNvSpPr>
              <p:nvPr/>
            </p:nvSpPr>
            <p:spPr bwMode="auto">
              <a:xfrm>
                <a:off x="1686" y="3049"/>
                <a:ext cx="33" cy="31"/>
              </a:xfrm>
              <a:custGeom>
                <a:avLst/>
                <a:gdLst>
                  <a:gd name="T0" fmla="*/ 7 w 22"/>
                  <a:gd name="T1" fmla="*/ 21 h 21"/>
                  <a:gd name="T2" fmla="*/ 3 w 22"/>
                  <a:gd name="T3" fmla="*/ 20 h 21"/>
                  <a:gd name="T4" fmla="*/ 3 w 22"/>
                  <a:gd name="T5" fmla="*/ 11 h 21"/>
                  <a:gd name="T6" fmla="*/ 11 w 22"/>
                  <a:gd name="T7" fmla="*/ 3 h 21"/>
                  <a:gd name="T8" fmla="*/ 20 w 22"/>
                  <a:gd name="T9" fmla="*/ 3 h 21"/>
                  <a:gd name="T10" fmla="*/ 20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20"/>
                    </a:cubicBezTo>
                    <a:cubicBezTo>
                      <a:pt x="0" y="17"/>
                      <a:pt x="0" y="14"/>
                      <a:pt x="3" y="11"/>
                    </a:cubicBezTo>
                    <a:cubicBezTo>
                      <a:pt x="11" y="3"/>
                      <a:pt x="11" y="3"/>
                      <a:pt x="11" y="3"/>
                    </a:cubicBezTo>
                    <a:cubicBezTo>
                      <a:pt x="14" y="0"/>
                      <a:pt x="17" y="0"/>
                      <a:pt x="20" y="3"/>
                    </a:cubicBezTo>
                    <a:cubicBezTo>
                      <a:pt x="22" y="5"/>
                      <a:pt x="22" y="9"/>
                      <a:pt x="20" y="11"/>
                    </a:cubicBezTo>
                    <a:cubicBezTo>
                      <a:pt x="11" y="20"/>
                      <a:pt x="11" y="20"/>
                      <a:pt x="11" y="20"/>
                    </a:cubicBezTo>
                    <a:cubicBezTo>
                      <a:pt x="10" y="21"/>
                      <a:pt x="9"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135">
                <a:extLst>
                  <a:ext uri="{FF2B5EF4-FFF2-40B4-BE49-F238E27FC236}">
                    <a16:creationId xmlns:a16="http://schemas.microsoft.com/office/drawing/2014/main" id="{1ED5AA61-F41D-A684-9E43-8498C47BBF5E}"/>
                  </a:ext>
                </a:extLst>
              </p:cNvPr>
              <p:cNvSpPr>
                <a:spLocks/>
              </p:cNvSpPr>
              <p:nvPr/>
            </p:nvSpPr>
            <p:spPr bwMode="auto">
              <a:xfrm>
                <a:off x="1735" y="3176"/>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136">
                <a:extLst>
                  <a:ext uri="{FF2B5EF4-FFF2-40B4-BE49-F238E27FC236}">
                    <a16:creationId xmlns:a16="http://schemas.microsoft.com/office/drawing/2014/main" id="{0ED33F65-8669-6431-4ED2-BF0CE7FB3210}"/>
                  </a:ext>
                </a:extLst>
              </p:cNvPr>
              <p:cNvSpPr>
                <a:spLocks/>
              </p:cNvSpPr>
              <p:nvPr/>
            </p:nvSpPr>
            <p:spPr bwMode="auto">
              <a:xfrm>
                <a:off x="1686" y="3288"/>
                <a:ext cx="33" cy="31"/>
              </a:xfrm>
              <a:custGeom>
                <a:avLst/>
                <a:gdLst>
                  <a:gd name="T0" fmla="*/ 15 w 22"/>
                  <a:gd name="T1" fmla="*/ 21 h 21"/>
                  <a:gd name="T2" fmla="*/ 11 w 22"/>
                  <a:gd name="T3" fmla="*/ 19 h 21"/>
                  <a:gd name="T4" fmla="*/ 3 w 22"/>
                  <a:gd name="T5" fmla="*/ 10 h 21"/>
                  <a:gd name="T6" fmla="*/ 3 w 22"/>
                  <a:gd name="T7" fmla="*/ 2 h 21"/>
                  <a:gd name="T8" fmla="*/ 11 w 22"/>
                  <a:gd name="T9" fmla="*/ 2 h 21"/>
                  <a:gd name="T10" fmla="*/ 20 w 22"/>
                  <a:gd name="T11" fmla="*/ 10 h 21"/>
                  <a:gd name="T12" fmla="*/ 20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0"/>
                      <a:pt x="11" y="19"/>
                    </a:cubicBezTo>
                    <a:cubicBezTo>
                      <a:pt x="3" y="10"/>
                      <a:pt x="3" y="10"/>
                      <a:pt x="3" y="10"/>
                    </a:cubicBezTo>
                    <a:cubicBezTo>
                      <a:pt x="0" y="8"/>
                      <a:pt x="0" y="4"/>
                      <a:pt x="3" y="2"/>
                    </a:cubicBezTo>
                    <a:cubicBezTo>
                      <a:pt x="5" y="0"/>
                      <a:pt x="9" y="0"/>
                      <a:pt x="11" y="2"/>
                    </a:cubicBezTo>
                    <a:cubicBezTo>
                      <a:pt x="20" y="10"/>
                      <a:pt x="20" y="10"/>
                      <a:pt x="20" y="10"/>
                    </a:cubicBezTo>
                    <a:cubicBezTo>
                      <a:pt x="22" y="13"/>
                      <a:pt x="22" y="17"/>
                      <a:pt x="20" y="19"/>
                    </a:cubicBezTo>
                    <a:cubicBezTo>
                      <a:pt x="19" y="20"/>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137">
                <a:extLst>
                  <a:ext uri="{FF2B5EF4-FFF2-40B4-BE49-F238E27FC236}">
                    <a16:creationId xmlns:a16="http://schemas.microsoft.com/office/drawing/2014/main" id="{1EBB1A43-E4EC-34E4-A6AC-A8674D4F87B9}"/>
                  </a:ext>
                </a:extLst>
              </p:cNvPr>
              <p:cNvSpPr>
                <a:spLocks/>
              </p:cNvSpPr>
              <p:nvPr/>
            </p:nvSpPr>
            <p:spPr bwMode="auto">
              <a:xfrm>
                <a:off x="1448" y="3049"/>
                <a:ext cx="32" cy="31"/>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4"/>
                      <a:pt x="22" y="17"/>
                      <a:pt x="20" y="20"/>
                    </a:cubicBezTo>
                    <a:cubicBezTo>
                      <a:pt x="18" y="21"/>
                      <a:pt x="17" y="21"/>
                      <a:pt x="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138">
                <a:extLst>
                  <a:ext uri="{FF2B5EF4-FFF2-40B4-BE49-F238E27FC236}">
                    <a16:creationId xmlns:a16="http://schemas.microsoft.com/office/drawing/2014/main" id="{3BD62BF4-FE4D-B42E-5D2A-63D0FF4E6EB9}"/>
                  </a:ext>
                </a:extLst>
              </p:cNvPr>
              <p:cNvSpPr>
                <a:spLocks/>
              </p:cNvSpPr>
              <p:nvPr/>
            </p:nvSpPr>
            <p:spPr bwMode="auto">
              <a:xfrm>
                <a:off x="1398" y="3176"/>
                <a:ext cx="35"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9"/>
                      <a:pt x="0" y="6"/>
                    </a:cubicBezTo>
                    <a:cubicBezTo>
                      <a:pt x="0" y="3"/>
                      <a:pt x="2" y="0"/>
                      <a:pt x="6" y="0"/>
                    </a:cubicBezTo>
                    <a:cubicBezTo>
                      <a:pt x="18" y="0"/>
                      <a:pt x="18" y="0"/>
                      <a:pt x="18" y="0"/>
                    </a:cubicBezTo>
                    <a:cubicBezTo>
                      <a:pt x="21" y="0"/>
                      <a:pt x="24" y="3"/>
                      <a:pt x="24" y="6"/>
                    </a:cubicBezTo>
                    <a:cubicBezTo>
                      <a:pt x="24" y="9"/>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139">
                <a:extLst>
                  <a:ext uri="{FF2B5EF4-FFF2-40B4-BE49-F238E27FC236}">
                    <a16:creationId xmlns:a16="http://schemas.microsoft.com/office/drawing/2014/main" id="{18FD91D4-07FF-FA79-C1F1-0106A5AC739E}"/>
                  </a:ext>
                </a:extLst>
              </p:cNvPr>
              <p:cNvSpPr>
                <a:spLocks/>
              </p:cNvSpPr>
              <p:nvPr/>
            </p:nvSpPr>
            <p:spPr bwMode="auto">
              <a:xfrm>
                <a:off x="1448" y="3288"/>
                <a:ext cx="32" cy="31"/>
              </a:xfrm>
              <a:custGeom>
                <a:avLst/>
                <a:gdLst>
                  <a:gd name="T0" fmla="*/ 7 w 22"/>
                  <a:gd name="T1" fmla="*/ 21 h 21"/>
                  <a:gd name="T2" fmla="*/ 3 w 22"/>
                  <a:gd name="T3" fmla="*/ 19 h 21"/>
                  <a:gd name="T4" fmla="*/ 3 w 22"/>
                  <a:gd name="T5" fmla="*/ 10 h 21"/>
                  <a:gd name="T6" fmla="*/ 11 w 22"/>
                  <a:gd name="T7" fmla="*/ 2 h 21"/>
                  <a:gd name="T8" fmla="*/ 20 w 22"/>
                  <a:gd name="T9" fmla="*/ 2 h 21"/>
                  <a:gd name="T10" fmla="*/ 20 w 22"/>
                  <a:gd name="T11" fmla="*/ 10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0"/>
                      <a:pt x="3" y="19"/>
                    </a:cubicBezTo>
                    <a:cubicBezTo>
                      <a:pt x="0" y="17"/>
                      <a:pt x="0" y="13"/>
                      <a:pt x="3" y="10"/>
                    </a:cubicBezTo>
                    <a:cubicBezTo>
                      <a:pt x="11" y="2"/>
                      <a:pt x="11" y="2"/>
                      <a:pt x="11" y="2"/>
                    </a:cubicBezTo>
                    <a:cubicBezTo>
                      <a:pt x="13" y="0"/>
                      <a:pt x="17" y="0"/>
                      <a:pt x="20" y="2"/>
                    </a:cubicBezTo>
                    <a:cubicBezTo>
                      <a:pt x="22" y="4"/>
                      <a:pt x="22" y="8"/>
                      <a:pt x="20" y="10"/>
                    </a:cubicBezTo>
                    <a:cubicBezTo>
                      <a:pt x="11" y="19"/>
                      <a:pt x="11" y="19"/>
                      <a:pt x="11" y="19"/>
                    </a:cubicBezTo>
                    <a:cubicBezTo>
                      <a:pt x="10" y="20"/>
                      <a:pt x="8" y="21"/>
                      <a:pt x="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140">
                <a:extLst>
                  <a:ext uri="{FF2B5EF4-FFF2-40B4-BE49-F238E27FC236}">
                    <a16:creationId xmlns:a16="http://schemas.microsoft.com/office/drawing/2014/main" id="{68D00102-670C-1A13-06F5-93E867BB362E}"/>
                  </a:ext>
                </a:extLst>
              </p:cNvPr>
              <p:cNvSpPr>
                <a:spLocks noEditPoints="1"/>
              </p:cNvSpPr>
              <p:nvPr/>
            </p:nvSpPr>
            <p:spPr bwMode="auto">
              <a:xfrm>
                <a:off x="1504" y="3176"/>
                <a:ext cx="160" cy="133"/>
              </a:xfrm>
              <a:custGeom>
                <a:avLst/>
                <a:gdLst>
                  <a:gd name="T0" fmla="*/ 60 w 108"/>
                  <a:gd name="T1" fmla="*/ 90 h 90"/>
                  <a:gd name="T2" fmla="*/ 58 w 108"/>
                  <a:gd name="T3" fmla="*/ 90 h 90"/>
                  <a:gd name="T4" fmla="*/ 54 w 108"/>
                  <a:gd name="T5" fmla="*/ 84 h 90"/>
                  <a:gd name="T6" fmla="*/ 49 w 108"/>
                  <a:gd name="T7" fmla="*/ 90 h 90"/>
                  <a:gd name="T8" fmla="*/ 42 w 108"/>
                  <a:gd name="T9" fmla="*/ 85 h 90"/>
                  <a:gd name="T10" fmla="*/ 30 w 108"/>
                  <a:gd name="T11" fmla="*/ 36 h 90"/>
                  <a:gd name="T12" fmla="*/ 18 w 108"/>
                  <a:gd name="T13" fmla="*/ 36 h 90"/>
                  <a:gd name="T14" fmla="*/ 0 w 108"/>
                  <a:gd name="T15" fmla="*/ 18 h 90"/>
                  <a:gd name="T16" fmla="*/ 18 w 108"/>
                  <a:gd name="T17" fmla="*/ 0 h 90"/>
                  <a:gd name="T18" fmla="*/ 38 w 108"/>
                  <a:gd name="T19" fmla="*/ 16 h 90"/>
                  <a:gd name="T20" fmla="*/ 40 w 108"/>
                  <a:gd name="T21" fmla="*/ 24 h 90"/>
                  <a:gd name="T22" fmla="*/ 67 w 108"/>
                  <a:gd name="T23" fmla="*/ 24 h 90"/>
                  <a:gd name="T24" fmla="*/ 69 w 108"/>
                  <a:gd name="T25" fmla="*/ 16 h 90"/>
                  <a:gd name="T26" fmla="*/ 90 w 108"/>
                  <a:gd name="T27" fmla="*/ 0 h 90"/>
                  <a:gd name="T28" fmla="*/ 108 w 108"/>
                  <a:gd name="T29" fmla="*/ 18 h 90"/>
                  <a:gd name="T30" fmla="*/ 90 w 108"/>
                  <a:gd name="T31" fmla="*/ 36 h 90"/>
                  <a:gd name="T32" fmla="*/ 77 w 108"/>
                  <a:gd name="T33" fmla="*/ 36 h 90"/>
                  <a:gd name="T34" fmla="*/ 65 w 108"/>
                  <a:gd name="T35" fmla="*/ 85 h 90"/>
                  <a:gd name="T36" fmla="*/ 60 w 108"/>
                  <a:gd name="T37" fmla="*/ 90 h 90"/>
                  <a:gd name="T38" fmla="*/ 43 w 108"/>
                  <a:gd name="T39" fmla="*/ 36 h 90"/>
                  <a:gd name="T40" fmla="*/ 53 w 108"/>
                  <a:gd name="T41" fmla="*/ 82 h 90"/>
                  <a:gd name="T42" fmla="*/ 54 w 108"/>
                  <a:gd name="T43" fmla="*/ 84 h 90"/>
                  <a:gd name="T44" fmla="*/ 54 w 108"/>
                  <a:gd name="T45" fmla="*/ 82 h 90"/>
                  <a:gd name="T46" fmla="*/ 65 w 108"/>
                  <a:gd name="T47" fmla="*/ 36 h 90"/>
                  <a:gd name="T48" fmla="*/ 43 w 108"/>
                  <a:gd name="T49" fmla="*/ 36 h 90"/>
                  <a:gd name="T50" fmla="*/ 80 w 108"/>
                  <a:gd name="T51" fmla="*/ 24 h 90"/>
                  <a:gd name="T52" fmla="*/ 90 w 108"/>
                  <a:gd name="T53" fmla="*/ 24 h 90"/>
                  <a:gd name="T54" fmla="*/ 96 w 108"/>
                  <a:gd name="T55" fmla="*/ 18 h 90"/>
                  <a:gd name="T56" fmla="*/ 90 w 108"/>
                  <a:gd name="T57" fmla="*/ 12 h 90"/>
                  <a:gd name="T58" fmla="*/ 81 w 108"/>
                  <a:gd name="T59" fmla="*/ 19 h 90"/>
                  <a:gd name="T60" fmla="*/ 80 w 108"/>
                  <a:gd name="T61" fmla="*/ 24 h 90"/>
                  <a:gd name="T62" fmla="*/ 18 w 108"/>
                  <a:gd name="T63" fmla="*/ 12 h 90"/>
                  <a:gd name="T64" fmla="*/ 12 w 108"/>
                  <a:gd name="T65" fmla="*/ 18 h 90"/>
                  <a:gd name="T66" fmla="*/ 18 w 108"/>
                  <a:gd name="T67" fmla="*/ 24 h 90"/>
                  <a:gd name="T68" fmla="*/ 28 w 108"/>
                  <a:gd name="T69" fmla="*/ 24 h 90"/>
                  <a:gd name="T70" fmla="*/ 26 w 108"/>
                  <a:gd name="T71" fmla="*/ 19 h 90"/>
                  <a:gd name="T72" fmla="*/ 18 w 108"/>
                  <a:gd name="T73"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90">
                    <a:moveTo>
                      <a:pt x="60" y="90"/>
                    </a:moveTo>
                    <a:cubicBezTo>
                      <a:pt x="59" y="90"/>
                      <a:pt x="59" y="90"/>
                      <a:pt x="58" y="90"/>
                    </a:cubicBezTo>
                    <a:cubicBezTo>
                      <a:pt x="56" y="89"/>
                      <a:pt x="54" y="87"/>
                      <a:pt x="54" y="84"/>
                    </a:cubicBezTo>
                    <a:cubicBezTo>
                      <a:pt x="54" y="87"/>
                      <a:pt x="52" y="89"/>
                      <a:pt x="49" y="90"/>
                    </a:cubicBezTo>
                    <a:cubicBezTo>
                      <a:pt x="46" y="90"/>
                      <a:pt x="43" y="88"/>
                      <a:pt x="42" y="85"/>
                    </a:cubicBezTo>
                    <a:cubicBezTo>
                      <a:pt x="30" y="36"/>
                      <a:pt x="30" y="36"/>
                      <a:pt x="30" y="36"/>
                    </a:cubicBezTo>
                    <a:cubicBezTo>
                      <a:pt x="18" y="36"/>
                      <a:pt x="18" y="36"/>
                      <a:pt x="18" y="36"/>
                    </a:cubicBezTo>
                    <a:cubicBezTo>
                      <a:pt x="8" y="36"/>
                      <a:pt x="0" y="28"/>
                      <a:pt x="0" y="18"/>
                    </a:cubicBezTo>
                    <a:cubicBezTo>
                      <a:pt x="0" y="8"/>
                      <a:pt x="8" y="0"/>
                      <a:pt x="18" y="0"/>
                    </a:cubicBezTo>
                    <a:cubicBezTo>
                      <a:pt x="28" y="0"/>
                      <a:pt x="36" y="7"/>
                      <a:pt x="38" y="16"/>
                    </a:cubicBezTo>
                    <a:cubicBezTo>
                      <a:pt x="40" y="24"/>
                      <a:pt x="40" y="24"/>
                      <a:pt x="40" y="24"/>
                    </a:cubicBezTo>
                    <a:cubicBezTo>
                      <a:pt x="67" y="24"/>
                      <a:pt x="67" y="24"/>
                      <a:pt x="67" y="24"/>
                    </a:cubicBezTo>
                    <a:cubicBezTo>
                      <a:pt x="69" y="16"/>
                      <a:pt x="69" y="16"/>
                      <a:pt x="69" y="16"/>
                    </a:cubicBezTo>
                    <a:cubicBezTo>
                      <a:pt x="71" y="7"/>
                      <a:pt x="80" y="0"/>
                      <a:pt x="90" y="0"/>
                    </a:cubicBezTo>
                    <a:cubicBezTo>
                      <a:pt x="100" y="0"/>
                      <a:pt x="108" y="8"/>
                      <a:pt x="108" y="18"/>
                    </a:cubicBezTo>
                    <a:cubicBezTo>
                      <a:pt x="108" y="28"/>
                      <a:pt x="100" y="36"/>
                      <a:pt x="90" y="36"/>
                    </a:cubicBezTo>
                    <a:cubicBezTo>
                      <a:pt x="77" y="36"/>
                      <a:pt x="77" y="36"/>
                      <a:pt x="77" y="36"/>
                    </a:cubicBezTo>
                    <a:cubicBezTo>
                      <a:pt x="65" y="85"/>
                      <a:pt x="65" y="85"/>
                      <a:pt x="65" y="85"/>
                    </a:cubicBezTo>
                    <a:cubicBezTo>
                      <a:pt x="65" y="88"/>
                      <a:pt x="62" y="90"/>
                      <a:pt x="60" y="90"/>
                    </a:cubicBezTo>
                    <a:close/>
                    <a:moveTo>
                      <a:pt x="43" y="36"/>
                    </a:moveTo>
                    <a:cubicBezTo>
                      <a:pt x="53" y="82"/>
                      <a:pt x="53" y="82"/>
                      <a:pt x="53" y="82"/>
                    </a:cubicBezTo>
                    <a:cubicBezTo>
                      <a:pt x="54" y="83"/>
                      <a:pt x="54" y="83"/>
                      <a:pt x="54" y="84"/>
                    </a:cubicBezTo>
                    <a:cubicBezTo>
                      <a:pt x="54" y="83"/>
                      <a:pt x="54" y="83"/>
                      <a:pt x="54" y="82"/>
                    </a:cubicBezTo>
                    <a:cubicBezTo>
                      <a:pt x="65" y="36"/>
                      <a:pt x="65" y="36"/>
                      <a:pt x="65" y="36"/>
                    </a:cubicBezTo>
                    <a:lnTo>
                      <a:pt x="43" y="36"/>
                    </a:lnTo>
                    <a:close/>
                    <a:moveTo>
                      <a:pt x="80" y="24"/>
                    </a:moveTo>
                    <a:cubicBezTo>
                      <a:pt x="90" y="24"/>
                      <a:pt x="90" y="24"/>
                      <a:pt x="90" y="24"/>
                    </a:cubicBezTo>
                    <a:cubicBezTo>
                      <a:pt x="93" y="24"/>
                      <a:pt x="96" y="21"/>
                      <a:pt x="96" y="18"/>
                    </a:cubicBezTo>
                    <a:cubicBezTo>
                      <a:pt x="96" y="15"/>
                      <a:pt x="93" y="12"/>
                      <a:pt x="90" y="12"/>
                    </a:cubicBezTo>
                    <a:cubicBezTo>
                      <a:pt x="85" y="12"/>
                      <a:pt x="82" y="15"/>
                      <a:pt x="81" y="19"/>
                    </a:cubicBezTo>
                    <a:lnTo>
                      <a:pt x="80" y="24"/>
                    </a:lnTo>
                    <a:close/>
                    <a:moveTo>
                      <a:pt x="18" y="12"/>
                    </a:moveTo>
                    <a:cubicBezTo>
                      <a:pt x="14" y="12"/>
                      <a:pt x="12" y="15"/>
                      <a:pt x="12" y="18"/>
                    </a:cubicBezTo>
                    <a:cubicBezTo>
                      <a:pt x="12" y="21"/>
                      <a:pt x="14" y="24"/>
                      <a:pt x="18" y="24"/>
                    </a:cubicBezTo>
                    <a:cubicBezTo>
                      <a:pt x="28" y="24"/>
                      <a:pt x="28" y="24"/>
                      <a:pt x="28" y="24"/>
                    </a:cubicBezTo>
                    <a:cubicBezTo>
                      <a:pt x="26" y="19"/>
                      <a:pt x="26" y="19"/>
                      <a:pt x="26" y="19"/>
                    </a:cubicBezTo>
                    <a:cubicBezTo>
                      <a:pt x="26" y="15"/>
                      <a:pt x="22"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48" name="タイトル 1">
            <a:extLst>
              <a:ext uri="{FF2B5EF4-FFF2-40B4-BE49-F238E27FC236}">
                <a16:creationId xmlns:a16="http://schemas.microsoft.com/office/drawing/2014/main" id="{8E334A22-7558-70BB-62AB-8021AA374F69}"/>
              </a:ext>
            </a:extLst>
          </p:cNvPr>
          <p:cNvSpPr txBox="1">
            <a:spLocks/>
          </p:cNvSpPr>
          <p:nvPr/>
        </p:nvSpPr>
        <p:spPr>
          <a:xfrm>
            <a:off x="5795057" y="973914"/>
            <a:ext cx="776253" cy="451302"/>
          </a:xfrm>
          <a:prstGeom prst="wedgeRectCallout">
            <a:avLst>
              <a:gd name="adj1" fmla="val 21101"/>
              <a:gd name="adj2" fmla="val -4919"/>
            </a:avLst>
          </a:prstGeom>
          <a:solidFill>
            <a:schemeClr val="accent4">
              <a:lumMod val="20000"/>
              <a:lumOff val="80000"/>
            </a:schemeClr>
          </a:solidFill>
          <a:ln w="38100">
            <a:solidFill>
              <a:schemeClr val="accent4"/>
            </a:solidFill>
          </a:ln>
        </p:spPr>
        <p:txBody>
          <a:bodyPr vert="horz" wrap="square" lIns="91440" tIns="45720" rIns="91440" bIns="45720" rtlCol="0" anchor="ctr">
            <a:noAutofit/>
          </a:bodyPr>
          <a:lstStyle>
            <a:defPPr>
              <a:defRPr lang="en-US"/>
            </a:defPPr>
            <a:lvl1pPr lvl="0" defTabSz="685800">
              <a:lnSpc>
                <a:spcPts val="2000"/>
              </a:lnSpc>
              <a:spcBef>
                <a:spcPts val="600"/>
              </a:spcBef>
              <a:spcAft>
                <a:spcPts val="600"/>
              </a:spcAft>
              <a:buNone/>
              <a:defRPr kumimoji="1" sz="1400">
                <a:solidFill>
                  <a:prstClr val="black"/>
                </a:solidFill>
                <a:latin typeface="メイリオ" panose="020B0604030504040204" pitchFamily="50" charset="-128"/>
                <a:ea typeface="メイリオ" panose="020B0604030504040204" pitchFamily="50" charset="-128"/>
                <a:cs typeface="+mj-cs"/>
              </a:defRPr>
            </a:lvl1pPr>
          </a:lstStyle>
          <a:p>
            <a:pPr lvl="0" algn="ctr" defTabSz="457200">
              <a:lnSpc>
                <a:spcPct val="100000"/>
              </a:lnSpc>
              <a:spcBef>
                <a:spcPts val="0"/>
              </a:spcBef>
              <a:spcAft>
                <a:spcPts val="0"/>
              </a:spcAft>
              <a:defRPr/>
            </a:pPr>
            <a:r>
              <a:rPr lang="ja-JP" altLang="en-US" sz="1200" b="1" dirty="0">
                <a:latin typeface="Meiryo UI" panose="020B0604030504040204" pitchFamily="50" charset="-128"/>
                <a:ea typeface="Meiryo UI" panose="020B0604030504040204" pitchFamily="50" charset="-128"/>
              </a:rPr>
              <a:t>注意！</a:t>
            </a:r>
          </a:p>
        </p:txBody>
      </p:sp>
      <p:sp>
        <p:nvSpPr>
          <p:cNvPr id="18" name="正方形/長方形 17">
            <a:extLst>
              <a:ext uri="{FF2B5EF4-FFF2-40B4-BE49-F238E27FC236}">
                <a16:creationId xmlns:a16="http://schemas.microsoft.com/office/drawing/2014/main" id="{A2C35576-6AEF-E7C5-B25B-5431246F9BAD}"/>
              </a:ext>
            </a:extLst>
          </p:cNvPr>
          <p:cNvSpPr/>
          <p:nvPr/>
        </p:nvSpPr>
        <p:spPr>
          <a:xfrm>
            <a:off x="1314335" y="2493615"/>
            <a:ext cx="1175899" cy="22317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フローチャート: 処理 5">
            <a:extLst>
              <a:ext uri="{FF2B5EF4-FFF2-40B4-BE49-F238E27FC236}">
                <a16:creationId xmlns:a16="http://schemas.microsoft.com/office/drawing/2014/main" id="{12CFEC17-F73F-DE2F-D39D-1009BA55F249}"/>
              </a:ext>
            </a:extLst>
          </p:cNvPr>
          <p:cNvSpPr/>
          <p:nvPr/>
        </p:nvSpPr>
        <p:spPr>
          <a:xfrm>
            <a:off x="1166400" y="3542400"/>
            <a:ext cx="584341" cy="14860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処理 9">
            <a:extLst>
              <a:ext uri="{FF2B5EF4-FFF2-40B4-BE49-F238E27FC236}">
                <a16:creationId xmlns:a16="http://schemas.microsoft.com/office/drawing/2014/main" id="{C1DDA316-2E64-F1C5-60D7-DF0C54A7F0CA}"/>
              </a:ext>
            </a:extLst>
          </p:cNvPr>
          <p:cNvSpPr/>
          <p:nvPr/>
        </p:nvSpPr>
        <p:spPr>
          <a:xfrm>
            <a:off x="1837711" y="6749851"/>
            <a:ext cx="1932253" cy="11895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00A3AB7-9A7B-1948-600D-6A81235804A0}"/>
              </a:ext>
            </a:extLst>
          </p:cNvPr>
          <p:cNvSpPr txBox="1"/>
          <p:nvPr/>
        </p:nvSpPr>
        <p:spPr>
          <a:xfrm>
            <a:off x="1750741" y="6701604"/>
            <a:ext cx="2717411" cy="207749"/>
          </a:xfrm>
          <a:prstGeom prst="rect">
            <a:avLst/>
          </a:prstGeom>
          <a:noFill/>
        </p:spPr>
        <p:txBody>
          <a:bodyPr wrap="none" rtlCol="0">
            <a:spAutoFit/>
          </a:bodyPr>
          <a:lstStyle/>
          <a:p>
            <a:r>
              <a:rPr kumimoji="1" lang="ja-JP" altLang="en-US" sz="750" dirty="0">
                <a:solidFill>
                  <a:schemeClr val="tx1">
                    <a:lumMod val="95000"/>
                    <a:lumOff val="5000"/>
                  </a:schemeClr>
                </a:solidFill>
              </a:rPr>
              <a:t>令和</a:t>
            </a:r>
            <a:r>
              <a:rPr kumimoji="1" lang="en-US" altLang="ja-JP" sz="750" dirty="0">
                <a:solidFill>
                  <a:schemeClr val="tx1">
                    <a:lumMod val="95000"/>
                    <a:lumOff val="5000"/>
                  </a:schemeClr>
                </a:solidFill>
              </a:rPr>
              <a:t>7</a:t>
            </a:r>
            <a:r>
              <a:rPr kumimoji="1" lang="ja-JP" altLang="en-US" sz="750" dirty="0">
                <a:solidFill>
                  <a:schemeClr val="tx1">
                    <a:lumMod val="95000"/>
                    <a:lumOff val="5000"/>
                  </a:schemeClr>
                </a:solidFill>
              </a:rPr>
              <a:t>年度　幼児教育の質の向上のための</a:t>
            </a:r>
            <a:r>
              <a:rPr kumimoji="1" lang="en-US" altLang="ja-JP" sz="750" dirty="0">
                <a:solidFill>
                  <a:schemeClr val="tx1">
                    <a:lumMod val="95000"/>
                    <a:lumOff val="5000"/>
                  </a:schemeClr>
                </a:solidFill>
              </a:rPr>
              <a:t>ICT</a:t>
            </a:r>
            <a:r>
              <a:rPr kumimoji="1" lang="ja-JP" altLang="en-US" sz="750" dirty="0">
                <a:solidFill>
                  <a:schemeClr val="tx1">
                    <a:lumMod val="95000"/>
                    <a:lumOff val="5000"/>
                  </a:schemeClr>
                </a:solidFill>
              </a:rPr>
              <a:t>化支援事業補助金</a:t>
            </a:r>
          </a:p>
        </p:txBody>
      </p:sp>
      <p:sp>
        <p:nvSpPr>
          <p:cNvPr id="27" name="吹き出し: 線 26">
            <a:extLst>
              <a:ext uri="{FF2B5EF4-FFF2-40B4-BE49-F238E27FC236}">
                <a16:creationId xmlns:a16="http://schemas.microsoft.com/office/drawing/2014/main" id="{6A61DD73-2438-CB70-7D9C-1AF457AE0FE4}"/>
              </a:ext>
            </a:extLst>
          </p:cNvPr>
          <p:cNvSpPr/>
          <p:nvPr/>
        </p:nvSpPr>
        <p:spPr>
          <a:xfrm>
            <a:off x="2130917" y="7017064"/>
            <a:ext cx="1473810" cy="474851"/>
          </a:xfrm>
          <a:prstGeom prst="borderCallout1">
            <a:avLst>
              <a:gd name="adj1" fmla="val 60191"/>
              <a:gd name="adj2" fmla="val 627"/>
              <a:gd name="adj3" fmla="val 194685"/>
              <a:gd name="adj4" fmla="val -45142"/>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l"/>
            <a:r>
              <a:rPr kumimoji="1" lang="ja-JP" altLang="en-US" sz="1100" dirty="0">
                <a:latin typeface="Meiryo UI" panose="020B0604030504040204" pitchFamily="50" charset="-128"/>
                <a:ea typeface="Meiryo UI" panose="020B0604030504040204" pitchFamily="50" charset="-128"/>
              </a:rPr>
              <a:t>添付ファイルが存在する場合のみ表示</a:t>
            </a:r>
            <a:endParaRPr kumimoji="1" lang="en-US" altLang="ja-JP" sz="1100" dirty="0">
              <a:latin typeface="Meiryo UI" panose="020B0604030504040204" pitchFamily="50" charset="-128"/>
              <a:ea typeface="Meiryo UI" panose="020B0604030504040204" pitchFamily="50" charset="-128"/>
            </a:endParaRPr>
          </a:p>
        </p:txBody>
      </p:sp>
      <p:sp>
        <p:nvSpPr>
          <p:cNvPr id="40" name="吹き出し: 線 39">
            <a:extLst>
              <a:ext uri="{FF2B5EF4-FFF2-40B4-BE49-F238E27FC236}">
                <a16:creationId xmlns:a16="http://schemas.microsoft.com/office/drawing/2014/main" id="{DF0336DA-3EEB-7A4E-5EC9-7765E070A867}"/>
              </a:ext>
            </a:extLst>
          </p:cNvPr>
          <p:cNvSpPr/>
          <p:nvPr/>
        </p:nvSpPr>
        <p:spPr>
          <a:xfrm>
            <a:off x="3802709" y="6415603"/>
            <a:ext cx="2253916" cy="675871"/>
          </a:xfrm>
          <a:prstGeom prst="borderCallout1">
            <a:avLst>
              <a:gd name="adj1" fmla="val 100552"/>
              <a:gd name="adj2" fmla="val 48728"/>
              <a:gd name="adj3" fmla="val 170380"/>
              <a:gd name="adj4" fmla="val -7894"/>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申請状況が、 「差戻し」、もしくは「棄却」の際、事務局からコメントがある場合はこちらに表示されます。</a:t>
            </a:r>
          </a:p>
        </p:txBody>
      </p:sp>
      <p:sp>
        <p:nvSpPr>
          <p:cNvPr id="37" name="正方形/長方形 36">
            <a:extLst>
              <a:ext uri="{FF2B5EF4-FFF2-40B4-BE49-F238E27FC236}">
                <a16:creationId xmlns:a16="http://schemas.microsoft.com/office/drawing/2014/main" id="{F08A8E4E-CE9F-4DA8-295C-F484821D175C}"/>
              </a:ext>
            </a:extLst>
          </p:cNvPr>
          <p:cNvSpPr/>
          <p:nvPr/>
        </p:nvSpPr>
        <p:spPr>
          <a:xfrm>
            <a:off x="1219659" y="3362596"/>
            <a:ext cx="2748356" cy="17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EAA917D3-1F38-44FA-3B71-E76A02E79F08}"/>
              </a:ext>
            </a:extLst>
          </p:cNvPr>
          <p:cNvSpPr txBox="1"/>
          <p:nvPr/>
        </p:nvSpPr>
        <p:spPr>
          <a:xfrm>
            <a:off x="1120682" y="3391198"/>
            <a:ext cx="2577825" cy="200055"/>
          </a:xfrm>
          <a:prstGeom prst="rect">
            <a:avLst/>
          </a:prstGeom>
          <a:noFill/>
        </p:spPr>
        <p:txBody>
          <a:bodyPr wrap="square" rtlCol="0">
            <a:spAutoFit/>
          </a:bodyPr>
          <a:lstStyle/>
          <a:p>
            <a:r>
              <a:rPr kumimoji="1" lang="ja-JP" altLang="en-US" sz="700" dirty="0">
                <a:solidFill>
                  <a:schemeClr val="tx1">
                    <a:lumMod val="95000"/>
                    <a:lumOff val="5000"/>
                  </a:schemeClr>
                </a:solidFill>
              </a:rPr>
              <a:t>令和</a:t>
            </a:r>
            <a:r>
              <a:rPr kumimoji="1" lang="en-US" altLang="ja-JP" sz="700" dirty="0">
                <a:solidFill>
                  <a:schemeClr val="tx1">
                    <a:lumMod val="95000"/>
                    <a:lumOff val="5000"/>
                  </a:schemeClr>
                </a:solidFill>
              </a:rPr>
              <a:t>7</a:t>
            </a:r>
            <a:r>
              <a:rPr kumimoji="1" lang="ja-JP" altLang="en-US" sz="700" dirty="0">
                <a:solidFill>
                  <a:schemeClr val="tx1">
                    <a:lumMod val="95000"/>
                    <a:lumOff val="5000"/>
                  </a:schemeClr>
                </a:solidFill>
              </a:rPr>
              <a:t>年度　幼児教育の質の向上のための</a:t>
            </a:r>
            <a:r>
              <a:rPr kumimoji="1" lang="en-US" altLang="ja-JP" sz="700" dirty="0">
                <a:solidFill>
                  <a:schemeClr val="tx1">
                    <a:lumMod val="95000"/>
                    <a:lumOff val="5000"/>
                  </a:schemeClr>
                </a:solidFill>
              </a:rPr>
              <a:t>ICT</a:t>
            </a:r>
            <a:r>
              <a:rPr kumimoji="1" lang="ja-JP" altLang="en-US" sz="700" dirty="0">
                <a:solidFill>
                  <a:schemeClr val="tx1">
                    <a:lumMod val="95000"/>
                    <a:lumOff val="5000"/>
                  </a:schemeClr>
                </a:solidFill>
              </a:rPr>
              <a:t>化支援事業補助金　</a:t>
            </a:r>
          </a:p>
        </p:txBody>
      </p:sp>
      <p:sp>
        <p:nvSpPr>
          <p:cNvPr id="50" name="テキスト ボックス 49">
            <a:extLst>
              <a:ext uri="{FF2B5EF4-FFF2-40B4-BE49-F238E27FC236}">
                <a16:creationId xmlns:a16="http://schemas.microsoft.com/office/drawing/2014/main" id="{2124AF4D-0385-54D0-6A9A-FF9D0FF9BF32}"/>
              </a:ext>
            </a:extLst>
          </p:cNvPr>
          <p:cNvSpPr txBox="1"/>
          <p:nvPr/>
        </p:nvSpPr>
        <p:spPr>
          <a:xfrm>
            <a:off x="1096356" y="3519087"/>
            <a:ext cx="3280694" cy="215444"/>
          </a:xfrm>
          <a:prstGeom prst="rect">
            <a:avLst/>
          </a:prstGeom>
          <a:noFill/>
        </p:spPr>
        <p:txBody>
          <a:bodyPr wrap="square" rtlCol="0">
            <a:spAutoFit/>
          </a:bodyPr>
          <a:lstStyle/>
          <a:p>
            <a:r>
              <a:rPr kumimoji="1" lang="ja-JP" altLang="en-US" sz="800" dirty="0">
                <a:solidFill>
                  <a:schemeClr val="tx1">
                    <a:lumMod val="95000"/>
                    <a:lumOff val="5000"/>
                  </a:schemeClr>
                </a:solidFill>
              </a:rPr>
              <a:t>○○幼稚園：幼児教育の質の向上のための</a:t>
            </a:r>
            <a:r>
              <a:rPr kumimoji="1" lang="en-US" altLang="ja-JP" sz="800" dirty="0">
                <a:solidFill>
                  <a:schemeClr val="tx1">
                    <a:lumMod val="95000"/>
                    <a:lumOff val="5000"/>
                  </a:schemeClr>
                </a:solidFill>
              </a:rPr>
              <a:t>ICT</a:t>
            </a:r>
            <a:r>
              <a:rPr kumimoji="1" lang="ja-JP" altLang="en-US" sz="800" dirty="0">
                <a:solidFill>
                  <a:schemeClr val="tx1">
                    <a:lumMod val="95000"/>
                    <a:lumOff val="5000"/>
                  </a:schemeClr>
                </a:solidFill>
              </a:rPr>
              <a:t>化支援事業補助金申請</a:t>
            </a:r>
            <a:r>
              <a:rPr kumimoji="1" lang="zh-TW" altLang="en-US" sz="800" dirty="0">
                <a:solidFill>
                  <a:schemeClr val="tx1">
                    <a:lumMod val="95000"/>
                    <a:lumOff val="5000"/>
                  </a:schemeClr>
                </a:solidFill>
              </a:rPr>
              <a:t>　</a:t>
            </a:r>
            <a:endParaRPr kumimoji="1" lang="ja-JP" altLang="en-US" sz="800" dirty="0">
              <a:solidFill>
                <a:schemeClr val="tx1">
                  <a:lumMod val="95000"/>
                  <a:lumOff val="5000"/>
                </a:schemeClr>
              </a:solidFill>
            </a:endParaRPr>
          </a:p>
        </p:txBody>
      </p:sp>
      <p:sp>
        <p:nvSpPr>
          <p:cNvPr id="31" name="吹き出し: 線 30">
            <a:extLst>
              <a:ext uri="{FF2B5EF4-FFF2-40B4-BE49-F238E27FC236}">
                <a16:creationId xmlns:a16="http://schemas.microsoft.com/office/drawing/2014/main" id="{65ACBFF7-3119-4616-E33D-BA43C6198728}"/>
              </a:ext>
            </a:extLst>
          </p:cNvPr>
          <p:cNvSpPr/>
          <p:nvPr/>
        </p:nvSpPr>
        <p:spPr>
          <a:xfrm>
            <a:off x="3959763" y="8275648"/>
            <a:ext cx="2253916" cy="903314"/>
          </a:xfrm>
          <a:prstGeom prst="borderCallout1">
            <a:avLst>
              <a:gd name="adj1" fmla="val 37116"/>
              <a:gd name="adj2" fmla="val 45"/>
              <a:gd name="adj3" fmla="val 111022"/>
              <a:gd name="adj4" fmla="val -54082"/>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内容を修正し、再度申請する際は「申請する」を押下してください。</a:t>
            </a:r>
          </a:p>
          <a:p>
            <a:r>
              <a:rPr kumimoji="1" lang="ja-JP" altLang="en-US" sz="1100" dirty="0">
                <a:latin typeface="Meiryo UI" panose="020B0604030504040204" pitchFamily="50" charset="-128"/>
                <a:ea typeface="Meiryo UI" panose="020B0604030504040204" pitchFamily="50" charset="-128"/>
              </a:rPr>
              <a:t>まだ申請しない場合は、「一時保存する」を押下してください。</a:t>
            </a:r>
          </a:p>
        </p:txBody>
      </p:sp>
      <p:sp>
        <p:nvSpPr>
          <p:cNvPr id="33" name="Google Shape;155;p16">
            <a:extLst>
              <a:ext uri="{FF2B5EF4-FFF2-40B4-BE49-F238E27FC236}">
                <a16:creationId xmlns:a16="http://schemas.microsoft.com/office/drawing/2014/main" id="{39C0A001-A0EE-6479-1C26-F0ECD87AC61F}"/>
              </a:ext>
            </a:extLst>
          </p:cNvPr>
          <p:cNvSpPr/>
          <p:nvPr/>
        </p:nvSpPr>
        <p:spPr>
          <a:xfrm>
            <a:off x="2129882" y="9232770"/>
            <a:ext cx="1175177" cy="339314"/>
          </a:xfrm>
          <a:prstGeom prst="round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8" name="Picture 8">
            <a:extLst>
              <a:ext uri="{FF2B5EF4-FFF2-40B4-BE49-F238E27FC236}">
                <a16:creationId xmlns:a16="http://schemas.microsoft.com/office/drawing/2014/main" id="{FFF1E74A-952A-C061-B346-3551606920A6}"/>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a:stretch/>
        </p:blipFill>
        <p:spPr bwMode="auto">
          <a:xfrm>
            <a:off x="3112430" y="9453926"/>
            <a:ext cx="212370" cy="28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978321"/>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F2F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F4D2857BD4309418CEFA3897AF122E5" ma:contentTypeVersion="10" ma:contentTypeDescription="新しいドキュメントを作成します。" ma:contentTypeScope="" ma:versionID="a6035d91bc121eea7bf5c2e94eba7041">
  <xsd:schema xmlns:xsd="http://www.w3.org/2001/XMLSchema" xmlns:xs="http://www.w3.org/2001/XMLSchema" xmlns:p="http://schemas.microsoft.com/office/2006/metadata/properties" xmlns:ns2="a3f8e4f3-d4ae-484b-b28c-37b066e1f2fa" xmlns:ns3="5719730b-978a-4c0c-ba68-2bb21d2ed03e" targetNamespace="http://schemas.microsoft.com/office/2006/metadata/properties" ma:root="true" ma:fieldsID="b5a8a1de08edcd0ebd9673c82864ad21" ns2:_="" ns3:_="">
    <xsd:import namespace="a3f8e4f3-d4ae-484b-b28c-37b066e1f2fa"/>
    <xsd:import namespace="5719730b-978a-4c0c-ba68-2bb21d2ed0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f8e4f3-d4ae-484b-b28c-37b066e1f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887751-6760-42ee-8103-2ba6b2d9304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19730b-978a-4c0c-ba68-2bb21d2ed0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604942-0b1d-4b4a-b28b-74c08a6dc233}" ma:internalName="TaxCatchAll" ma:showField="CatchAllData" ma:web="5719730b-978a-4c0c-ba68-2bb21d2ed0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719730b-978a-4c0c-ba68-2bb21d2ed03e" xsi:nil="true"/>
    <lcf76f155ced4ddcb4097134ff3c332f xmlns="a3f8e4f3-d4ae-484b-b28c-37b066e1f2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7D39F3-A16F-4E4B-B524-D9D2D2111EA7}">
  <ds:schemaRefs>
    <ds:schemaRef ds:uri="http://schemas.microsoft.com/sharepoint/v3/contenttype/forms"/>
  </ds:schemaRefs>
</ds:datastoreItem>
</file>

<file path=customXml/itemProps2.xml><?xml version="1.0" encoding="utf-8"?>
<ds:datastoreItem xmlns:ds="http://schemas.openxmlformats.org/officeDocument/2006/customXml" ds:itemID="{BC37D20B-68A8-418A-95FF-B46D3D2DE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f8e4f3-d4ae-484b-b28c-37b066e1f2fa"/>
    <ds:schemaRef ds:uri="5719730b-978a-4c0c-ba68-2bb21d2ed0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E23204-0D22-4DCC-9824-7ABE0E737473}">
  <ds:schemaRefs>
    <ds:schemaRef ds:uri="5719730b-978a-4c0c-ba68-2bb21d2ed03e"/>
    <ds:schemaRef ds:uri="http://schemas.microsoft.com/office/infopath/2007/PartnerControls"/>
    <ds:schemaRef ds:uri="http://purl.org/dc/dcmitype/"/>
    <ds:schemaRef ds:uri="http://schemas.openxmlformats.org/package/2006/metadata/core-properties"/>
    <ds:schemaRef ds:uri="a3f8e4f3-d4ae-484b-b28c-37b066e1f2fa"/>
    <ds:schemaRef ds:uri="http://schemas.microsoft.com/office/2006/metadata/properties"/>
    <ds:schemaRef ds:uri="http://schemas.microsoft.com/office/2006/documentManagement/typ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3861</TotalTime>
  <Words>2767</Words>
  <Application>Microsoft Office PowerPoint</Application>
  <PresentationFormat>A4 210 x 297 mm</PresentationFormat>
  <Paragraphs>237</Paragraphs>
  <Slides>21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BIZ UDPゴシック</vt:lpstr>
      <vt:lpstr>Meiryo UI</vt:lpstr>
      <vt:lpstr>メイリオ</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Ⅰ．交付申請 　１．補助金情報の確認</vt:lpstr>
      <vt:lpstr>Ⅰ ．交付申請 　１．補助金情報の確認</vt:lpstr>
      <vt:lpstr>Ⅰ ．交付申請 　２．交付申請</vt:lpstr>
      <vt:lpstr>Ⅰ ．交付申請 　２．交付申請</vt:lpstr>
      <vt:lpstr>Ⅰ ．交付申請 　２．交付申請</vt:lpstr>
      <vt:lpstr>Ⅰ ．交付申請 　２．交付申請</vt:lpstr>
      <vt:lpstr>Ⅰ ．交付申請 　３．差戻し時の修正対応</vt:lpstr>
      <vt:lpstr>Ⅰ ．交付申請 　４．審査結果の確認</vt:lpstr>
      <vt:lpstr>PowerPoint プレゼンテーション</vt:lpstr>
      <vt:lpstr>Ⅱ．実績報告 　1．実績報告提出の依頼</vt:lpstr>
      <vt:lpstr>Ⅱ．実績報告 　1．実績報告書提出</vt:lpstr>
      <vt:lpstr>Ⅱ．実績報告 　1．実績報告書提出</vt:lpstr>
      <vt:lpstr>Ⅱ．実績報告 　1．実績報告書提出</vt:lpstr>
      <vt:lpstr>Ⅲ．事業完了 　 1．課税仕入額の報告</vt:lpstr>
      <vt:lpstr>Ⅲ．事業完了 　 1．課税仕入額の報告</vt:lpstr>
      <vt:lpstr>Ⅲ．事業完了 　 2．精算報告_申請フォーム</vt:lpstr>
      <vt:lpstr>Ⅲ．事業完了 　3．利用者アンケート</vt:lpstr>
      <vt:lpstr>Ⅲ．事業完了 　3．利用者アンケート</vt:lpstr>
      <vt:lpstr>Ⅲ．事業完了 　3．利用者アンケート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田仲加奈子</dc:creator>
  <cp:lastModifiedBy>渡辺　清美</cp:lastModifiedBy>
  <cp:revision>3</cp:revision>
  <cp:lastPrinted>2025-08-04T12:24:38Z</cp:lastPrinted>
  <dcterms:created xsi:type="dcterms:W3CDTF">2023-08-29T06:17:35Z</dcterms:created>
  <dcterms:modified xsi:type="dcterms:W3CDTF">2025-09-08T05:08:02Z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xd_ProgID">
    <vt:lpwstr/>
  </property>
  <property fmtid="{D5CDD505-2E9C-101B-9397-08002B2CF9AE}" pid="4" name="ContentTypeId">
    <vt:lpwstr>0x0101004F4D2857BD4309418CEFA3897AF122E5</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