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notesMasterIdLst>
    <p:notesMasterId r:id="rId4"/>
  </p:notesMasterIdLst>
  <p:sldIdLst>
    <p:sldId id="259" r:id="rId2"/>
    <p:sldId id="258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EAE8"/>
    <a:srgbClr val="FFABAB"/>
    <a:srgbClr val="FFC9C9"/>
    <a:srgbClr val="FFFFCC"/>
    <a:srgbClr val="FFDF9F"/>
    <a:srgbClr val="FFCC66"/>
    <a:srgbClr val="009999"/>
    <a:srgbClr val="006699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6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24A5AC-4BC4-4589-B24B-6E533129A265}" type="datetimeFigureOut">
              <a:rPr kumimoji="1" lang="ja-JP" altLang="en-US" smtClean="0"/>
              <a:t>2024/2/14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FB833B-6471-4FDB-8A81-80387C0845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833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B833B-6471-4FDB-8A81-80387C08453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469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2DFC-62C1-4AF1-BCC0-FBF0FAAF1E32}" type="datetimeFigureOut">
              <a:rPr kumimoji="1" lang="ja-JP" altLang="en-US" smtClean="0"/>
              <a:t>2024/2/14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970F-9BDF-4173-9D5A-BC60CF6D2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24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2DFC-62C1-4AF1-BCC0-FBF0FAAF1E32}" type="datetimeFigureOut">
              <a:rPr kumimoji="1" lang="ja-JP" altLang="en-US" smtClean="0"/>
              <a:t>2024/2/14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970F-9BDF-4173-9D5A-BC60CF6D2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303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2DFC-62C1-4AF1-BCC0-FBF0FAAF1E32}" type="datetimeFigureOut">
              <a:rPr kumimoji="1" lang="ja-JP" altLang="en-US" smtClean="0"/>
              <a:t>2024/2/14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970F-9BDF-4173-9D5A-BC60CF6D2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23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2DFC-62C1-4AF1-BCC0-FBF0FAAF1E32}" type="datetimeFigureOut">
              <a:rPr kumimoji="1" lang="ja-JP" altLang="en-US" smtClean="0"/>
              <a:t>2024/2/14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970F-9BDF-4173-9D5A-BC60CF6D2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544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2DFC-62C1-4AF1-BCC0-FBF0FAAF1E32}" type="datetimeFigureOut">
              <a:rPr kumimoji="1" lang="ja-JP" altLang="en-US" smtClean="0"/>
              <a:t>2024/2/14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970F-9BDF-4173-9D5A-BC60CF6D2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538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2DFC-62C1-4AF1-BCC0-FBF0FAAF1E32}" type="datetimeFigureOut">
              <a:rPr kumimoji="1" lang="ja-JP" altLang="en-US" smtClean="0"/>
              <a:t>2024/2/14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970F-9BDF-4173-9D5A-BC60CF6D2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972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2DFC-62C1-4AF1-BCC0-FBF0FAAF1E32}" type="datetimeFigureOut">
              <a:rPr kumimoji="1" lang="ja-JP" altLang="en-US" smtClean="0"/>
              <a:t>2024/2/14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970F-9BDF-4173-9D5A-BC60CF6D2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158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2DFC-62C1-4AF1-BCC0-FBF0FAAF1E32}" type="datetimeFigureOut">
              <a:rPr kumimoji="1" lang="ja-JP" altLang="en-US" smtClean="0"/>
              <a:t>2024/2/14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970F-9BDF-4173-9D5A-BC60CF6D2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662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2DFC-62C1-4AF1-BCC0-FBF0FAAF1E32}" type="datetimeFigureOut">
              <a:rPr kumimoji="1" lang="ja-JP" altLang="en-US" smtClean="0"/>
              <a:t>2024/2/14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970F-9BDF-4173-9D5A-BC60CF6D2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636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2DFC-62C1-4AF1-BCC0-FBF0FAAF1E32}" type="datetimeFigureOut">
              <a:rPr kumimoji="1" lang="ja-JP" altLang="en-US" smtClean="0"/>
              <a:t>2024/2/14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970F-9BDF-4173-9D5A-BC60CF6D2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071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2DFC-62C1-4AF1-BCC0-FBF0FAAF1E32}" type="datetimeFigureOut">
              <a:rPr kumimoji="1" lang="ja-JP" altLang="en-US" smtClean="0"/>
              <a:t>2024/2/14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970F-9BDF-4173-9D5A-BC60CF6D2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9281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02DFC-62C1-4AF1-BCC0-FBF0FAAF1E32}" type="datetimeFigureOut">
              <a:rPr kumimoji="1" lang="ja-JP" altLang="en-US" smtClean="0"/>
              <a:t>2024/2/14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C970F-9BDF-4173-9D5A-BC60CF6D2EF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4332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rgbClr val="FCF59A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9AE1419F-D662-4A04-9867-0A8E6C4CE417}"/>
              </a:ext>
            </a:extLst>
          </p:cNvPr>
          <p:cNvSpPr/>
          <p:nvPr/>
        </p:nvSpPr>
        <p:spPr>
          <a:xfrm>
            <a:off x="506068" y="6302937"/>
            <a:ext cx="5907651" cy="27486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48142" y="9180488"/>
            <a:ext cx="3896671" cy="523220"/>
          </a:xfrm>
          <a:prstGeom prst="chevron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「やさしい日本語」について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FTT-UD丸ゴ_ラージ B" panose="02000800000000000000" pitchFamily="2" charset="-128"/>
              <a:ea typeface="FTT-UD丸ゴ_ラージ B" panose="02000800000000000000" pitchFamily="2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もっと知りたい方はこちら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01EDE51F-76B0-4A0A-8798-A7623DEF15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888" y="8999097"/>
            <a:ext cx="778831" cy="778831"/>
          </a:xfrm>
          <a:prstGeom prst="rect">
            <a:avLst/>
          </a:prstGeom>
        </p:spPr>
      </p:pic>
      <p:sp>
        <p:nvSpPr>
          <p:cNvPr id="49" name="正方形/長方形 48"/>
          <p:cNvSpPr/>
          <p:nvPr/>
        </p:nvSpPr>
        <p:spPr>
          <a:xfrm>
            <a:off x="539213" y="4225403"/>
            <a:ext cx="5833238" cy="578882"/>
          </a:xfrm>
          <a:prstGeom prst="round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※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「多文化共生」は様々な人々がお互いに認め合い、誰もが安心して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FTT-UD丸ゴ_ラージ B" panose="02000800000000000000" pitchFamily="2" charset="-128"/>
              <a:ea typeface="FTT-UD丸ゴ_ラージ B" panose="02000800000000000000" pitchFamily="2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　暮らし活躍できること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7DA86990-75E0-4C92-9C21-DD12CFC0BC37}"/>
              </a:ext>
            </a:extLst>
          </p:cNvPr>
          <p:cNvSpPr txBox="1"/>
          <p:nvPr/>
        </p:nvSpPr>
        <p:spPr>
          <a:xfrm>
            <a:off x="218155" y="3633289"/>
            <a:ext cx="64834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同じ住民として、地域で気持ちよく暮らしたい思いは一緒です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TT-UD丸ゴ_ラージ B" panose="02000800000000000000" pitchFamily="2" charset="-128"/>
              <a:ea typeface="FTT-UD丸ゴ_ラージ B" panose="02000800000000000000" pitchFamily="2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多文化共生（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※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）の考え方をもって一緒に活動してみませんか？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TT-UD丸ゴ_ラージ B" panose="02000800000000000000" pitchFamily="2" charset="-128"/>
              <a:ea typeface="FTT-UD丸ゴ_ラージ B" panose="02000800000000000000" pitchFamily="2" charset="-128"/>
              <a:cs typeface="+mn-cs"/>
            </a:endParaRPr>
          </a:p>
        </p:txBody>
      </p:sp>
      <p:pic>
        <p:nvPicPr>
          <p:cNvPr id="55" name="図 54" descr="cid:image001.png@01DA584E.A6A956E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634422" y="8952313"/>
            <a:ext cx="886000" cy="97956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" name="グループ化 12"/>
          <p:cNvGrpSpPr/>
          <p:nvPr/>
        </p:nvGrpSpPr>
        <p:grpSpPr>
          <a:xfrm>
            <a:off x="0" y="1332901"/>
            <a:ext cx="6684940" cy="2151773"/>
            <a:chOff x="-30995" y="2355010"/>
            <a:chExt cx="6684940" cy="2151773"/>
          </a:xfrm>
        </p:grpSpPr>
        <p:sp>
          <p:nvSpPr>
            <p:cNvPr id="34" name="四角形: 角を丸くする 34">
              <a:extLst>
                <a:ext uri="{FF2B5EF4-FFF2-40B4-BE49-F238E27FC236}">
                  <a16:creationId xmlns:a16="http://schemas.microsoft.com/office/drawing/2014/main" id="{D750AC1D-EADB-4CF5-91AE-08E155B50CE2}"/>
                </a:ext>
              </a:extLst>
            </p:cNvPr>
            <p:cNvSpPr/>
            <p:nvPr/>
          </p:nvSpPr>
          <p:spPr>
            <a:xfrm>
              <a:off x="3097144" y="2663954"/>
              <a:ext cx="3556801" cy="749398"/>
            </a:xfrm>
            <a:prstGeom prst="wedgeRoundRectCallout">
              <a:avLst>
                <a:gd name="adj1" fmla="val -65725"/>
                <a:gd name="adj2" fmla="val 24454"/>
                <a:gd name="adj3" fmla="val 16667"/>
              </a:avLst>
            </a:prstGeom>
            <a:solidFill>
              <a:schemeClr val="bg1"/>
            </a:solidFill>
            <a:ln w="76200" cmpd="thickThin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FTT-UD丸ゴ_ラージ B" panose="02000800000000000000" pitchFamily="2" charset="-128"/>
                  <a:ea typeface="FTT-UD丸ゴ_ラージ B" panose="02000800000000000000" pitchFamily="2" charset="-128"/>
                  <a:cs typeface="+mn-cs"/>
                </a:rPr>
                <a:t>東京都には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ED7D31"/>
                  </a:solidFill>
                  <a:effectLst/>
                  <a:uLnTx/>
                  <a:uFillTx/>
                  <a:latin typeface="FTT-UD丸ゴ_ラージ B" panose="02000800000000000000" pitchFamily="2" charset="-128"/>
                  <a:ea typeface="FTT-UD丸ゴ_ラージ B" panose="02000800000000000000" pitchFamily="2" charset="-128"/>
                  <a:cs typeface="+mn-cs"/>
                </a:rPr>
                <a:t>約６５万人</a:t>
              </a: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FTT-UD丸ゴ_ラージ B" panose="02000800000000000000" pitchFamily="2" charset="-128"/>
                  <a:ea typeface="FTT-UD丸ゴ_ラージ B" panose="02000800000000000000" pitchFamily="2" charset="-128"/>
                  <a:cs typeface="+mn-cs"/>
                </a:rPr>
                <a:t>の外国人が暮らしています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FTT-UD丸ゴ_ラージ B" panose="02000800000000000000" pitchFamily="2" charset="-128"/>
                  <a:ea typeface="FTT-UD丸ゴ_ラージ B" panose="02000800000000000000" pitchFamily="2" charset="-128"/>
                  <a:cs typeface="+mn-cs"/>
                </a:rPr>
                <a:t>（令和６年１月１日現在）</a:t>
              </a:r>
              <a:endPara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37" name="四角形: 角を丸くする 35">
              <a:extLst>
                <a:ext uri="{FF2B5EF4-FFF2-40B4-BE49-F238E27FC236}">
                  <a16:creationId xmlns:a16="http://schemas.microsoft.com/office/drawing/2014/main" id="{0D67EDF7-DC48-474E-9073-B6988DBD194C}"/>
                </a:ext>
              </a:extLst>
            </p:cNvPr>
            <p:cNvSpPr/>
            <p:nvPr/>
          </p:nvSpPr>
          <p:spPr>
            <a:xfrm>
              <a:off x="2588384" y="3566124"/>
              <a:ext cx="3634598" cy="780778"/>
            </a:xfrm>
            <a:prstGeom prst="wedgeRoundRectCallout">
              <a:avLst>
                <a:gd name="adj1" fmla="val -59964"/>
                <a:gd name="adj2" fmla="val -35879"/>
                <a:gd name="adj3" fmla="val 16667"/>
              </a:avLst>
            </a:prstGeom>
            <a:solidFill>
              <a:schemeClr val="bg1"/>
            </a:solidFill>
            <a:ln w="76200" cmpd="thickThin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FTT-UD丸ゴ_ラージ B" panose="02000800000000000000" pitchFamily="2" charset="-128"/>
                  <a:ea typeface="FTT-UD丸ゴ_ラージ B" panose="02000800000000000000" pitchFamily="2" charset="-128"/>
                  <a:cs typeface="+mn-cs"/>
                </a:rPr>
                <a:t>こんな風に思っていませんか？</a:t>
              </a:r>
              <a:endPara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ED7D31"/>
                  </a:solidFill>
                  <a:effectLst/>
                  <a:uLnTx/>
                  <a:uFillTx/>
                  <a:latin typeface="FTT-UD丸ゴ_ラージ B" panose="02000800000000000000" pitchFamily="2" charset="-128"/>
                  <a:ea typeface="FTT-UD丸ゴ_ラージ B" panose="02000800000000000000" pitchFamily="2" charset="-128"/>
                  <a:cs typeface="+mn-cs"/>
                </a:rPr>
                <a:t>一緒に活動できるのかな・・</a:t>
              </a:r>
              <a:endParaRPr kumimoji="1" lang="en-US" altLang="ja-JP" sz="16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ED7D31"/>
                  </a:solidFill>
                  <a:effectLst/>
                  <a:uLnTx/>
                  <a:uFillTx/>
                  <a:latin typeface="FTT-UD丸ゴ_ラージ B" panose="02000800000000000000" pitchFamily="2" charset="-128"/>
                  <a:ea typeface="FTT-UD丸ゴ_ラージ B" panose="02000800000000000000" pitchFamily="2" charset="-128"/>
                  <a:cs typeface="+mn-cs"/>
                </a:rPr>
                <a:t>言葉が通じなかったどうしよう・・</a:t>
              </a:r>
            </a:p>
          </p:txBody>
        </p:sp>
        <p:pic>
          <p:nvPicPr>
            <p:cNvPr id="42" name="図 4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490" y="2355010"/>
              <a:ext cx="1828125" cy="1755000"/>
            </a:xfrm>
            <a:prstGeom prst="rect">
              <a:avLst/>
            </a:prstGeom>
          </p:spPr>
        </p:pic>
        <p:sp>
          <p:nvSpPr>
            <p:cNvPr id="3" name="テキスト ボックス 2"/>
            <p:cNvSpPr txBox="1"/>
            <p:nvPr/>
          </p:nvSpPr>
          <p:spPr>
            <a:xfrm>
              <a:off x="-30995" y="4091285"/>
              <a:ext cx="261937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TT-UD丸ゴ_ラージ B" panose="02000800000000000000" pitchFamily="2" charset="-128"/>
                  <a:ea typeface="FTT-UD丸ゴ_ラージ B" panose="02000800000000000000" pitchFamily="2" charset="-128"/>
                  <a:cs typeface="+mn-cs"/>
                </a:rPr>
                <a:t>やさしい日本語イメージキャラクター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endParaRP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TT-UD丸ゴ_ラージ B" panose="02000800000000000000" pitchFamily="2" charset="-128"/>
                  <a:ea typeface="FTT-UD丸ゴ_ラージ B" panose="02000800000000000000" pitchFamily="2" charset="-128"/>
                  <a:cs typeface="+mn-cs"/>
                </a:rPr>
                <a:t>「や</a:t>
              </a:r>
              <a:r>
                <a:rPr kumimoji="1" lang="ja-JP" altLang="en-US" sz="11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TT-UD丸ゴ_ラージ B" panose="02000800000000000000" pitchFamily="2" charset="-128"/>
                  <a:ea typeface="FTT-UD丸ゴ_ラージ B" panose="02000800000000000000" pitchFamily="2" charset="-128"/>
                  <a:cs typeface="+mn-cs"/>
                </a:rPr>
                <a:t>さ</a:t>
              </a:r>
              <a:r>
                <a:rPr kumimoji="1" lang="ja-JP" alt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TT-UD丸ゴ_ラージ B" panose="02000800000000000000" pitchFamily="2" charset="-128"/>
                  <a:ea typeface="FTT-UD丸ゴ_ラージ B" panose="02000800000000000000" pitchFamily="2" charset="-128"/>
                  <a:cs typeface="+mn-cs"/>
                </a:rPr>
                <a:t>カニくん」</a:t>
              </a:r>
            </a:p>
          </p:txBody>
        </p:sp>
      </p:grpSp>
      <p:grpSp>
        <p:nvGrpSpPr>
          <p:cNvPr id="16" name="グループ化 15"/>
          <p:cNvGrpSpPr/>
          <p:nvPr/>
        </p:nvGrpSpPr>
        <p:grpSpPr>
          <a:xfrm rot="20900206">
            <a:off x="97029" y="6107467"/>
            <a:ext cx="1833830" cy="495702"/>
            <a:chOff x="125703" y="4433247"/>
            <a:chExt cx="1833830" cy="495702"/>
          </a:xfrm>
        </p:grpSpPr>
        <p:sp>
          <p:nvSpPr>
            <p:cNvPr id="48" name="楕円 6"/>
            <p:cNvSpPr/>
            <p:nvPr/>
          </p:nvSpPr>
          <p:spPr>
            <a:xfrm>
              <a:off x="125703" y="4433247"/>
              <a:ext cx="1833830" cy="495702"/>
            </a:xfrm>
            <a:prstGeom prst="wedgeEllipseCallout">
              <a:avLst>
                <a:gd name="adj1" fmla="val -19853"/>
                <a:gd name="adj2" fmla="val -6107"/>
              </a:avLst>
            </a:prstGeom>
            <a:solidFill>
              <a:srgbClr val="FFC409"/>
            </a:solidFill>
            <a:ln w="57150">
              <a:solidFill>
                <a:srgbClr val="FFC40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endParaRPr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334732" y="4503276"/>
              <a:ext cx="1415772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FTT-UD丸ゴ_ラージ B" panose="02000800000000000000" pitchFamily="2" charset="-128"/>
                  <a:ea typeface="FTT-UD丸ゴ_ラージ B" panose="02000800000000000000" pitchFamily="2" charset="-128"/>
                  <a:cs typeface="+mn-cs"/>
                </a:rPr>
                <a:t>どうやって？</a:t>
              </a:r>
            </a:p>
          </p:txBody>
        </p:sp>
      </p:grpSp>
      <p:sp>
        <p:nvSpPr>
          <p:cNvPr id="44" name="正方形/長方形 43"/>
          <p:cNvSpPr/>
          <p:nvPr/>
        </p:nvSpPr>
        <p:spPr>
          <a:xfrm>
            <a:off x="280626" y="38557"/>
            <a:ext cx="66395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800" b="0" i="0" u="none" strike="noStrike" kern="1200" cap="none" spc="0" normalizeH="0" baseline="0" noProof="0" dirty="0">
                <a:ln w="0"/>
                <a:solidFill>
                  <a:srgbClr val="EA54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多文化共生</a:t>
            </a:r>
            <a:r>
              <a:rPr kumimoji="1" lang="ja-JP" altLang="en-US" sz="1600" b="0" i="0" u="none" strike="noStrike" kern="1200" cap="none" spc="0" normalizeH="0" baseline="0" noProof="0" dirty="0">
                <a:ln w="0"/>
                <a:solidFill>
                  <a:srgbClr val="EA54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 </a:t>
            </a:r>
            <a:r>
              <a:rPr kumimoji="1" lang="ja-JP" altLang="en-US" sz="3600" b="1" i="0" u="none" strike="noStrike" kern="1200" cap="none" spc="0" normalizeH="0" baseline="0" noProof="0" dirty="0">
                <a:ln w="12700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を活かして</a:t>
            </a:r>
            <a:endParaRPr kumimoji="1" lang="en-US" altLang="ja-JP" sz="3600" b="1" i="0" u="none" strike="noStrike" kern="1200" cap="none" spc="0" normalizeH="0" baseline="0" noProof="0" dirty="0">
              <a:ln w="12700">
                <a:solidFill>
                  <a:prstClr val="white"/>
                </a:solidFill>
                <a:prstDash val="solid"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FTT-UD丸ゴ_ラージ B" panose="02000800000000000000" pitchFamily="2" charset="-128"/>
              <a:ea typeface="FTT-UD丸ゴ_ラージ B" panose="02000800000000000000" pitchFamily="2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 w="12700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　　　　　　活気ある</a:t>
            </a:r>
            <a:r>
              <a:rPr kumimoji="1" lang="ja-JP" altLang="en-US" sz="4800" b="0" i="0" u="none" strike="noStrike" kern="1200" cap="none" spc="0" normalizeH="0" baseline="0" noProof="0" dirty="0">
                <a:ln w="0"/>
                <a:solidFill>
                  <a:srgbClr val="EA54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地域</a:t>
            </a:r>
            <a:r>
              <a:rPr kumimoji="1" lang="ja-JP" altLang="en-US" sz="3600" b="1" i="0" u="none" strike="noStrike" kern="1200" cap="none" spc="0" normalizeH="0" baseline="0" noProof="0" dirty="0">
                <a:ln w="12700">
                  <a:solidFill>
                    <a:prstClr val="white"/>
                  </a:solidFill>
                  <a:prstDash val="solid"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に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464" y="5223325"/>
            <a:ext cx="1117695" cy="972395"/>
          </a:xfrm>
          <a:prstGeom prst="rect">
            <a:avLst/>
          </a:prstGeom>
        </p:spPr>
      </p:pic>
      <p:sp>
        <p:nvSpPr>
          <p:cNvPr id="8" name="円形吹き出し 7"/>
          <p:cNvSpPr/>
          <p:nvPr/>
        </p:nvSpPr>
        <p:spPr>
          <a:xfrm>
            <a:off x="504112" y="4831381"/>
            <a:ext cx="4850519" cy="1129512"/>
          </a:xfrm>
          <a:prstGeom prst="wedgeEllipseCallout">
            <a:avLst>
              <a:gd name="adj1" fmla="val 50450"/>
              <a:gd name="adj2" fmla="val 39731"/>
            </a:avLst>
          </a:prstGeom>
          <a:solidFill>
            <a:schemeClr val="bg1"/>
          </a:solidFill>
          <a:ln w="38100">
            <a:solidFill>
              <a:srgbClr val="FFC409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7DA86990-75E0-4C92-9C21-DD12CFC0BC37}"/>
              </a:ext>
            </a:extLst>
          </p:cNvPr>
          <p:cNvSpPr txBox="1"/>
          <p:nvPr/>
        </p:nvSpPr>
        <p:spPr>
          <a:xfrm>
            <a:off x="983167" y="4963786"/>
            <a:ext cx="39128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多様な文化を活かしたイベントを開催したり、外国人の方とともに防災まちづくりをしませんか？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TT-UD丸ゴ_ラージ B" panose="02000800000000000000" pitchFamily="2" charset="-128"/>
              <a:ea typeface="FTT-UD丸ゴ_ラージ B" panose="02000800000000000000" pitchFamily="2" charset="-128"/>
              <a:cs typeface="+mn-cs"/>
            </a:endParaRPr>
          </a:p>
        </p:txBody>
      </p:sp>
      <p:grpSp>
        <p:nvGrpSpPr>
          <p:cNvPr id="51" name="グループ化 50"/>
          <p:cNvGrpSpPr/>
          <p:nvPr/>
        </p:nvGrpSpPr>
        <p:grpSpPr>
          <a:xfrm>
            <a:off x="395626" y="7071669"/>
            <a:ext cx="6241506" cy="1179270"/>
            <a:chOff x="750358" y="6028557"/>
            <a:chExt cx="6241506" cy="1179270"/>
          </a:xfrm>
        </p:grpSpPr>
        <p:sp>
          <p:nvSpPr>
            <p:cNvPr id="52" name="テキスト ボックス 51">
              <a:extLst>
                <a:ext uri="{FF2B5EF4-FFF2-40B4-BE49-F238E27FC236}">
                  <a16:creationId xmlns:a16="http://schemas.microsoft.com/office/drawing/2014/main" id="{7DA86990-75E0-4C92-9C21-DD12CFC0BC37}"/>
                </a:ext>
              </a:extLst>
            </p:cNvPr>
            <p:cNvSpPr txBox="1"/>
            <p:nvPr/>
          </p:nvSpPr>
          <p:spPr>
            <a:xfrm>
              <a:off x="750358" y="6028557"/>
              <a:ext cx="6241506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TT-UD丸ゴ_ラージ B" panose="02000800000000000000" pitchFamily="2" charset="-128"/>
                  <a:ea typeface="FTT-UD丸ゴ_ラージ B" panose="02000800000000000000" pitchFamily="2" charset="-128"/>
                  <a:cs typeface="+mn-cs"/>
                </a:rPr>
                <a:t>「やさしい日本語」とは・・・</a:t>
              </a: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TT-UD丸ゴ_ラージ B" panose="02000800000000000000" pitchFamily="2" charset="-128"/>
                  <a:ea typeface="FTT-UD丸ゴ_ラージ B" panose="02000800000000000000" pitchFamily="2" charset="-128"/>
                  <a:cs typeface="+mn-cs"/>
                </a:rPr>
                <a:t>　　外国人など色々な人にわかりやすいよう、簡単にした日本語のこと</a:t>
              </a: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endParaRPr>
            </a:p>
          </p:txBody>
        </p:sp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5C30A08A-C709-4FFB-B114-5C4024837F1F}"/>
                </a:ext>
              </a:extLst>
            </p:cNvPr>
            <p:cNvSpPr txBox="1"/>
            <p:nvPr/>
          </p:nvSpPr>
          <p:spPr>
            <a:xfrm>
              <a:off x="1337899" y="6628945"/>
              <a:ext cx="5185970" cy="578882"/>
            </a:xfrm>
            <a:prstGeom prst="wedgeRoundRectCallout">
              <a:avLst>
                <a:gd name="adj1" fmla="val -26511"/>
                <a:gd name="adj2" fmla="val 31878"/>
                <a:gd name="adj3" fmla="val 16667"/>
              </a:avLst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TT-UD丸ゴ_ラージ B" panose="02000800000000000000" pitchFamily="2" charset="-128"/>
                  <a:ea typeface="FTT-UD丸ゴ_ラージ B" panose="02000800000000000000" pitchFamily="2" charset="-128"/>
                  <a:cs typeface="+mn-cs"/>
                </a:rPr>
                <a:t>　　例：土足厳禁　→　くつを ぬいでください</a:t>
              </a: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FTT-UD丸ゴ_ラージ B" panose="02000800000000000000" pitchFamily="2" charset="-128"/>
                  <a:ea typeface="FTT-UD丸ゴ_ラージ B" panose="02000800000000000000" pitchFamily="2" charset="-128"/>
                  <a:cs typeface="+mn-cs"/>
                </a:rPr>
                <a:t>　　　　可燃ごみ　→　もやすことができる ごみ</a:t>
              </a:r>
              <a:endPara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endParaRPr>
            </a:p>
          </p:txBody>
        </p:sp>
      </p:grpSp>
      <p:sp>
        <p:nvSpPr>
          <p:cNvPr id="43" name="テキスト ボックス 42"/>
          <p:cNvSpPr txBox="1"/>
          <p:nvPr/>
        </p:nvSpPr>
        <p:spPr>
          <a:xfrm>
            <a:off x="1243809" y="6477226"/>
            <a:ext cx="56141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EA545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やさしい日本語 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で声をかけてみよう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　　　　　　　　　　　　　　　　　　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E32A8026-7E53-45B6-AD6F-3D9F7E308078}"/>
              </a:ext>
            </a:extLst>
          </p:cNvPr>
          <p:cNvSpPr/>
          <p:nvPr/>
        </p:nvSpPr>
        <p:spPr>
          <a:xfrm>
            <a:off x="720526" y="8753525"/>
            <a:ext cx="5436000" cy="174430"/>
          </a:xfrm>
          <a:prstGeom prst="rect">
            <a:avLst/>
          </a:prstGeom>
          <a:solidFill>
            <a:srgbClr val="F5AD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0" i="0" u="none" strike="noStrike" kern="1200" cap="none" spc="0" normalizeH="0" baseline="0" noProof="0">
              <a:ln>
                <a:noFill/>
              </a:ln>
              <a:solidFill>
                <a:srgbClr val="FFCCFF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F72AA128-4F55-4C45-9F1A-1FBF05492559}"/>
              </a:ext>
            </a:extLst>
          </p:cNvPr>
          <p:cNvSpPr txBox="1"/>
          <p:nvPr/>
        </p:nvSpPr>
        <p:spPr>
          <a:xfrm>
            <a:off x="539213" y="8292967"/>
            <a:ext cx="57986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やさしい日本語に正解はありません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FTT-UD丸ゴ_ラージ B" panose="02000800000000000000" pitchFamily="2" charset="-128"/>
              <a:ea typeface="FTT-UD丸ゴ_ラージ B" panose="02000800000000000000" pitchFamily="2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FTT-UD丸ゴ_ラージ B" panose="02000800000000000000" pitchFamily="2" charset="-128"/>
                <a:ea typeface="FTT-UD丸ゴ_ラージ B" panose="02000800000000000000" pitchFamily="2" charset="-128"/>
                <a:cs typeface="+mn-cs"/>
              </a:rPr>
              <a:t>大切なことは相手にとってわかりやすいことです</a:t>
            </a:r>
            <a:endParaRPr kumimoji="0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6918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3"/>
          <p:cNvSpPr txBox="1"/>
          <p:nvPr/>
        </p:nvSpPr>
        <p:spPr>
          <a:xfrm>
            <a:off x="225000" y="184214"/>
            <a:ext cx="6408000" cy="523220"/>
          </a:xfrm>
          <a:prstGeom prst="rect">
            <a:avLst/>
          </a:prstGeom>
          <a:solidFill>
            <a:srgbClr val="FFC9C9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ctr" anchorCtr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2800" b="1" dirty="0">
                <a:ln w="10160">
                  <a:noFill/>
                  <a:prstDash val="solid"/>
                </a:ln>
                <a:solidFill>
                  <a:schemeClr val="tx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地域みんなで</a:t>
            </a:r>
            <a:r>
              <a:rPr lang="ja-JP" altLang="en-US" sz="2800" b="1" dirty="0">
                <a:ln w="10160">
                  <a:noFill/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災害</a:t>
            </a:r>
            <a:r>
              <a:rPr lang="ja-JP" altLang="en-US" sz="2800" b="1" dirty="0">
                <a:ln w="10160">
                  <a:noFill/>
                  <a:prstDash val="solid"/>
                </a:ln>
                <a:solidFill>
                  <a:schemeClr val="tx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に備えましょう</a:t>
            </a:r>
            <a:endParaRPr kumimoji="1" lang="ja-JP" altLang="en-US" sz="2800" b="1" dirty="0">
              <a:ln w="10160">
                <a:noFill/>
                <a:prstDash val="solid"/>
              </a:ln>
              <a:solidFill>
                <a:schemeClr val="tx1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9000" y="776161"/>
            <a:ext cx="6480000" cy="9000750"/>
          </a:xfrm>
          <a:prstGeom prst="rect">
            <a:avLst/>
          </a:prstGeom>
          <a:pattFill prst="pct50">
            <a:fgClr>
              <a:schemeClr val="accent4">
                <a:lumMod val="40000"/>
                <a:lumOff val="6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いつかやって</a:t>
            </a:r>
            <a:r>
              <a:rPr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くる“その時”のため</a:t>
            </a: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の準備を！</a:t>
            </a:r>
            <a:endParaRPr lang="en-US" altLang="ja-JP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ts val="23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1" i="0" u="none" strike="noStrike" kern="1200" normalizeH="0" baseline="0" noProof="0" dirty="0">
                <a:solidFill>
                  <a:schemeClr val="tx1"/>
                </a:solidFill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災害時には、自分の身は自分で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守る「</a:t>
            </a:r>
            <a:r>
              <a:rPr lang="ja-JP" altLang="en-US" sz="2000" b="1" dirty="0">
                <a:solidFill>
                  <a:srgbClr val="FF0000"/>
                </a:solidFill>
                <a:effectLst>
                  <a:outerShdw blurRad="50800" dist="38100" dir="24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自助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」とあわせ、町会・自治会や防災会などの地域コミュニティによる「</a:t>
            </a:r>
            <a:r>
              <a:rPr lang="ja-JP" altLang="en-US" sz="2000" b="1" dirty="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共助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」も重要です。</a:t>
            </a:r>
            <a:endParaRPr kumimoji="1" lang="en-US" altLang="ja-JP" sz="1600" b="1" i="0" u="none" strike="noStrike" kern="1200" normalizeH="0" baseline="0" noProof="0" dirty="0">
              <a:solidFill>
                <a:schemeClr val="tx1"/>
              </a:solidFill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対角する 2 つの角を丸めた四角形 2"/>
          <p:cNvSpPr/>
          <p:nvPr/>
        </p:nvSpPr>
        <p:spPr>
          <a:xfrm>
            <a:off x="327480" y="1830030"/>
            <a:ext cx="6264000" cy="2119766"/>
          </a:xfrm>
          <a:prstGeom prst="round2DiagRect">
            <a:avLst>
              <a:gd name="adj1" fmla="val 21322"/>
              <a:gd name="adj2" fmla="val 0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自助の取り組み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対角する 2 つの角を丸めた四角形 10"/>
          <p:cNvSpPr/>
          <p:nvPr/>
        </p:nvSpPr>
        <p:spPr>
          <a:xfrm>
            <a:off x="295442" y="4078731"/>
            <a:ext cx="3975862" cy="1661458"/>
          </a:xfrm>
          <a:prstGeom prst="round2DiagRect">
            <a:avLst>
              <a:gd name="adj1" fmla="val 22847"/>
              <a:gd name="adj2" fmla="val 0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共助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の取り組み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  <a:spcBef>
                <a:spcPts val="1400"/>
              </a:spcBef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・地域の防災訓練への参加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  <a:spcBef>
                <a:spcPts val="300"/>
              </a:spcBef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・防災市民組織への積極的な参画</a:t>
            </a:r>
          </a:p>
          <a:p>
            <a:pPr>
              <a:lnSpc>
                <a:spcPts val="1800"/>
              </a:lnSpc>
              <a:spcBef>
                <a:spcPts val="300"/>
              </a:spcBef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・近所の助け合いや日頃から顔の見える関係づくり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  <a:spcBef>
                <a:spcPts val="300"/>
              </a:spcBef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など</a:t>
            </a: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0362" y="2806550"/>
            <a:ext cx="506895" cy="506895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755332" y="2824705"/>
            <a:ext cx="1085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東京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備蓄ナビ→</a:t>
            </a: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3711" y="9310358"/>
            <a:ext cx="520014" cy="520014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2845903" y="9493399"/>
            <a:ext cx="34542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5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（参考）東京くらし防災・東京防災→</a:t>
            </a:r>
          </a:p>
        </p:txBody>
      </p:sp>
      <p:sp>
        <p:nvSpPr>
          <p:cNvPr id="12" name="対角する 2 つの角を丸めた四角形 11"/>
          <p:cNvSpPr/>
          <p:nvPr/>
        </p:nvSpPr>
        <p:spPr>
          <a:xfrm>
            <a:off x="4376832" y="4078731"/>
            <a:ext cx="2199408" cy="1661457"/>
          </a:xfrm>
          <a:prstGeom prst="round2DiagRect">
            <a:avLst>
              <a:gd name="adj1" fmla="val 22847"/>
              <a:gd name="adj2" fmla="val 0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マンション防災の推進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6015" y="4767327"/>
            <a:ext cx="625974" cy="625974"/>
          </a:xfrm>
          <a:prstGeom prst="rect">
            <a:avLst/>
          </a:prstGeom>
        </p:spPr>
      </p:pic>
      <p:sp>
        <p:nvSpPr>
          <p:cNvPr id="18" name="テキスト ボックス 17"/>
          <p:cNvSpPr txBox="1"/>
          <p:nvPr/>
        </p:nvSpPr>
        <p:spPr>
          <a:xfrm>
            <a:off x="4585707" y="5446762"/>
            <a:ext cx="17071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マンション防災リーフレット</a:t>
            </a: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0597" y="4536527"/>
            <a:ext cx="1195980" cy="846505"/>
          </a:xfrm>
          <a:prstGeom prst="rect">
            <a:avLst/>
          </a:prstGeom>
        </p:spPr>
      </p:pic>
      <p:sp>
        <p:nvSpPr>
          <p:cNvPr id="20" name="対角する 2 つの角を丸めた四角形 19"/>
          <p:cNvSpPr/>
          <p:nvPr/>
        </p:nvSpPr>
        <p:spPr>
          <a:xfrm>
            <a:off x="283933" y="5867670"/>
            <a:ext cx="6290134" cy="3225023"/>
          </a:xfrm>
          <a:prstGeom prst="round2DiagRect">
            <a:avLst>
              <a:gd name="adj1" fmla="val 16001"/>
              <a:gd name="adj2" fmla="val 0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t"/>
          <a:lstStyle/>
          <a:p>
            <a:endParaRPr lang="en-US" altLang="ja-JP" sz="1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外国人とも助け合うまちづくりを！</a:t>
            </a:r>
            <a:endParaRPr lang="en-US" altLang="ja-JP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言葉・文化の違いなどから、災害への備えや</a:t>
            </a:r>
            <a:endParaRPr lang="en-US" altLang="ja-JP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災害時に取るべき行動がわからない方がたくさんいます。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E9191146-418E-87E2-AD98-CC6C9A75147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042" y="6711697"/>
            <a:ext cx="887794" cy="1178418"/>
          </a:xfrm>
          <a:prstGeom prst="rect">
            <a:avLst/>
          </a:prstGeom>
        </p:spPr>
      </p:pic>
      <p:sp>
        <p:nvSpPr>
          <p:cNvPr id="22" name="思考の吹き出し: 雲形 5">
            <a:extLst>
              <a:ext uri="{FF2B5EF4-FFF2-40B4-BE49-F238E27FC236}">
                <a16:creationId xmlns:a16="http://schemas.microsoft.com/office/drawing/2014/main" id="{39041B4E-72D3-E685-1CE5-751D0BA8245C}"/>
              </a:ext>
            </a:extLst>
          </p:cNvPr>
          <p:cNvSpPr/>
          <p:nvPr/>
        </p:nvSpPr>
        <p:spPr>
          <a:xfrm>
            <a:off x="4571603" y="5913815"/>
            <a:ext cx="1378469" cy="665690"/>
          </a:xfrm>
          <a:prstGeom prst="cloudCallout">
            <a:avLst>
              <a:gd name="adj1" fmla="val 37542"/>
              <a:gd name="adj2" fmla="val 72246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震度？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避難所？</a:t>
            </a:r>
          </a:p>
        </p:txBody>
      </p:sp>
      <p:pic>
        <p:nvPicPr>
          <p:cNvPr id="26" name="図 2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ED1C24"/>
              </a:clrFrom>
              <a:clrTo>
                <a:srgbClr val="ED1C2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94" y="8402709"/>
            <a:ext cx="825103" cy="1080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テキスト ボックス 8"/>
          <p:cNvSpPr txBox="1"/>
          <p:nvPr/>
        </p:nvSpPr>
        <p:spPr>
          <a:xfrm>
            <a:off x="411469" y="2301788"/>
            <a:ext cx="2505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・日常備蓄（普段使っているものを常に少し多めに備えましょう）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11469" y="3326023"/>
            <a:ext cx="255229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・携帯トイレ、簡易トイレの準備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612241" y="2301788"/>
            <a:ext cx="26878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  <a:spcBef>
                <a:spcPts val="600"/>
              </a:spcBef>
            </a:pP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・家具類の転倒、落下、移動防止（家具の固定や配置の工夫）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11469" y="3594303"/>
            <a:ext cx="48248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  <a:spcBef>
                <a:spcPts val="600"/>
              </a:spcBef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・家族同士での安否確認の方法や集合場所などの確認　　など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77641" y="9155151"/>
            <a:ext cx="544169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5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誰一人取り残さない、災害に強い街づくりを目指しましょう。</a:t>
            </a:r>
            <a:endParaRPr lang="en-US" altLang="ja-JP" sz="15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B92444F4-4DBC-40F6-9B4C-E5B6C6342847}"/>
              </a:ext>
            </a:extLst>
          </p:cNvPr>
          <p:cNvSpPr txBox="1"/>
          <p:nvPr/>
        </p:nvSpPr>
        <p:spPr>
          <a:xfrm>
            <a:off x="904192" y="7934848"/>
            <a:ext cx="4332103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一緒に活動してみよう！！</a:t>
            </a:r>
            <a:endParaRPr lang="en-US" altLang="ja-JP" sz="1800" b="1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  <a:spcBef>
                <a:spcPts val="1000"/>
              </a:spcBef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外国人が参加できる防災訓練を行うことで、いざという時に地域が一体になって助け合うことができます。</a:t>
            </a:r>
            <a:endParaRPr lang="en-US" altLang="ja-JP" sz="1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DCF99B4C-FD2A-4CE5-93F9-99EBC11C4B73}"/>
              </a:ext>
            </a:extLst>
          </p:cNvPr>
          <p:cNvSpPr txBox="1"/>
          <p:nvPr/>
        </p:nvSpPr>
        <p:spPr>
          <a:xfrm>
            <a:off x="904192" y="6956230"/>
            <a:ext cx="4811850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声をかけてみよう！！</a:t>
            </a:r>
            <a:endParaRPr lang="en-US" altLang="ja-JP" sz="1800" b="1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800"/>
              </a:lnSpc>
              <a:spcBef>
                <a:spcPts val="1000"/>
              </a:spcBef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お互いに顔の見える関係になれば、いざというときも必要な情報を話すことができます。まずはやさしい日本語で声をかけてみませんか。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-43784" y="9475470"/>
            <a:ext cx="1618466" cy="367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00" dirty="0"/>
              <a:t>東京防災公式キャラクター</a:t>
            </a:r>
            <a:endParaRPr kumimoji="1" lang="en-US" altLang="ja-JP" sz="900" dirty="0"/>
          </a:p>
          <a:p>
            <a:pPr algn="ctr"/>
            <a:r>
              <a:rPr lang="ja-JP" altLang="en-US" sz="900" dirty="0"/>
              <a:t>「防サイくん」</a:t>
            </a:r>
            <a:endParaRPr kumimoji="1" lang="ja-JP" altLang="en-US" sz="900" dirty="0"/>
          </a:p>
        </p:txBody>
      </p:sp>
      <p:pic>
        <p:nvPicPr>
          <p:cNvPr id="33" name="図 3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0641" y="2690401"/>
            <a:ext cx="909039" cy="1091939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443" y="2203427"/>
            <a:ext cx="1168704" cy="1168704"/>
          </a:xfrm>
          <a:prstGeom prst="rect">
            <a:avLst/>
          </a:prstGeom>
        </p:spPr>
      </p:pic>
      <p:pic>
        <p:nvPicPr>
          <p:cNvPr id="36" name="図 3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759" y="3980028"/>
            <a:ext cx="1360309" cy="1057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1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1820</TotalTime>
  <Words>549</Words>
  <Application>Microsoft Office PowerPoint</Application>
  <PresentationFormat>A4 210 x 297 mm</PresentationFormat>
  <Paragraphs>59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FTT-UD丸ゴ_ラージ B</vt:lpstr>
      <vt:lpstr>Meiryo UI</vt:lpstr>
      <vt:lpstr>メイリオ</vt:lpstr>
      <vt:lpstr>游ゴシック</vt:lpstr>
      <vt:lpstr>Arial</vt:lpstr>
      <vt:lpstr>Calibri</vt:lpstr>
      <vt:lpstr>Calibri Light</vt:lpstr>
      <vt:lpstr>Office Theme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</dc:creator>
  <cp:lastModifiedBy>田中　澪</cp:lastModifiedBy>
  <cp:revision>133</cp:revision>
  <cp:lastPrinted>2024-02-07T07:16:49Z</cp:lastPrinted>
  <dcterms:created xsi:type="dcterms:W3CDTF">2019-12-17T08:44:43Z</dcterms:created>
  <dcterms:modified xsi:type="dcterms:W3CDTF">2024-02-14T01:52:03Z</dcterms:modified>
</cp:coreProperties>
</file>