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notesMasterIdLst>
    <p:notesMasterId r:id="rId4"/>
  </p:notesMasterIdLst>
  <p:sldIdLst>
    <p:sldId id="259"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EAE8"/>
    <a:srgbClr val="FFABAB"/>
    <a:srgbClr val="FFC9C9"/>
    <a:srgbClr val="FFFFCC"/>
    <a:srgbClr val="FFDF9F"/>
    <a:srgbClr val="FFCC66"/>
    <a:srgbClr val="009999"/>
    <a:srgbClr val="0066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26" autoAdjust="0"/>
  </p:normalViewPr>
  <p:slideViewPr>
    <p:cSldViewPr snapToGrid="0">
      <p:cViewPr varScale="1">
        <p:scale>
          <a:sx n="69" d="100"/>
          <a:sy n="69" d="100"/>
        </p:scale>
        <p:origin x="322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B24A5AC-4BC4-4589-B24B-6E533129A265}"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8FB833B-6471-4FDB-8A81-80387C08453F}" type="slidenum">
              <a:rPr kumimoji="1" lang="ja-JP" altLang="en-US" smtClean="0"/>
              <a:t>‹#›</a:t>
            </a:fld>
            <a:endParaRPr kumimoji="1" lang="ja-JP" altLang="en-US"/>
          </a:p>
        </p:txBody>
      </p:sp>
    </p:spTree>
    <p:extLst>
      <p:ext uri="{BB962C8B-B14F-4D97-AF65-F5344CB8AC3E}">
        <p14:creationId xmlns:p14="http://schemas.microsoft.com/office/powerpoint/2010/main" val="25738338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8FB833B-6471-4FDB-8A81-80387C08453F}" type="slidenum">
              <a:rPr kumimoji="1" lang="ja-JP" altLang="en-US" smtClean="0"/>
              <a:t>2</a:t>
            </a:fld>
            <a:endParaRPr kumimoji="1" lang="ja-JP" altLang="en-US"/>
          </a:p>
        </p:txBody>
      </p:sp>
    </p:spTree>
    <p:extLst>
      <p:ext uri="{BB962C8B-B14F-4D97-AF65-F5344CB8AC3E}">
        <p14:creationId xmlns:p14="http://schemas.microsoft.com/office/powerpoint/2010/main" val="3184469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3246242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3319303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350523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2835440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275153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825972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2876158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3666662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2417636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3130071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702DFC-62C1-4AF1-BCC0-FBF0FAAF1E32}"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405928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B702DFC-62C1-4AF1-BCC0-FBF0FAAF1E32}" type="datetimeFigureOut">
              <a:rPr kumimoji="1" lang="ja-JP" altLang="en-US" smtClean="0"/>
              <a:t>2026/3/23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C9C970F-9BDF-4173-9D5A-BC60CF6D2EF5}" type="slidenum">
              <a:rPr kumimoji="1" lang="ja-JP" altLang="en-US" smtClean="0"/>
              <a:t>‹#›</a:t>
            </a:fld>
            <a:endParaRPr kumimoji="1" lang="ja-JP" altLang="en-US"/>
          </a:p>
        </p:txBody>
      </p:sp>
    </p:spTree>
    <p:extLst>
      <p:ext uri="{BB962C8B-B14F-4D97-AF65-F5344CB8AC3E}">
        <p14:creationId xmlns:p14="http://schemas.microsoft.com/office/powerpoint/2010/main" val="10643328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DnDiag">
          <a:fgClr>
            <a:srgbClr val="FCF59A"/>
          </a:fgClr>
          <a:bgClr>
            <a:schemeClr val="bg1"/>
          </a:bgClr>
        </a:pattFill>
        <a:effectLst/>
      </p:bgPr>
    </p:bg>
    <p:spTree>
      <p:nvGrpSpPr>
        <p:cNvPr id="1" name=""/>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9AE1419F-D662-4A04-9867-0A8E6C4CE417}"/>
              </a:ext>
            </a:extLst>
          </p:cNvPr>
          <p:cNvSpPr/>
          <p:nvPr/>
        </p:nvSpPr>
        <p:spPr>
          <a:xfrm>
            <a:off x="506068" y="6302937"/>
            <a:ext cx="5907651" cy="27486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9" name="正方形/長方形 48"/>
          <p:cNvSpPr/>
          <p:nvPr/>
        </p:nvSpPr>
        <p:spPr>
          <a:xfrm>
            <a:off x="539213" y="4225403"/>
            <a:ext cx="5833238" cy="578882"/>
          </a:xfrm>
          <a:prstGeom prst="round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srgbClr val="E7E6E6">
                    <a:lumMod val="25000"/>
                  </a:srgbClr>
                </a:solidFill>
                <a:effectLst/>
                <a:uLnTx/>
                <a:uFillTx/>
                <a:latin typeface="FTT-UD丸ゴ_ラージ B" panose="02000800000000000000" pitchFamily="2" charset="-128"/>
                <a:ea typeface="FTT-UD丸ゴ_ラージ B" panose="02000800000000000000" pitchFamily="2" charset="-128"/>
                <a:cs typeface="+mn-cs"/>
              </a:rPr>
              <a:t>※</a:t>
            </a:r>
            <a:r>
              <a:rPr kumimoji="0" lang="ja-JP" altLang="en-US" sz="1400" b="0" i="0" u="none" strike="noStrike" kern="1200" cap="none" spc="0" normalizeH="0" baseline="0" noProof="0" dirty="0">
                <a:ln>
                  <a:noFill/>
                </a:ln>
                <a:solidFill>
                  <a:srgbClr val="E7E6E6">
                    <a:lumMod val="25000"/>
                  </a:srgbClr>
                </a:solidFill>
                <a:effectLst/>
                <a:uLnTx/>
                <a:uFillTx/>
                <a:latin typeface="FTT-UD丸ゴ_ラージ B" panose="02000800000000000000" pitchFamily="2" charset="-128"/>
                <a:ea typeface="FTT-UD丸ゴ_ラージ B" panose="02000800000000000000" pitchFamily="2" charset="-128"/>
                <a:cs typeface="+mn-cs"/>
              </a:rPr>
              <a:t>「多文化共生」は様々な人々がお互いに認め合い、誰もが安心して</a:t>
            </a:r>
            <a:endParaRPr kumimoji="0" lang="en-US" altLang="ja-JP" sz="1400" b="0" i="0" u="none" strike="noStrike" kern="1200" cap="none" spc="0" normalizeH="0" baseline="0" noProof="0" dirty="0">
              <a:ln>
                <a:noFill/>
              </a:ln>
              <a:solidFill>
                <a:srgbClr val="E7E6E6">
                  <a:lumMod val="25000"/>
                </a:srgb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E7E6E6">
                    <a:lumMod val="25000"/>
                  </a:srgbClr>
                </a:solidFill>
                <a:effectLst/>
                <a:uLnTx/>
                <a:uFillTx/>
                <a:latin typeface="FTT-UD丸ゴ_ラージ B" panose="02000800000000000000" pitchFamily="2" charset="-128"/>
                <a:ea typeface="FTT-UD丸ゴ_ラージ B" panose="02000800000000000000" pitchFamily="2" charset="-128"/>
                <a:cs typeface="+mn-cs"/>
              </a:rPr>
              <a:t>　暮らし活躍できること</a:t>
            </a:r>
          </a:p>
        </p:txBody>
      </p:sp>
      <p:sp>
        <p:nvSpPr>
          <p:cNvPr id="50" name="テキスト ボックス 49">
            <a:extLst>
              <a:ext uri="{FF2B5EF4-FFF2-40B4-BE49-F238E27FC236}">
                <a16:creationId xmlns:a16="http://schemas.microsoft.com/office/drawing/2014/main" id="{7DA86990-75E0-4C92-9C21-DD12CFC0BC37}"/>
              </a:ext>
            </a:extLst>
          </p:cNvPr>
          <p:cNvSpPr txBox="1"/>
          <p:nvPr/>
        </p:nvSpPr>
        <p:spPr>
          <a:xfrm>
            <a:off x="218155" y="3633289"/>
            <a:ext cx="6483476"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同じ住民として、地域で気持ちよく暮らしたい思いは一緒です</a:t>
            </a:r>
            <a:endParaRPr kumimoji="1" lang="en-US" altLang="ja-JP"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多文化共生（</a:t>
            </a:r>
            <a:r>
              <a:rPr kumimoji="1" lang="en-US" altLang="ja-JP"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a:t>
            </a:r>
            <a:r>
              <a:rPr kumimoji="1" lang="ja-JP" altLang="en-US"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）の考え方をもって一緒に活動してみませんか？</a:t>
            </a:r>
            <a:endParaRPr kumimoji="1" lang="en-US" altLang="ja-JP"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p:txBody>
      </p:sp>
      <p:grpSp>
        <p:nvGrpSpPr>
          <p:cNvPr id="13" name="グループ化 12"/>
          <p:cNvGrpSpPr/>
          <p:nvPr/>
        </p:nvGrpSpPr>
        <p:grpSpPr>
          <a:xfrm>
            <a:off x="0" y="1332901"/>
            <a:ext cx="6684940" cy="2151773"/>
            <a:chOff x="-30995" y="2355010"/>
            <a:chExt cx="6684940" cy="2151773"/>
          </a:xfrm>
        </p:grpSpPr>
        <p:sp>
          <p:nvSpPr>
            <p:cNvPr id="34" name="四角形: 角を丸くする 34">
              <a:extLst>
                <a:ext uri="{FF2B5EF4-FFF2-40B4-BE49-F238E27FC236}">
                  <a16:creationId xmlns:a16="http://schemas.microsoft.com/office/drawing/2014/main" id="{D750AC1D-EADB-4CF5-91AE-08E155B50CE2}"/>
                </a:ext>
              </a:extLst>
            </p:cNvPr>
            <p:cNvSpPr/>
            <p:nvPr/>
          </p:nvSpPr>
          <p:spPr>
            <a:xfrm>
              <a:off x="3097144" y="2663954"/>
              <a:ext cx="3556801" cy="749398"/>
            </a:xfrm>
            <a:prstGeom prst="wedgeRoundRectCallout">
              <a:avLst>
                <a:gd name="adj1" fmla="val -65725"/>
                <a:gd name="adj2" fmla="val 24454"/>
                <a:gd name="adj3" fmla="val 16667"/>
              </a:avLst>
            </a:prstGeom>
            <a:solidFill>
              <a:schemeClr val="bg1"/>
            </a:solidFill>
            <a:ln w="76200" cmpd="thickThi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東京都には</a:t>
              </a:r>
              <a:endParaRPr kumimoji="1" lang="en-US" altLang="ja-JP"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ED7D31"/>
                  </a:solidFill>
                  <a:effectLst/>
                  <a:uLnTx/>
                  <a:uFillTx/>
                  <a:latin typeface="FTT-UD丸ゴ_ラージ B" panose="02000800000000000000" pitchFamily="2" charset="-128"/>
                  <a:ea typeface="FTT-UD丸ゴ_ラージ B" panose="02000800000000000000" pitchFamily="2" charset="-128"/>
                  <a:cs typeface="+mn-cs"/>
                </a:rPr>
                <a:t>約</a:t>
              </a:r>
              <a:r>
                <a:rPr kumimoji="1" lang="ja-JP" altLang="en-US" b="1" dirty="0">
                  <a:solidFill>
                    <a:srgbClr val="ED7D31"/>
                  </a:solidFill>
                  <a:latin typeface="FTT-UD丸ゴ_ラージ B" panose="02000800000000000000" pitchFamily="2" charset="-128"/>
                  <a:ea typeface="FTT-UD丸ゴ_ラージ B" panose="02000800000000000000" pitchFamily="2" charset="-128"/>
                </a:rPr>
                <a:t>７８</a:t>
              </a:r>
              <a:r>
                <a:rPr kumimoji="1" lang="ja-JP" altLang="en-US" sz="1800" b="1" i="0" u="none" strike="noStrike" kern="1200" cap="none" spc="0" normalizeH="0" baseline="0" noProof="0" dirty="0">
                  <a:ln>
                    <a:noFill/>
                  </a:ln>
                  <a:solidFill>
                    <a:srgbClr val="ED7D31"/>
                  </a:solidFill>
                  <a:effectLst/>
                  <a:uLnTx/>
                  <a:uFillTx/>
                  <a:latin typeface="FTT-UD丸ゴ_ラージ B" panose="02000800000000000000" pitchFamily="2" charset="-128"/>
                  <a:ea typeface="FTT-UD丸ゴ_ラージ B" panose="02000800000000000000" pitchFamily="2" charset="-128"/>
                  <a:cs typeface="+mn-cs"/>
                </a:rPr>
                <a:t>万人</a:t>
              </a:r>
              <a:r>
                <a:rPr kumimoji="1" lang="ja-JP" altLang="en-US"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の外国人が暮らしています</a:t>
              </a:r>
              <a:endParaRPr kumimoji="1" lang="en-US" altLang="ja-JP"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（令和８年</a:t>
              </a:r>
              <a:r>
                <a:rPr kumimoji="1" lang="ja-JP" altLang="en-US" sz="1200" b="1" dirty="0">
                  <a:solidFill>
                    <a:prstClr val="black">
                      <a:lumMod val="85000"/>
                      <a:lumOff val="15000"/>
                    </a:prstClr>
                  </a:solidFill>
                  <a:latin typeface="FTT-UD丸ゴ_ラージ B" panose="02000800000000000000" pitchFamily="2" charset="-128"/>
                  <a:ea typeface="FTT-UD丸ゴ_ラージ B" panose="02000800000000000000" pitchFamily="2" charset="-128"/>
                </a:rPr>
                <a:t>１</a:t>
              </a:r>
              <a:r>
                <a:rPr kumimoji="1" lang="ja-JP" altLang="en-US" sz="12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月１日現在）</a:t>
              </a:r>
              <a:endParaRPr kumimoji="1" lang="ja-JP" altLang="en-US" sz="1400" b="0" i="0" u="none" strike="noStrike" kern="1200" cap="none" spc="0" normalizeH="0" baseline="0" noProof="0" dirty="0">
                <a:ln>
                  <a:noFill/>
                </a:ln>
                <a:solidFill>
                  <a:prstClr val="black">
                    <a:lumMod val="85000"/>
                    <a:lumOff val="15000"/>
                  </a:prstClr>
                </a:solidFill>
                <a:effectLst/>
                <a:uLnTx/>
                <a:uFillTx/>
                <a:latin typeface="Calibri" panose="020F0502020204030204"/>
                <a:ea typeface="游ゴシック" panose="020B0400000000000000" pitchFamily="50" charset="-128"/>
                <a:cs typeface="+mn-cs"/>
              </a:endParaRPr>
            </a:p>
          </p:txBody>
        </p:sp>
        <p:sp>
          <p:nvSpPr>
            <p:cNvPr id="37" name="四角形: 角を丸くする 35">
              <a:extLst>
                <a:ext uri="{FF2B5EF4-FFF2-40B4-BE49-F238E27FC236}">
                  <a16:creationId xmlns:a16="http://schemas.microsoft.com/office/drawing/2014/main" id="{0D67EDF7-DC48-474E-9073-B6988DBD194C}"/>
                </a:ext>
              </a:extLst>
            </p:cNvPr>
            <p:cNvSpPr/>
            <p:nvPr/>
          </p:nvSpPr>
          <p:spPr>
            <a:xfrm>
              <a:off x="2588384" y="3566124"/>
              <a:ext cx="3634598" cy="780778"/>
            </a:xfrm>
            <a:prstGeom prst="wedgeRoundRectCallout">
              <a:avLst>
                <a:gd name="adj1" fmla="val -59964"/>
                <a:gd name="adj2" fmla="val -35879"/>
                <a:gd name="adj3" fmla="val 16667"/>
              </a:avLst>
            </a:prstGeom>
            <a:solidFill>
              <a:schemeClr val="bg1"/>
            </a:solidFill>
            <a:ln w="76200" cmpd="thickThi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こんな風に思っていませんか？</a:t>
              </a:r>
              <a:endParaRPr kumimoji="1" lang="en-US" altLang="ja-JP" sz="1400" b="1" i="0" u="none" strike="noStrike" kern="1200" cap="none" spc="0" normalizeH="0" baseline="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ED7D31"/>
                  </a:solidFill>
                  <a:effectLst/>
                  <a:uLnTx/>
                  <a:uFillTx/>
                  <a:latin typeface="FTT-UD丸ゴ_ラージ B" panose="02000800000000000000" pitchFamily="2" charset="-128"/>
                  <a:ea typeface="FTT-UD丸ゴ_ラージ B" panose="02000800000000000000" pitchFamily="2" charset="-128"/>
                  <a:cs typeface="+mn-cs"/>
                </a:rPr>
                <a:t>一緒に活動できるのかな・・</a:t>
              </a:r>
              <a:endParaRPr kumimoji="1" lang="en-US" altLang="ja-JP" sz="1600" b="1" i="0" u="none" strike="noStrike" kern="1200" cap="none" spc="0" normalizeH="0" baseline="0" noProof="0" dirty="0">
                <a:ln>
                  <a:noFill/>
                </a:ln>
                <a:solidFill>
                  <a:srgbClr val="ED7D31"/>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ED7D31"/>
                  </a:solidFill>
                  <a:effectLst/>
                  <a:uLnTx/>
                  <a:uFillTx/>
                  <a:latin typeface="FTT-UD丸ゴ_ラージ B" panose="02000800000000000000" pitchFamily="2" charset="-128"/>
                  <a:ea typeface="FTT-UD丸ゴ_ラージ B" panose="02000800000000000000" pitchFamily="2" charset="-128"/>
                  <a:cs typeface="+mn-cs"/>
                </a:rPr>
                <a:t>言葉が通じなかったどうしよう・・</a:t>
              </a:r>
            </a:p>
          </p:txBody>
        </p:sp>
        <p:pic>
          <p:nvPicPr>
            <p:cNvPr id="42" name="図 4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490" y="2355010"/>
              <a:ext cx="1828125" cy="1755000"/>
            </a:xfrm>
            <a:prstGeom prst="rect">
              <a:avLst/>
            </a:prstGeom>
          </p:spPr>
        </p:pic>
        <p:sp>
          <p:nvSpPr>
            <p:cNvPr id="3" name="テキスト ボックス 2"/>
            <p:cNvSpPr txBox="1"/>
            <p:nvPr/>
          </p:nvSpPr>
          <p:spPr>
            <a:xfrm>
              <a:off x="-30995" y="4091285"/>
              <a:ext cx="2619379" cy="4154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やさしい日本語イメージキャラクター</a:t>
              </a:r>
              <a:endParaRPr kumimoji="1" lang="en-US" altLang="ja-JP" sz="10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「や</a:t>
              </a:r>
              <a:r>
                <a:rPr kumimoji="1" lang="ja-JP" altLang="en-US" sz="1100" b="1" i="0" u="none" strike="noStrike" kern="1200" cap="none" spc="0" normalizeH="0" baseline="0" noProof="0" dirty="0" err="1">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さ</a:t>
              </a:r>
              <a:r>
                <a:rPr kumimoji="1" lang="ja-JP" altLang="en-US" sz="1100" b="1"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カニくん」</a:t>
              </a:r>
            </a:p>
          </p:txBody>
        </p:sp>
      </p:grpSp>
      <p:grpSp>
        <p:nvGrpSpPr>
          <p:cNvPr id="16" name="グループ化 15"/>
          <p:cNvGrpSpPr/>
          <p:nvPr/>
        </p:nvGrpSpPr>
        <p:grpSpPr>
          <a:xfrm rot="20900206">
            <a:off x="97029" y="6107467"/>
            <a:ext cx="1833830" cy="495702"/>
            <a:chOff x="125703" y="4433247"/>
            <a:chExt cx="1833830" cy="495702"/>
          </a:xfrm>
        </p:grpSpPr>
        <p:sp>
          <p:nvSpPr>
            <p:cNvPr id="48" name="楕円 6"/>
            <p:cNvSpPr/>
            <p:nvPr/>
          </p:nvSpPr>
          <p:spPr>
            <a:xfrm>
              <a:off x="125703" y="4433247"/>
              <a:ext cx="1833830" cy="495702"/>
            </a:xfrm>
            <a:prstGeom prst="wedgeEllipseCallout">
              <a:avLst>
                <a:gd name="adj1" fmla="val -19853"/>
                <a:gd name="adj2" fmla="val -6107"/>
              </a:avLst>
            </a:prstGeom>
            <a:solidFill>
              <a:srgbClr val="FFC409"/>
            </a:solidFill>
            <a:ln w="57150">
              <a:solidFill>
                <a:srgbClr val="FFC4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dirty="0">
                <a:ln>
                  <a:noFill/>
                </a:ln>
                <a:solidFill>
                  <a:srgbClr val="E7E6E6">
                    <a:lumMod val="25000"/>
                  </a:srgbClr>
                </a:solidFill>
                <a:effectLst/>
                <a:uLnTx/>
                <a:uFillTx/>
                <a:latin typeface="FTT-UD丸ゴ_ラージ B" panose="02000800000000000000" pitchFamily="2" charset="-128"/>
                <a:ea typeface="FTT-UD丸ゴ_ラージ B" panose="02000800000000000000" pitchFamily="2" charset="-128"/>
                <a:cs typeface="+mn-cs"/>
              </a:endParaRPr>
            </a:p>
          </p:txBody>
        </p:sp>
        <p:sp>
          <p:nvSpPr>
            <p:cNvPr id="15" name="正方形/長方形 14"/>
            <p:cNvSpPr/>
            <p:nvPr/>
          </p:nvSpPr>
          <p:spPr>
            <a:xfrm>
              <a:off x="334732" y="4503276"/>
              <a:ext cx="1415772" cy="338554"/>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FTT-UD丸ゴ_ラージ B" panose="02000800000000000000" pitchFamily="2" charset="-128"/>
                  <a:ea typeface="FTT-UD丸ゴ_ラージ B" panose="02000800000000000000" pitchFamily="2" charset="-128"/>
                  <a:cs typeface="+mn-cs"/>
                </a:rPr>
                <a:t>どうやって？</a:t>
              </a:r>
            </a:p>
          </p:txBody>
        </p:sp>
      </p:grpSp>
      <p:sp>
        <p:nvSpPr>
          <p:cNvPr id="44" name="正方形/長方形 43"/>
          <p:cNvSpPr/>
          <p:nvPr/>
        </p:nvSpPr>
        <p:spPr>
          <a:xfrm>
            <a:off x="280626" y="38557"/>
            <a:ext cx="6639528" cy="156966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800" b="0" i="0" u="none" strike="noStrike" kern="1200" cap="none" spc="0" normalizeH="0" baseline="0" noProof="0" dirty="0">
                <a:ln w="0"/>
                <a:solidFill>
                  <a:srgbClr val="EA545E"/>
                </a:solidFill>
                <a:effectLst>
                  <a:outerShdw blurRad="38100" dist="38100" dir="2700000" algn="tl">
                    <a:srgbClr val="000000">
                      <a:alpha val="43137"/>
                    </a:srgbClr>
                  </a:outerShdw>
                </a:effectLst>
                <a:uLnTx/>
                <a:uFillTx/>
                <a:latin typeface="FTT-UD丸ゴ_ラージ B" panose="02000800000000000000" pitchFamily="2" charset="-128"/>
                <a:ea typeface="FTT-UD丸ゴ_ラージ B" panose="02000800000000000000" pitchFamily="2" charset="-128"/>
                <a:cs typeface="+mn-cs"/>
              </a:rPr>
              <a:t>多文化共生</a:t>
            </a:r>
            <a:r>
              <a:rPr kumimoji="1" lang="ja-JP" altLang="en-US" sz="1600" b="0" i="0" u="none" strike="noStrike" kern="1200" cap="none" spc="0" normalizeH="0" baseline="0" noProof="0" dirty="0">
                <a:ln w="0"/>
                <a:solidFill>
                  <a:srgbClr val="EA545E"/>
                </a:solidFill>
                <a:effectLst>
                  <a:outerShdw blurRad="38100" dist="38100" dir="2700000" algn="tl">
                    <a:srgbClr val="000000">
                      <a:alpha val="43137"/>
                    </a:srgbClr>
                  </a:outerShdw>
                </a:effectLst>
                <a:uLnTx/>
                <a:uFillTx/>
                <a:latin typeface="FTT-UD丸ゴ_ラージ B" panose="02000800000000000000" pitchFamily="2" charset="-128"/>
                <a:ea typeface="FTT-UD丸ゴ_ラージ B" panose="02000800000000000000" pitchFamily="2" charset="-128"/>
                <a:cs typeface="+mn-cs"/>
              </a:rPr>
              <a:t> </a:t>
            </a:r>
            <a:r>
              <a:rPr kumimoji="1" lang="ja-JP" altLang="en-US" sz="3600" b="1" i="0" u="none" strike="noStrike" kern="1200" cap="none" spc="0" normalizeH="0" baseline="0" noProof="0" dirty="0">
                <a:ln w="12700">
                  <a:solidFill>
                    <a:prstClr val="white"/>
                  </a:solidFill>
                  <a:prstDash val="solid"/>
                </a:ln>
                <a:solidFill>
                  <a:prstClr val="black">
                    <a:lumMod val="65000"/>
                    <a:lumOff val="35000"/>
                  </a:prstClr>
                </a:solidFill>
                <a:effectLst/>
                <a:uLnTx/>
                <a:uFillTx/>
                <a:latin typeface="FTT-UD丸ゴ_ラージ B" panose="02000800000000000000" pitchFamily="2" charset="-128"/>
                <a:ea typeface="FTT-UD丸ゴ_ラージ B" panose="02000800000000000000" pitchFamily="2" charset="-128"/>
                <a:cs typeface="+mn-cs"/>
              </a:rPr>
              <a:t>を活かして</a:t>
            </a:r>
            <a:endParaRPr kumimoji="1" lang="en-US" altLang="ja-JP" sz="3600" b="1" i="0" u="none" strike="noStrike" kern="1200" cap="none" spc="0" normalizeH="0" baseline="0" noProof="0" dirty="0">
              <a:ln w="12700">
                <a:solidFill>
                  <a:prstClr val="white"/>
                </a:solidFill>
                <a:prstDash val="solid"/>
              </a:ln>
              <a:solidFill>
                <a:prstClr val="black">
                  <a:lumMod val="65000"/>
                  <a:lumOff val="35000"/>
                </a:prst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w="12700">
                  <a:solidFill>
                    <a:prstClr val="white"/>
                  </a:solidFill>
                  <a:prstDash val="solid"/>
                </a:ln>
                <a:solidFill>
                  <a:prstClr val="black">
                    <a:lumMod val="65000"/>
                    <a:lumOff val="35000"/>
                  </a:prstClr>
                </a:solidFill>
                <a:effectLst/>
                <a:uLnTx/>
                <a:uFillTx/>
                <a:latin typeface="FTT-UD丸ゴ_ラージ B" panose="02000800000000000000" pitchFamily="2" charset="-128"/>
                <a:ea typeface="FTT-UD丸ゴ_ラージ B" panose="02000800000000000000" pitchFamily="2" charset="-128"/>
                <a:cs typeface="+mn-cs"/>
              </a:rPr>
              <a:t>　　　　　　活気ある</a:t>
            </a:r>
            <a:r>
              <a:rPr kumimoji="1" lang="ja-JP" altLang="en-US" sz="4800" b="0" i="0" u="none" strike="noStrike" kern="1200" cap="none" spc="0" normalizeH="0" baseline="0" noProof="0" dirty="0">
                <a:ln w="0"/>
                <a:solidFill>
                  <a:srgbClr val="EA545E"/>
                </a:solidFill>
                <a:effectLst>
                  <a:outerShdw blurRad="38100" dist="38100" dir="2700000" algn="tl">
                    <a:srgbClr val="000000">
                      <a:alpha val="43137"/>
                    </a:srgbClr>
                  </a:outerShdw>
                </a:effectLst>
                <a:uLnTx/>
                <a:uFillTx/>
                <a:latin typeface="FTT-UD丸ゴ_ラージ B" panose="02000800000000000000" pitchFamily="2" charset="-128"/>
                <a:ea typeface="FTT-UD丸ゴ_ラージ B" panose="02000800000000000000" pitchFamily="2" charset="-128"/>
                <a:cs typeface="+mn-cs"/>
              </a:rPr>
              <a:t>地域</a:t>
            </a:r>
            <a:r>
              <a:rPr kumimoji="1" lang="ja-JP" altLang="en-US" sz="3600" b="1" i="0" u="none" strike="noStrike" kern="1200" cap="none" spc="0" normalizeH="0" baseline="0" noProof="0" dirty="0">
                <a:ln w="12700">
                  <a:solidFill>
                    <a:prstClr val="white"/>
                  </a:solidFill>
                  <a:prstDash val="solid"/>
                </a:ln>
                <a:solidFill>
                  <a:prstClr val="black">
                    <a:lumMod val="65000"/>
                    <a:lumOff val="35000"/>
                  </a:prstClr>
                </a:solidFill>
                <a:effectLst/>
                <a:uLnTx/>
                <a:uFillTx/>
                <a:latin typeface="FTT-UD丸ゴ_ラージ B" panose="02000800000000000000" pitchFamily="2" charset="-128"/>
                <a:ea typeface="FTT-UD丸ゴ_ラージ B" panose="02000800000000000000" pitchFamily="2" charset="-128"/>
                <a:cs typeface="+mn-cs"/>
              </a:rPr>
              <a:t>に</a:t>
            </a: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97464" y="5223325"/>
            <a:ext cx="1117695" cy="972395"/>
          </a:xfrm>
          <a:prstGeom prst="rect">
            <a:avLst/>
          </a:prstGeom>
        </p:spPr>
      </p:pic>
      <p:sp>
        <p:nvSpPr>
          <p:cNvPr id="8" name="円形吹き出し 7"/>
          <p:cNvSpPr/>
          <p:nvPr/>
        </p:nvSpPr>
        <p:spPr>
          <a:xfrm>
            <a:off x="504112" y="4831381"/>
            <a:ext cx="4850519" cy="1129512"/>
          </a:xfrm>
          <a:prstGeom prst="wedgeEllipseCallout">
            <a:avLst>
              <a:gd name="adj1" fmla="val 50450"/>
              <a:gd name="adj2" fmla="val 39731"/>
            </a:avLst>
          </a:prstGeom>
          <a:solidFill>
            <a:schemeClr val="bg1"/>
          </a:solidFill>
          <a:ln w="38100">
            <a:solidFill>
              <a:srgbClr val="FFC409"/>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7" name="テキスト ボックス 46">
            <a:extLst>
              <a:ext uri="{FF2B5EF4-FFF2-40B4-BE49-F238E27FC236}">
                <a16:creationId xmlns:a16="http://schemas.microsoft.com/office/drawing/2014/main" id="{7DA86990-75E0-4C92-9C21-DD12CFC0BC37}"/>
              </a:ext>
            </a:extLst>
          </p:cNvPr>
          <p:cNvSpPr txBox="1"/>
          <p:nvPr/>
        </p:nvSpPr>
        <p:spPr>
          <a:xfrm>
            <a:off x="983167" y="4963786"/>
            <a:ext cx="3912818"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多様な文化を活かしたイベントを開催したり、外国人の方とともに防災まちづくりをしませんか？</a:t>
            </a:r>
            <a:endParaRPr kumimoji="1" lang="en-US" altLang="ja-JP" sz="16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p:txBody>
      </p:sp>
      <p:sp>
        <p:nvSpPr>
          <p:cNvPr id="52" name="テキスト ボックス 51">
            <a:extLst>
              <a:ext uri="{FF2B5EF4-FFF2-40B4-BE49-F238E27FC236}">
                <a16:creationId xmlns:a16="http://schemas.microsoft.com/office/drawing/2014/main" id="{7DA86990-75E0-4C92-9C21-DD12CFC0BC37}"/>
              </a:ext>
            </a:extLst>
          </p:cNvPr>
          <p:cNvSpPr txBox="1"/>
          <p:nvPr/>
        </p:nvSpPr>
        <p:spPr>
          <a:xfrm>
            <a:off x="395626" y="7071669"/>
            <a:ext cx="6241506"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「やさしい日本語」とは・・・</a:t>
            </a:r>
            <a:endParaRPr kumimoji="1" lang="en-US" altLang="ja-JP"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　難しい言葉を言い換えるなど相手に配慮したわかりやすい日本語のこと</a:t>
            </a:r>
            <a:endParaRPr kumimoji="1" lang="en-US" altLang="ja-JP"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p:txBody>
      </p:sp>
      <p:sp>
        <p:nvSpPr>
          <p:cNvPr id="43" name="テキスト ボックス 42"/>
          <p:cNvSpPr txBox="1"/>
          <p:nvPr/>
        </p:nvSpPr>
        <p:spPr>
          <a:xfrm>
            <a:off x="1243809" y="6477226"/>
            <a:ext cx="5614191"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EA545E"/>
                </a:solidFill>
                <a:effectLst>
                  <a:outerShdw blurRad="38100" dist="38100" dir="2700000" algn="tl">
                    <a:srgbClr val="000000">
                      <a:alpha val="43137"/>
                    </a:srgbClr>
                  </a:outerShdw>
                </a:effectLst>
                <a:uLnTx/>
                <a:uFillTx/>
                <a:latin typeface="FTT-UD丸ゴ_ラージ B" panose="02000800000000000000" pitchFamily="2" charset="-128"/>
                <a:ea typeface="FTT-UD丸ゴ_ラージ B" panose="02000800000000000000" pitchFamily="2" charset="-128"/>
                <a:cs typeface="+mn-cs"/>
              </a:rPr>
              <a:t>やさしい日本語 </a:t>
            </a:r>
            <a:r>
              <a:rPr kumimoji="1" lang="ja-JP" altLang="en-US" sz="1600" b="1"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で声をかけてみよう</a:t>
            </a:r>
            <a:r>
              <a:rPr kumimoji="1" lang="ja-JP" altLang="en-US" sz="1200" b="1"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　　　　　　　　　　　　　　　　　　</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1" name="正方形/長方形 60">
            <a:extLst>
              <a:ext uri="{FF2B5EF4-FFF2-40B4-BE49-F238E27FC236}">
                <a16:creationId xmlns:a16="http://schemas.microsoft.com/office/drawing/2014/main" id="{E32A8026-7E53-45B6-AD6F-3D9F7E308078}"/>
              </a:ext>
            </a:extLst>
          </p:cNvPr>
          <p:cNvSpPr/>
          <p:nvPr/>
        </p:nvSpPr>
        <p:spPr>
          <a:xfrm>
            <a:off x="720526" y="8753525"/>
            <a:ext cx="5436000" cy="174430"/>
          </a:xfrm>
          <a:prstGeom prst="rect">
            <a:avLst/>
          </a:prstGeom>
          <a:solidFill>
            <a:srgbClr val="F5AD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srgbClr val="FFCCFF"/>
              </a:solidFill>
              <a:effectLst/>
              <a:uLnTx/>
              <a:uFillTx/>
              <a:latin typeface="Calibri" panose="020F0502020204030204"/>
              <a:ea typeface="游ゴシック" panose="020B0400000000000000" pitchFamily="50" charset="-128"/>
              <a:cs typeface="+mn-cs"/>
            </a:endParaRPr>
          </a:p>
        </p:txBody>
      </p:sp>
      <p:sp>
        <p:nvSpPr>
          <p:cNvPr id="62" name="テキスト ボックス 61">
            <a:extLst>
              <a:ext uri="{FF2B5EF4-FFF2-40B4-BE49-F238E27FC236}">
                <a16:creationId xmlns:a16="http://schemas.microsoft.com/office/drawing/2014/main" id="{F72AA128-4F55-4C45-9F1A-1FBF05492559}"/>
              </a:ext>
            </a:extLst>
          </p:cNvPr>
          <p:cNvSpPr txBox="1"/>
          <p:nvPr/>
        </p:nvSpPr>
        <p:spPr>
          <a:xfrm>
            <a:off x="539213" y="8292967"/>
            <a:ext cx="5798625"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lumMod val="75000"/>
                    <a:lumOff val="25000"/>
                  </a:prstClr>
                </a:solidFill>
                <a:effectLst/>
                <a:uLnTx/>
                <a:uFillTx/>
                <a:latin typeface="FTT-UD丸ゴ_ラージ B" panose="02000800000000000000" pitchFamily="2" charset="-128"/>
                <a:ea typeface="FTT-UD丸ゴ_ラージ B" panose="02000800000000000000" pitchFamily="2" charset="-128"/>
                <a:cs typeface="+mn-cs"/>
              </a:rPr>
              <a:t>やさしい日本語に正解はありません</a:t>
            </a:r>
            <a:endParaRPr kumimoji="1" lang="en-US" altLang="ja-JP" sz="1600" b="0" i="0" u="none" strike="noStrike" kern="1200" cap="none" spc="0" normalizeH="0" baseline="0" noProof="0" dirty="0">
              <a:ln>
                <a:noFill/>
              </a:ln>
              <a:solidFill>
                <a:prstClr val="black">
                  <a:lumMod val="75000"/>
                  <a:lumOff val="25000"/>
                </a:prstClr>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lumMod val="75000"/>
                    <a:lumOff val="25000"/>
                  </a:prstClr>
                </a:solidFill>
                <a:effectLst/>
                <a:uLnTx/>
                <a:uFillTx/>
                <a:latin typeface="FTT-UD丸ゴ_ラージ B" panose="02000800000000000000" pitchFamily="2" charset="-128"/>
                <a:ea typeface="FTT-UD丸ゴ_ラージ B" panose="02000800000000000000" pitchFamily="2" charset="-128"/>
                <a:cs typeface="+mn-cs"/>
              </a:rPr>
              <a:t>大切なことは相手にとってわかりやすいことです</a:t>
            </a:r>
            <a:endPar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4C711B02-FA94-F01B-EA68-EE989FD53D5D}"/>
              </a:ext>
            </a:extLst>
          </p:cNvPr>
          <p:cNvSpPr txBox="1"/>
          <p:nvPr/>
        </p:nvSpPr>
        <p:spPr>
          <a:xfrm>
            <a:off x="983167" y="7590037"/>
            <a:ext cx="5185970" cy="749141"/>
          </a:xfrm>
          <a:prstGeom prst="wedgeRoundRectCallout">
            <a:avLst>
              <a:gd name="adj1" fmla="val -26511"/>
              <a:gd name="adj2" fmla="val 31878"/>
              <a:gd name="adj3" fmla="val 16667"/>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　　例：土足厳禁　→　</a:t>
            </a:r>
            <a:r>
              <a:rPr kumimoji="1" lang="ja-JP" altLang="en-US" sz="1400" dirty="0">
                <a:solidFill>
                  <a:prstClr val="black"/>
                </a:solidFill>
                <a:latin typeface="FTT-UD丸ゴ_ラージ B" panose="02000800000000000000" pitchFamily="2" charset="-128"/>
                <a:ea typeface="FTT-UD丸ゴ_ラージ B" panose="02000800000000000000" pitchFamily="2" charset="-128"/>
              </a:rPr>
              <a:t>靴</a:t>
            </a:r>
            <a:r>
              <a:rPr kumimoji="1" lang="ja-JP" altLang="en-US"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を 脱いで ください</a:t>
            </a:r>
            <a:endParaRPr kumimoji="1" lang="en-US" altLang="ja-JP"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a:p>
            <a:pPr marL="0" marR="0" lvl="0" indent="0" algn="l" defTabSz="457200" rtl="0" eaLnBrk="1" fontAlgn="auto" latinLnBrk="0" hangingPunct="1">
              <a:lnSpc>
                <a:spcPct val="100000"/>
              </a:lnSpc>
              <a:spcBef>
                <a:spcPts val="12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rPr>
              <a:t>　　　　可燃ごみ　→　燃やすことが できる ごみ</a:t>
            </a:r>
            <a:endParaRPr kumimoji="1" lang="en-US" altLang="ja-JP" sz="1400" b="0" i="0" u="none" strike="noStrike" kern="1200" cap="none" spc="0" normalizeH="0" baseline="0" noProof="0" dirty="0">
              <a:ln>
                <a:noFill/>
              </a:ln>
              <a:solidFill>
                <a:prstClr val="black"/>
              </a:solidFill>
              <a:effectLst/>
              <a:uLnTx/>
              <a:uFillTx/>
              <a:latin typeface="FTT-UD丸ゴ_ラージ B" panose="02000800000000000000" pitchFamily="2" charset="-128"/>
              <a:ea typeface="FTT-UD丸ゴ_ラージ B" panose="02000800000000000000" pitchFamily="2" charset="-128"/>
              <a:cs typeface="+mn-cs"/>
            </a:endParaRPr>
          </a:p>
        </p:txBody>
      </p:sp>
      <p:sp>
        <p:nvSpPr>
          <p:cNvPr id="5" name="テキスト ボックス 4">
            <a:extLst>
              <a:ext uri="{FF2B5EF4-FFF2-40B4-BE49-F238E27FC236}">
                <a16:creationId xmlns:a16="http://schemas.microsoft.com/office/drawing/2014/main" id="{09F3CAEB-CD71-2CB4-1E91-14F46A349F1B}"/>
              </a:ext>
            </a:extLst>
          </p:cNvPr>
          <p:cNvSpPr txBox="1"/>
          <p:nvPr/>
        </p:nvSpPr>
        <p:spPr>
          <a:xfrm>
            <a:off x="2946719" y="7502737"/>
            <a:ext cx="521494" cy="230832"/>
          </a:xfrm>
          <a:prstGeom prst="rect">
            <a:avLst/>
          </a:prstGeom>
          <a:noFill/>
        </p:spPr>
        <p:txBody>
          <a:bodyPr wrap="square" rtlCol="0">
            <a:spAutoFit/>
          </a:bodyPr>
          <a:lstStyle/>
          <a:p>
            <a:r>
              <a:rPr kumimoji="1" lang="ja-JP" altLang="en-US" sz="900" dirty="0">
                <a:latin typeface="Ebrima" panose="02000000000000000000" pitchFamily="2" charset="0"/>
                <a:ea typeface="FTT-UD丸ゴ_ラージ B" panose="02000800000000000000"/>
                <a:cs typeface="Ebrima" panose="02000000000000000000" pitchFamily="2" charset="0"/>
              </a:rPr>
              <a:t>くつ</a:t>
            </a:r>
            <a:endParaRPr kumimoji="1" lang="ja-JP" altLang="en-US" sz="1000" dirty="0">
              <a:latin typeface="Ebrima" panose="02000000000000000000" pitchFamily="2" charset="0"/>
              <a:ea typeface="FTT-UD丸ゴ_ラージ B" panose="02000800000000000000"/>
              <a:cs typeface="Ebrima" panose="02000000000000000000" pitchFamily="2" charset="0"/>
            </a:endParaRPr>
          </a:p>
        </p:txBody>
      </p:sp>
      <p:sp>
        <p:nvSpPr>
          <p:cNvPr id="6" name="テキスト ボックス 5">
            <a:extLst>
              <a:ext uri="{FF2B5EF4-FFF2-40B4-BE49-F238E27FC236}">
                <a16:creationId xmlns:a16="http://schemas.microsoft.com/office/drawing/2014/main" id="{13C6AB54-8646-DFE3-CCE8-0FC139AFBC12}"/>
              </a:ext>
            </a:extLst>
          </p:cNvPr>
          <p:cNvSpPr txBox="1"/>
          <p:nvPr/>
        </p:nvSpPr>
        <p:spPr>
          <a:xfrm>
            <a:off x="3006250" y="7880207"/>
            <a:ext cx="521494" cy="230832"/>
          </a:xfrm>
          <a:prstGeom prst="rect">
            <a:avLst/>
          </a:prstGeom>
          <a:noFill/>
        </p:spPr>
        <p:txBody>
          <a:bodyPr wrap="square" rtlCol="0">
            <a:spAutoFit/>
          </a:bodyPr>
          <a:lstStyle/>
          <a:p>
            <a:r>
              <a:rPr kumimoji="1" lang="ja-JP" altLang="en-US" sz="900" dirty="0">
                <a:ea typeface="FTT-UD丸ゴ_ラージ B" panose="02000800000000000000"/>
              </a:rPr>
              <a:t>も</a:t>
            </a:r>
            <a:endParaRPr kumimoji="1" lang="ja-JP" altLang="en-US" sz="1000" dirty="0">
              <a:ea typeface="FTT-UD丸ゴ_ラージ B" panose="02000800000000000000"/>
            </a:endParaRPr>
          </a:p>
        </p:txBody>
      </p:sp>
      <p:sp>
        <p:nvSpPr>
          <p:cNvPr id="10" name="テキスト ボックス 9">
            <a:extLst>
              <a:ext uri="{FF2B5EF4-FFF2-40B4-BE49-F238E27FC236}">
                <a16:creationId xmlns:a16="http://schemas.microsoft.com/office/drawing/2014/main" id="{74F84DA0-11E3-CFA9-FAC5-B9BE86D60EDB}"/>
              </a:ext>
            </a:extLst>
          </p:cNvPr>
          <p:cNvSpPr txBox="1"/>
          <p:nvPr/>
        </p:nvSpPr>
        <p:spPr>
          <a:xfrm>
            <a:off x="3406295" y="7501601"/>
            <a:ext cx="521494" cy="230832"/>
          </a:xfrm>
          <a:prstGeom prst="rect">
            <a:avLst/>
          </a:prstGeom>
          <a:noFill/>
        </p:spPr>
        <p:txBody>
          <a:bodyPr wrap="square" rtlCol="0">
            <a:spAutoFit/>
          </a:bodyPr>
          <a:lstStyle/>
          <a:p>
            <a:r>
              <a:rPr kumimoji="1" lang="ja-JP" altLang="en-US" sz="900" dirty="0">
                <a:latin typeface="Ebrima" panose="02000000000000000000" pitchFamily="2" charset="0"/>
                <a:ea typeface="FTT-UD丸ゴ_ラージ B" panose="02000800000000000000"/>
                <a:cs typeface="Ebrima" panose="02000000000000000000" pitchFamily="2" charset="0"/>
              </a:rPr>
              <a:t>ぬ</a:t>
            </a:r>
            <a:endParaRPr kumimoji="1" lang="ja-JP" altLang="en-US" sz="1000" dirty="0">
              <a:latin typeface="Ebrima" panose="02000000000000000000" pitchFamily="2" charset="0"/>
              <a:ea typeface="FTT-UD丸ゴ_ラージ B" panose="02000800000000000000"/>
              <a:cs typeface="Ebrima" panose="02000000000000000000" pitchFamily="2" charset="0"/>
            </a:endParaRPr>
          </a:p>
        </p:txBody>
      </p:sp>
      <p:pic>
        <p:nvPicPr>
          <p:cNvPr id="2" name="図 1">
            <a:extLst>
              <a:ext uri="{FF2B5EF4-FFF2-40B4-BE49-F238E27FC236}">
                <a16:creationId xmlns:a16="http://schemas.microsoft.com/office/drawing/2014/main" id="{BCC39BD8-2CBF-A683-BFC3-5EE352614F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7852" y="8157520"/>
            <a:ext cx="778831" cy="778831"/>
          </a:xfrm>
          <a:prstGeom prst="rect">
            <a:avLst/>
          </a:prstGeom>
        </p:spPr>
      </p:pic>
      <p:sp>
        <p:nvSpPr>
          <p:cNvPr id="11" name="円形吹き出し 7">
            <a:extLst>
              <a:ext uri="{FF2B5EF4-FFF2-40B4-BE49-F238E27FC236}">
                <a16:creationId xmlns:a16="http://schemas.microsoft.com/office/drawing/2014/main" id="{5F56B505-E2D9-91AA-A1A5-3B0A55D09EBA}"/>
              </a:ext>
            </a:extLst>
          </p:cNvPr>
          <p:cNvSpPr/>
          <p:nvPr/>
        </p:nvSpPr>
        <p:spPr>
          <a:xfrm>
            <a:off x="5206406" y="7639652"/>
            <a:ext cx="1596730" cy="451329"/>
          </a:xfrm>
          <a:prstGeom prst="wedgeEllipseCallout">
            <a:avLst>
              <a:gd name="adj1" fmla="val 11314"/>
              <a:gd name="adj2" fmla="val 68121"/>
            </a:avLst>
          </a:prstGeom>
          <a:solidFill>
            <a:schemeClr val="bg1"/>
          </a:solidFill>
          <a:ln w="38100">
            <a:solidFill>
              <a:srgbClr val="FFC409"/>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7E80BF60-4511-B8D2-112B-838FA8FD2487}"/>
              </a:ext>
            </a:extLst>
          </p:cNvPr>
          <p:cNvSpPr txBox="1"/>
          <p:nvPr/>
        </p:nvSpPr>
        <p:spPr>
          <a:xfrm>
            <a:off x="5081098" y="7709998"/>
            <a:ext cx="1833831" cy="307777"/>
          </a:xfrm>
          <a:prstGeom prst="chevron">
            <a:avLst/>
          </a:prstGeom>
          <a:noFill/>
          <a:ln w="57150">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100" normalizeH="0" noProof="0" dirty="0">
                <a:ln>
                  <a:noFill/>
                </a:ln>
                <a:solidFill>
                  <a:prstClr val="black">
                    <a:lumMod val="85000"/>
                    <a:lumOff val="15000"/>
                  </a:prstClr>
                </a:solidFill>
                <a:effectLst/>
                <a:uLnTx/>
                <a:uFillTx/>
                <a:latin typeface="FTT-UD丸ゴ_ラージ B" panose="02000800000000000000" pitchFamily="2" charset="-128"/>
                <a:ea typeface="FTT-UD丸ゴ_ラージ B" panose="02000800000000000000" pitchFamily="2" charset="-128"/>
                <a:cs typeface="+mn-cs"/>
              </a:rPr>
              <a:t>もっと知りたい方</a:t>
            </a:r>
          </a:p>
        </p:txBody>
      </p:sp>
      <p:sp>
        <p:nvSpPr>
          <p:cNvPr id="21" name="テキスト ボックス 20">
            <a:extLst>
              <a:ext uri="{FF2B5EF4-FFF2-40B4-BE49-F238E27FC236}">
                <a16:creationId xmlns:a16="http://schemas.microsoft.com/office/drawing/2014/main" id="{3E89F0A9-E2E0-9C73-D139-4EBA1251B87E}"/>
              </a:ext>
            </a:extLst>
          </p:cNvPr>
          <p:cNvSpPr txBox="1"/>
          <p:nvPr/>
        </p:nvSpPr>
        <p:spPr>
          <a:xfrm>
            <a:off x="916502" y="9134094"/>
            <a:ext cx="3430029" cy="738664"/>
          </a:xfrm>
          <a:prstGeom prst="rect">
            <a:avLst/>
          </a:prstGeom>
          <a:noFill/>
        </p:spPr>
        <p:txBody>
          <a:bodyPr wrap="square">
            <a:spAutoFit/>
          </a:bodyPr>
          <a:lstStyle/>
          <a:p>
            <a:r>
              <a:rPr kumimoji="1" lang="ja-JP" altLang="en-US" sz="1400" dirty="0">
                <a:solidFill>
                  <a:schemeClr val="tx1">
                    <a:lumMod val="85000"/>
                    <a:lumOff val="15000"/>
                  </a:schemeClr>
                </a:solidFill>
                <a:ea typeface="FTT-UD丸ゴ_ラージ B" panose="02000800000000000000" pitchFamily="2" charset="-128"/>
              </a:rPr>
              <a:t>←生活に必要な情報などをまとめた</a:t>
            </a:r>
            <a:endParaRPr kumimoji="1" lang="en-US" altLang="ja-JP" sz="1400" dirty="0">
              <a:solidFill>
                <a:schemeClr val="tx1">
                  <a:lumMod val="85000"/>
                  <a:lumOff val="15000"/>
                </a:schemeClr>
              </a:solidFill>
              <a:ea typeface="FTT-UD丸ゴ_ラージ B" panose="02000800000000000000" pitchFamily="2" charset="-128"/>
            </a:endParaRPr>
          </a:p>
          <a:p>
            <a:r>
              <a:rPr kumimoji="1" lang="ja-JP" altLang="en-US" sz="1400" dirty="0">
                <a:solidFill>
                  <a:schemeClr val="tx1">
                    <a:lumMod val="85000"/>
                    <a:lumOff val="15000"/>
                  </a:schemeClr>
                </a:solidFill>
                <a:ea typeface="FTT-UD丸ゴ_ラージ B" panose="02000800000000000000" pitchFamily="2" charset="-128"/>
              </a:rPr>
              <a:t>    </a:t>
            </a:r>
            <a:r>
              <a:rPr kumimoji="1" lang="en-US" altLang="ja-JP" sz="1400" dirty="0">
                <a:solidFill>
                  <a:schemeClr val="tx1">
                    <a:lumMod val="85000"/>
                    <a:lumOff val="15000"/>
                  </a:schemeClr>
                </a:solidFill>
                <a:ea typeface="FTT-UD丸ゴ_ラージ B" panose="02000800000000000000" pitchFamily="2" charset="-128"/>
              </a:rPr>
              <a:t>『</a:t>
            </a:r>
            <a:r>
              <a:rPr kumimoji="1" lang="ja-JP" altLang="en-US" sz="1400" b="1" dirty="0">
                <a:solidFill>
                  <a:schemeClr val="tx1">
                    <a:lumMod val="85000"/>
                    <a:lumOff val="15000"/>
                  </a:schemeClr>
                </a:solidFill>
                <a:ea typeface="FTT-UD丸ゴ_ラージ B" panose="02000800000000000000" pitchFamily="2" charset="-128"/>
              </a:rPr>
              <a:t>外国人住民向けポケットカード</a:t>
            </a:r>
            <a:r>
              <a:rPr kumimoji="1" lang="en-US" altLang="ja-JP" sz="1400" dirty="0">
                <a:solidFill>
                  <a:schemeClr val="tx1">
                    <a:lumMod val="85000"/>
                    <a:lumOff val="15000"/>
                  </a:schemeClr>
                </a:solidFill>
                <a:ea typeface="FTT-UD丸ゴ_ラージ B" panose="02000800000000000000" pitchFamily="2" charset="-128"/>
              </a:rPr>
              <a:t>』</a:t>
            </a:r>
          </a:p>
          <a:p>
            <a:r>
              <a:rPr kumimoji="1" lang="ja-JP" altLang="en-US" sz="1400" dirty="0">
                <a:solidFill>
                  <a:schemeClr val="tx1">
                    <a:lumMod val="85000"/>
                    <a:lumOff val="15000"/>
                  </a:schemeClr>
                </a:solidFill>
                <a:ea typeface="FTT-UD丸ゴ_ラージ B" panose="02000800000000000000" pitchFamily="2" charset="-128"/>
              </a:rPr>
              <a:t>    もご活用ください</a:t>
            </a:r>
          </a:p>
        </p:txBody>
      </p:sp>
      <p:pic>
        <p:nvPicPr>
          <p:cNvPr id="22" name="図 21" descr="新聞の表紙&#10;&#10;低い精度で自動的に生成された説明">
            <a:extLst>
              <a:ext uri="{FF2B5EF4-FFF2-40B4-BE49-F238E27FC236}">
                <a16:creationId xmlns:a16="http://schemas.microsoft.com/office/drawing/2014/main" id="{278CCC17-D67B-3E21-5396-78838C4DBE9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32917" y="9129666"/>
            <a:ext cx="1128807" cy="683964"/>
          </a:xfrm>
          <a:prstGeom prst="rect">
            <a:avLst/>
          </a:prstGeom>
        </p:spPr>
      </p:pic>
      <p:pic>
        <p:nvPicPr>
          <p:cNvPr id="23" name="図 22">
            <a:extLst>
              <a:ext uri="{FF2B5EF4-FFF2-40B4-BE49-F238E27FC236}">
                <a16:creationId xmlns:a16="http://schemas.microsoft.com/office/drawing/2014/main" id="{8C794524-9344-6AC9-B9B8-D407E02CB92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21260" y="9129666"/>
            <a:ext cx="1127123" cy="683964"/>
          </a:xfrm>
          <a:prstGeom prst="rect">
            <a:avLst/>
          </a:prstGeom>
        </p:spPr>
      </p:pic>
      <p:pic>
        <p:nvPicPr>
          <p:cNvPr id="14" name="図 13" descr="QR コード&#10;&#10;AI 生成コンテンツは誤りを含む可能性があります。">
            <a:extLst>
              <a:ext uri="{FF2B5EF4-FFF2-40B4-BE49-F238E27FC236}">
                <a16:creationId xmlns:a16="http://schemas.microsoft.com/office/drawing/2014/main" id="{8402A262-847B-6A03-4BBE-9F3AF4C7653E}"/>
              </a:ext>
            </a:extLst>
          </p:cNvPr>
          <p:cNvPicPr>
            <a:picLocks noChangeAspect="1"/>
          </p:cNvPicPr>
          <p:nvPr/>
        </p:nvPicPr>
        <p:blipFill>
          <a:blip r:embed="rId7"/>
          <a:stretch>
            <a:fillRect/>
          </a:stretch>
        </p:blipFill>
        <p:spPr>
          <a:xfrm>
            <a:off x="201584" y="9086928"/>
            <a:ext cx="746524" cy="733902"/>
          </a:xfrm>
          <a:prstGeom prst="rect">
            <a:avLst/>
          </a:prstGeom>
        </p:spPr>
      </p:pic>
    </p:spTree>
    <p:extLst>
      <p:ext uri="{BB962C8B-B14F-4D97-AF65-F5344CB8AC3E}">
        <p14:creationId xmlns:p14="http://schemas.microsoft.com/office/powerpoint/2010/main" val="4106918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3"/>
          <p:cNvSpPr txBox="1"/>
          <p:nvPr/>
        </p:nvSpPr>
        <p:spPr>
          <a:xfrm>
            <a:off x="225000" y="184214"/>
            <a:ext cx="6408000" cy="523220"/>
          </a:xfrm>
          <a:prstGeom prst="rect">
            <a:avLst/>
          </a:prstGeom>
          <a:solidFill>
            <a:srgbClr val="FFC9C9"/>
          </a:solidFill>
        </p:spPr>
        <p:style>
          <a:lnRef idx="0">
            <a:schemeClr val="accent5"/>
          </a:lnRef>
          <a:fillRef idx="3">
            <a:schemeClr val="accent5"/>
          </a:fillRef>
          <a:effectRef idx="3">
            <a:schemeClr val="accent5"/>
          </a:effectRef>
          <a:fontRef idx="minor">
            <a:schemeClr val="lt1"/>
          </a:fontRef>
        </p:style>
        <p:txBody>
          <a:bodyPr wrap="square" rtlCol="0" anchor="ctr" anchorCtr="0">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2800" b="1" dirty="0">
                <a:ln w="10160">
                  <a:noFill/>
                  <a:prstDash val="solid"/>
                </a:ln>
                <a:solidFill>
                  <a:schemeClr val="tx1"/>
                </a:solidFill>
                <a:effectLst>
                  <a:outerShdw blurRad="38100" dist="22860" dir="5400000" algn="tl" rotWithShape="0">
                    <a:srgbClr val="000000">
                      <a:alpha val="30000"/>
                    </a:srgbClr>
                  </a:outerShdw>
                </a:effectLst>
              </a:rPr>
              <a:t>地域みんなで</a:t>
            </a:r>
            <a:r>
              <a:rPr lang="ja-JP" altLang="en-US" sz="2800" b="1" dirty="0">
                <a:ln w="10160">
                  <a:noFill/>
                  <a:prstDash val="solid"/>
                </a:ln>
                <a:solidFill>
                  <a:srgbClr val="FF0000"/>
                </a:solidFill>
                <a:effectLst>
                  <a:outerShdw blurRad="38100" dist="22860" dir="5400000" algn="tl" rotWithShape="0">
                    <a:srgbClr val="000000">
                      <a:alpha val="30000"/>
                    </a:srgbClr>
                  </a:outerShdw>
                </a:effectLst>
              </a:rPr>
              <a:t>災害</a:t>
            </a:r>
            <a:r>
              <a:rPr lang="ja-JP" altLang="en-US" sz="2800" b="1" dirty="0">
                <a:ln w="10160">
                  <a:noFill/>
                  <a:prstDash val="solid"/>
                </a:ln>
                <a:solidFill>
                  <a:schemeClr val="tx1"/>
                </a:solidFill>
                <a:effectLst>
                  <a:outerShdw blurRad="38100" dist="22860" dir="5400000" algn="tl" rotWithShape="0">
                    <a:srgbClr val="000000">
                      <a:alpha val="30000"/>
                    </a:srgbClr>
                  </a:outerShdw>
                </a:effectLst>
              </a:rPr>
              <a:t>に備えましょう</a:t>
            </a:r>
            <a:endParaRPr kumimoji="1" lang="ja-JP" altLang="en-US" sz="2800" b="1" dirty="0">
              <a:ln w="10160">
                <a:noFill/>
                <a:prstDash val="solid"/>
              </a:ln>
              <a:solidFill>
                <a:schemeClr val="tx1"/>
              </a:solidFill>
              <a:effectLst>
                <a:outerShdw blurRad="38100" dist="22860" dir="5400000" algn="tl" rotWithShape="0">
                  <a:srgbClr val="000000">
                    <a:alpha val="30000"/>
                  </a:srgbClr>
                </a:outerShdw>
              </a:effectLst>
            </a:endParaRPr>
          </a:p>
        </p:txBody>
      </p:sp>
      <p:sp>
        <p:nvSpPr>
          <p:cNvPr id="7" name="テキスト ボックス 6"/>
          <p:cNvSpPr txBox="1"/>
          <p:nvPr/>
        </p:nvSpPr>
        <p:spPr>
          <a:xfrm>
            <a:off x="189000" y="776161"/>
            <a:ext cx="6480000" cy="9000750"/>
          </a:xfrm>
          <a:prstGeom prst="rect">
            <a:avLst/>
          </a:prstGeom>
          <a:pattFill prst="pct50">
            <a:fgClr>
              <a:schemeClr val="accent4">
                <a:lumMod val="40000"/>
                <a:lumOff val="60000"/>
              </a:schemeClr>
            </a:fgClr>
            <a:bgClr>
              <a:schemeClr val="bg1"/>
            </a:bgClr>
          </a:pattFill>
          <a:ln>
            <a:noFill/>
          </a:ln>
        </p:spPr>
        <p:style>
          <a:lnRef idx="0">
            <a:scrgbClr r="0" g="0" b="0"/>
          </a:lnRef>
          <a:fillRef idx="0">
            <a:scrgbClr r="0" g="0" b="0"/>
          </a:fillRef>
          <a:effectRef idx="0">
            <a:scrgbClr r="0" g="0" b="0"/>
          </a:effectRef>
          <a:fontRef idx="minor">
            <a:schemeClr val="lt1"/>
          </a:fontRef>
        </p:style>
        <p:txBody>
          <a:bodyPr wrap="square" rtlCol="0">
            <a:noAutofit/>
          </a:bodyPr>
          <a:lstStyle/>
          <a:p>
            <a:pPr marL="0" marR="0" lvl="0" indent="0" algn="ctr" defTabSz="914400" rtl="0" eaLnBrk="1" fontAlgn="auto" latinLnBrk="0" hangingPunct="1">
              <a:lnSpc>
                <a:spcPct val="120000"/>
              </a:lnSpc>
              <a:spcBef>
                <a:spcPts val="0"/>
              </a:spcBef>
              <a:spcAft>
                <a:spcPts val="0"/>
              </a:spcAft>
              <a:buClrTx/>
              <a:buSzTx/>
              <a:buFontTx/>
              <a:buNone/>
              <a:tabLst/>
              <a:defRPr/>
            </a:pPr>
            <a:r>
              <a:rPr lang="ja-JP" altLang="en-US" b="1" dirty="0">
                <a:solidFill>
                  <a:prstClr val="black"/>
                </a:solidFill>
                <a:latin typeface="メイリオ" panose="020B0604030504040204" pitchFamily="50" charset="-128"/>
                <a:ea typeface="メイリオ" panose="020B0604030504040204" pitchFamily="50" charset="-128"/>
              </a:rPr>
              <a:t>いつかやって</a:t>
            </a:r>
            <a:r>
              <a:rPr lang="ja-JP" altLang="en-US" b="1" dirty="0">
                <a:solidFill>
                  <a:schemeClr val="tx1"/>
                </a:solidFill>
                <a:latin typeface="メイリオ" panose="020B0604030504040204" pitchFamily="50" charset="-128"/>
                <a:ea typeface="メイリオ" panose="020B0604030504040204" pitchFamily="50" charset="-128"/>
              </a:rPr>
              <a:t>くる“その時”のため</a:t>
            </a:r>
            <a:r>
              <a:rPr lang="ja-JP" altLang="en-US" b="1" dirty="0">
                <a:solidFill>
                  <a:prstClr val="black"/>
                </a:solidFill>
                <a:latin typeface="メイリオ" panose="020B0604030504040204" pitchFamily="50" charset="-128"/>
                <a:ea typeface="メイリオ" panose="020B0604030504040204" pitchFamily="50" charset="-128"/>
              </a:rPr>
              <a:t>の準備を！</a:t>
            </a:r>
            <a:endParaRPr lang="en-US" altLang="ja-JP" b="1" dirty="0">
              <a:solidFill>
                <a:prstClr val="black"/>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23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600" b="1" i="0" u="none" strike="noStrike" kern="1200" normalizeH="0" baseline="0" noProof="0" dirty="0">
                <a:solidFill>
                  <a:schemeClr val="tx1"/>
                </a:solidFill>
                <a:uLnTx/>
                <a:uFillTx/>
                <a:latin typeface="メイリオ" panose="020B0604030504040204" pitchFamily="50" charset="-128"/>
                <a:ea typeface="メイリオ" panose="020B0604030504040204" pitchFamily="50" charset="-128"/>
              </a:rPr>
              <a:t>災害時には、自分の身は自分で</a:t>
            </a:r>
            <a:r>
              <a:rPr lang="ja-JP" altLang="en-US" sz="1600" b="1" dirty="0">
                <a:solidFill>
                  <a:schemeClr val="tx1"/>
                </a:solidFill>
                <a:latin typeface="メイリオ" panose="020B0604030504040204" pitchFamily="50" charset="-128"/>
                <a:ea typeface="メイリオ" panose="020B0604030504040204" pitchFamily="50" charset="-128"/>
              </a:rPr>
              <a:t>守る「</a:t>
            </a:r>
            <a:r>
              <a:rPr lang="ja-JP" altLang="en-US" sz="2000" b="1" dirty="0">
                <a:solidFill>
                  <a:srgbClr val="FF0000"/>
                </a:solidFill>
                <a:effectLst>
                  <a:outerShdw blurRad="50800" dist="38100" dir="2400000" algn="tl" rotWithShape="0">
                    <a:prstClr val="black">
                      <a:alpha val="40000"/>
                    </a:prstClr>
                  </a:outerShdw>
                </a:effectLst>
                <a:latin typeface="メイリオ" panose="020B0604030504040204" pitchFamily="50" charset="-128"/>
                <a:ea typeface="メイリオ" panose="020B0604030504040204" pitchFamily="50" charset="-128"/>
              </a:rPr>
              <a:t>自助</a:t>
            </a:r>
            <a:r>
              <a:rPr lang="ja-JP" altLang="en-US" sz="1600" b="1" dirty="0">
                <a:solidFill>
                  <a:schemeClr val="tx1"/>
                </a:solidFill>
                <a:latin typeface="メイリオ" panose="020B0604030504040204" pitchFamily="50" charset="-128"/>
                <a:ea typeface="メイリオ" panose="020B0604030504040204" pitchFamily="50" charset="-128"/>
              </a:rPr>
              <a:t>」とあわせ、町会・自治会や防災会などの地域コミュニティによる「</a:t>
            </a:r>
            <a:r>
              <a:rPr lang="ja-JP" altLang="en-US" sz="2000" b="1" dirty="0">
                <a:solidFill>
                  <a:srgbClr val="FF0000"/>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rPr>
              <a:t>共助</a:t>
            </a:r>
            <a:r>
              <a:rPr lang="ja-JP" altLang="en-US" sz="1600" b="1" dirty="0">
                <a:solidFill>
                  <a:schemeClr val="tx1"/>
                </a:solidFill>
                <a:latin typeface="メイリオ" panose="020B0604030504040204" pitchFamily="50" charset="-128"/>
                <a:ea typeface="メイリオ" panose="020B0604030504040204" pitchFamily="50" charset="-128"/>
              </a:rPr>
              <a:t>」も重要です。</a:t>
            </a:r>
            <a:endParaRPr kumimoji="1" lang="en-US" altLang="ja-JP" sz="1600" b="1" i="0" u="none" strike="noStrike" kern="1200" normalizeH="0" baseline="0" noProof="0" dirty="0">
              <a:solidFill>
                <a:schemeClr val="tx1"/>
              </a:solidFill>
              <a:uLnTx/>
              <a:uFillTx/>
              <a:latin typeface="メイリオ" panose="020B0604030504040204" pitchFamily="50" charset="-128"/>
              <a:ea typeface="メイリオ" panose="020B0604030504040204" pitchFamily="50" charset="-128"/>
            </a:endParaRPr>
          </a:p>
        </p:txBody>
      </p:sp>
      <p:sp>
        <p:nvSpPr>
          <p:cNvPr id="3" name="対角する 2 つの角を丸めた四角形 2"/>
          <p:cNvSpPr/>
          <p:nvPr/>
        </p:nvSpPr>
        <p:spPr>
          <a:xfrm>
            <a:off x="327480" y="1830030"/>
            <a:ext cx="6264000" cy="2119766"/>
          </a:xfrm>
          <a:prstGeom prst="round2DiagRect">
            <a:avLst>
              <a:gd name="adj1" fmla="val 21322"/>
              <a:gd name="adj2" fmla="val 0"/>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b="1" dirty="0">
                <a:solidFill>
                  <a:schemeClr val="tx1"/>
                </a:solidFill>
                <a:latin typeface="Meiryo UI" panose="020B0604030504040204" pitchFamily="50" charset="-128"/>
                <a:ea typeface="Meiryo UI" panose="020B0604030504040204" pitchFamily="50" charset="-128"/>
              </a:rPr>
              <a:t>自助の取り組み</a:t>
            </a:r>
            <a:endParaRPr kumimoji="1" lang="en-US" altLang="ja-JP" sz="1600" b="1" dirty="0">
              <a:solidFill>
                <a:schemeClr val="tx1"/>
              </a:solidFill>
              <a:latin typeface="Meiryo UI" panose="020B0604030504040204" pitchFamily="50" charset="-128"/>
              <a:ea typeface="Meiryo UI" panose="020B0604030504040204" pitchFamily="50" charset="-128"/>
            </a:endParaRPr>
          </a:p>
        </p:txBody>
      </p:sp>
      <p:sp>
        <p:nvSpPr>
          <p:cNvPr id="11" name="対角する 2 つの角を丸めた四角形 10"/>
          <p:cNvSpPr/>
          <p:nvPr/>
        </p:nvSpPr>
        <p:spPr>
          <a:xfrm>
            <a:off x="295442" y="4078731"/>
            <a:ext cx="3975862" cy="1661458"/>
          </a:xfrm>
          <a:prstGeom prst="round2DiagRect">
            <a:avLst>
              <a:gd name="adj1" fmla="val 22847"/>
              <a:gd name="adj2" fmla="val 0"/>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Meiryo UI" panose="020B0604030504040204" pitchFamily="50" charset="-128"/>
                <a:ea typeface="Meiryo UI" panose="020B0604030504040204" pitchFamily="50" charset="-128"/>
              </a:rPr>
              <a:t>共助</a:t>
            </a:r>
            <a:r>
              <a:rPr kumimoji="1" lang="ja-JP" altLang="en-US" sz="1600" b="1" dirty="0">
                <a:solidFill>
                  <a:schemeClr val="tx1"/>
                </a:solidFill>
                <a:latin typeface="Meiryo UI" panose="020B0604030504040204" pitchFamily="50" charset="-128"/>
                <a:ea typeface="Meiryo UI" panose="020B0604030504040204" pitchFamily="50" charset="-128"/>
              </a:rPr>
              <a:t>の取り組み</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nSpc>
                <a:spcPts val="1800"/>
              </a:lnSpc>
              <a:spcBef>
                <a:spcPts val="1400"/>
              </a:spcBef>
            </a:pPr>
            <a:r>
              <a:rPr lang="ja-JP" altLang="en-US" sz="1400" dirty="0">
                <a:solidFill>
                  <a:schemeClr val="tx1"/>
                </a:solidFill>
                <a:latin typeface="Meiryo UI" panose="020B0604030504040204" pitchFamily="50" charset="-128"/>
                <a:ea typeface="Meiryo UI" panose="020B0604030504040204" pitchFamily="50" charset="-128"/>
              </a:rPr>
              <a:t>・地域の防災訓練への参加</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spcBef>
                <a:spcPts val="300"/>
              </a:spcBef>
            </a:pPr>
            <a:r>
              <a:rPr lang="ja-JP" altLang="en-US" sz="1400" dirty="0">
                <a:solidFill>
                  <a:schemeClr val="tx1"/>
                </a:solidFill>
                <a:latin typeface="Meiryo UI" panose="020B0604030504040204" pitchFamily="50" charset="-128"/>
                <a:ea typeface="Meiryo UI" panose="020B0604030504040204" pitchFamily="50" charset="-128"/>
              </a:rPr>
              <a:t>・防災市民組織への積極的な参画</a:t>
            </a:r>
          </a:p>
          <a:p>
            <a:pPr>
              <a:lnSpc>
                <a:spcPts val="1800"/>
              </a:lnSpc>
              <a:spcBef>
                <a:spcPts val="300"/>
              </a:spcBef>
            </a:pPr>
            <a:r>
              <a:rPr lang="ja-JP" altLang="en-US" sz="1400" dirty="0">
                <a:solidFill>
                  <a:schemeClr val="tx1"/>
                </a:solidFill>
                <a:latin typeface="Meiryo UI" panose="020B0604030504040204" pitchFamily="50" charset="-128"/>
                <a:ea typeface="Meiryo UI" panose="020B0604030504040204" pitchFamily="50" charset="-128"/>
              </a:rPr>
              <a:t>・近所の助け合いや日頃から顔の見える関係づくり</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spcBef>
                <a:spcPts val="300"/>
              </a:spcBef>
            </a:pPr>
            <a:r>
              <a:rPr lang="ja-JP" altLang="en-US" sz="1400" dirty="0">
                <a:solidFill>
                  <a:schemeClr val="tx1"/>
                </a:solidFill>
                <a:latin typeface="Meiryo UI" panose="020B0604030504040204" pitchFamily="50" charset="-128"/>
                <a:ea typeface="Meiryo UI" panose="020B0604030504040204" pitchFamily="50" charset="-128"/>
              </a:rPr>
              <a:t>　　　　　　　　　　　　　　　　　　　　　　　　　　　など</a:t>
            </a:r>
          </a:p>
        </p:txBody>
      </p:sp>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362" y="2806550"/>
            <a:ext cx="506895" cy="506895"/>
          </a:xfrm>
          <a:prstGeom prst="rect">
            <a:avLst/>
          </a:prstGeom>
        </p:spPr>
      </p:pic>
      <p:sp>
        <p:nvSpPr>
          <p:cNvPr id="15" name="テキスト ボックス 14"/>
          <p:cNvSpPr txBox="1"/>
          <p:nvPr/>
        </p:nvSpPr>
        <p:spPr>
          <a:xfrm>
            <a:off x="755332" y="2824705"/>
            <a:ext cx="1085042"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東京</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備蓄ナビ→</a:t>
            </a:r>
          </a:p>
        </p:txBody>
      </p:sp>
      <p:pic>
        <p:nvPicPr>
          <p:cNvPr id="16" name="図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83711" y="9310358"/>
            <a:ext cx="520014" cy="520014"/>
          </a:xfrm>
          <a:prstGeom prst="rect">
            <a:avLst/>
          </a:prstGeom>
        </p:spPr>
      </p:pic>
      <p:sp>
        <p:nvSpPr>
          <p:cNvPr id="17" name="テキスト ボックス 16"/>
          <p:cNvSpPr txBox="1"/>
          <p:nvPr/>
        </p:nvSpPr>
        <p:spPr>
          <a:xfrm>
            <a:off x="1807467" y="9493399"/>
            <a:ext cx="4492662" cy="323165"/>
          </a:xfrm>
          <a:prstGeom prst="rect">
            <a:avLst/>
          </a:prstGeom>
          <a:noFill/>
        </p:spPr>
        <p:txBody>
          <a:bodyPr wrap="square" rtlCol="0">
            <a:spAutoFit/>
          </a:bodyPr>
          <a:lstStyle/>
          <a:p>
            <a:pPr algn="ctr"/>
            <a:r>
              <a:rPr kumimoji="1" lang="ja-JP" altLang="en-US" sz="1500" b="1" dirty="0">
                <a:latin typeface="Meiryo UI" panose="020B0604030504040204" pitchFamily="50" charset="-128"/>
                <a:ea typeface="Meiryo UI" panose="020B0604030504040204" pitchFamily="50" charset="-128"/>
              </a:rPr>
              <a:t>（参考）防災ブック「東京くらし防災」・「東京防災」 →</a:t>
            </a:r>
          </a:p>
        </p:txBody>
      </p:sp>
      <p:sp>
        <p:nvSpPr>
          <p:cNvPr id="12" name="対角する 2 つの角を丸めた四角形 11"/>
          <p:cNvSpPr/>
          <p:nvPr/>
        </p:nvSpPr>
        <p:spPr>
          <a:xfrm>
            <a:off x="4376832" y="4078731"/>
            <a:ext cx="2199408" cy="1661457"/>
          </a:xfrm>
          <a:prstGeom prst="round2DiagRect">
            <a:avLst>
              <a:gd name="adj1" fmla="val 22847"/>
              <a:gd name="adj2" fmla="val 0"/>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b="1" dirty="0">
                <a:solidFill>
                  <a:schemeClr val="tx1"/>
                </a:solidFill>
                <a:latin typeface="Meiryo UI" panose="020B0604030504040204" pitchFamily="50" charset="-128"/>
                <a:ea typeface="Meiryo UI" panose="020B0604030504040204" pitchFamily="50" charset="-128"/>
              </a:rPr>
              <a:t>マンション防災の推進</a:t>
            </a:r>
            <a:endParaRPr kumimoji="1" lang="en-US" altLang="ja-JP" sz="1600" b="1"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4585707" y="5446762"/>
            <a:ext cx="1707124"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マンション防災リーフレット</a:t>
            </a:r>
          </a:p>
        </p:txBody>
      </p:sp>
      <p:pic>
        <p:nvPicPr>
          <p:cNvPr id="19" name="図 18"/>
          <p:cNvPicPr>
            <a:picLocks noChangeAspect="1"/>
          </p:cNvPicPr>
          <p:nvPr/>
        </p:nvPicPr>
        <p:blipFill>
          <a:blip r:embed="rId5"/>
          <a:stretch>
            <a:fillRect/>
          </a:stretch>
        </p:blipFill>
        <p:spPr>
          <a:xfrm>
            <a:off x="4500597" y="4536527"/>
            <a:ext cx="1195980" cy="846505"/>
          </a:xfrm>
          <a:prstGeom prst="rect">
            <a:avLst/>
          </a:prstGeom>
        </p:spPr>
      </p:pic>
      <p:sp>
        <p:nvSpPr>
          <p:cNvPr id="20" name="対角する 2 つの角を丸めた四角形 19"/>
          <p:cNvSpPr/>
          <p:nvPr/>
        </p:nvSpPr>
        <p:spPr>
          <a:xfrm>
            <a:off x="283933" y="5867670"/>
            <a:ext cx="6290134" cy="3225023"/>
          </a:xfrm>
          <a:prstGeom prst="round2DiagRect">
            <a:avLst>
              <a:gd name="adj1" fmla="val 16001"/>
              <a:gd name="adj2" fmla="val 0"/>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endParaRPr lang="en-US" altLang="ja-JP" sz="100" b="1" dirty="0">
              <a:solidFill>
                <a:schemeClr val="tx1"/>
              </a:solidFill>
              <a:latin typeface="Meiryo UI" panose="020B0604030504040204" pitchFamily="50" charset="-128"/>
              <a:ea typeface="Meiryo UI" panose="020B0604030504040204" pitchFamily="50" charset="-128"/>
            </a:endParaRPr>
          </a:p>
          <a:p>
            <a:r>
              <a:rPr lang="ja-JP" altLang="en-US" b="1" dirty="0">
                <a:solidFill>
                  <a:schemeClr val="tx1"/>
                </a:solidFill>
                <a:latin typeface="Meiryo UI" panose="020B0604030504040204" pitchFamily="50" charset="-128"/>
                <a:ea typeface="Meiryo UI" panose="020B0604030504040204" pitchFamily="50" charset="-128"/>
              </a:rPr>
              <a:t>外国人とも助け合うまちづくりを！</a:t>
            </a:r>
            <a:endParaRPr lang="en-US" altLang="ja-JP" b="1"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言葉・文化の違いなどから、災害への備えや</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災害時に取るべき行動がわからない方がたくさんいます。</a:t>
            </a:r>
            <a:endParaRPr lang="en-US" altLang="ja-JP" sz="1600" b="1" dirty="0">
              <a:solidFill>
                <a:schemeClr val="tx1"/>
              </a:solidFill>
              <a:latin typeface="Meiryo UI" panose="020B0604030504040204" pitchFamily="50" charset="-128"/>
              <a:ea typeface="Meiryo UI" panose="020B0604030504040204" pitchFamily="50" charset="-128"/>
            </a:endParaRPr>
          </a:p>
        </p:txBody>
      </p:sp>
      <p:pic>
        <p:nvPicPr>
          <p:cNvPr id="21" name="図 20">
            <a:extLst>
              <a:ext uri="{FF2B5EF4-FFF2-40B4-BE49-F238E27FC236}">
                <a16:creationId xmlns:a16="http://schemas.microsoft.com/office/drawing/2014/main" id="{E9191146-418E-87E2-AD98-CC6C9A75147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6042" y="6711697"/>
            <a:ext cx="887794" cy="1178418"/>
          </a:xfrm>
          <a:prstGeom prst="rect">
            <a:avLst/>
          </a:prstGeom>
        </p:spPr>
      </p:pic>
      <p:sp>
        <p:nvSpPr>
          <p:cNvPr id="22" name="思考の吹き出し: 雲形 5">
            <a:extLst>
              <a:ext uri="{FF2B5EF4-FFF2-40B4-BE49-F238E27FC236}">
                <a16:creationId xmlns:a16="http://schemas.microsoft.com/office/drawing/2014/main" id="{39041B4E-72D3-E685-1CE5-751D0BA8245C}"/>
              </a:ext>
            </a:extLst>
          </p:cNvPr>
          <p:cNvSpPr/>
          <p:nvPr/>
        </p:nvSpPr>
        <p:spPr>
          <a:xfrm>
            <a:off x="4571603" y="5913815"/>
            <a:ext cx="1378469" cy="665690"/>
          </a:xfrm>
          <a:prstGeom prst="cloudCallout">
            <a:avLst>
              <a:gd name="adj1" fmla="val 37542"/>
              <a:gd name="adj2" fmla="val 7224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震度？</a:t>
            </a:r>
            <a:endParaRPr kumimoji="1" lang="en-US" altLang="ja-JP" sz="1200" dirty="0">
              <a:solidFill>
                <a:schemeClr val="tx1"/>
              </a:solidFill>
            </a:endParaRPr>
          </a:p>
          <a:p>
            <a:pPr algn="ctr"/>
            <a:r>
              <a:rPr kumimoji="1" lang="ja-JP" altLang="en-US" sz="1200" dirty="0">
                <a:solidFill>
                  <a:schemeClr val="tx1"/>
                </a:solidFill>
              </a:rPr>
              <a:t>避難所？</a:t>
            </a:r>
          </a:p>
        </p:txBody>
      </p:sp>
      <p:sp>
        <p:nvSpPr>
          <p:cNvPr id="9" name="テキスト ボックス 8"/>
          <p:cNvSpPr txBox="1"/>
          <p:nvPr/>
        </p:nvSpPr>
        <p:spPr>
          <a:xfrm>
            <a:off x="411469" y="2301788"/>
            <a:ext cx="2505846" cy="523220"/>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・日常備蓄（普段使っているものを常に少し多めに備えましょう）</a:t>
            </a:r>
          </a:p>
        </p:txBody>
      </p:sp>
      <p:sp>
        <p:nvSpPr>
          <p:cNvPr id="27" name="テキスト ボックス 26"/>
          <p:cNvSpPr txBox="1"/>
          <p:nvPr/>
        </p:nvSpPr>
        <p:spPr>
          <a:xfrm>
            <a:off x="411469" y="3326023"/>
            <a:ext cx="2552290" cy="323165"/>
          </a:xfrm>
          <a:prstGeom prst="rect">
            <a:avLst/>
          </a:prstGeom>
          <a:noFill/>
        </p:spPr>
        <p:txBody>
          <a:bodyPr wrap="square" rtlCol="0">
            <a:spAutoFit/>
          </a:bodyPr>
          <a:lstStyle/>
          <a:p>
            <a:pPr>
              <a:lnSpc>
                <a:spcPts val="1800"/>
              </a:lnSpc>
            </a:pPr>
            <a:r>
              <a:rPr kumimoji="1" lang="ja-JP" altLang="en-US" sz="1400" dirty="0">
                <a:latin typeface="Meiryo UI" panose="020B0604030504040204" pitchFamily="50" charset="-128"/>
                <a:ea typeface="Meiryo UI" panose="020B0604030504040204" pitchFamily="50" charset="-128"/>
              </a:rPr>
              <a:t>・携帯トイレ、簡易トイレの準備</a:t>
            </a:r>
            <a:endParaRPr kumimoji="1" lang="en-US" altLang="ja-JP" sz="1400"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3612241" y="2301788"/>
            <a:ext cx="2687887" cy="553998"/>
          </a:xfrm>
          <a:prstGeom prst="rect">
            <a:avLst/>
          </a:prstGeom>
          <a:noFill/>
        </p:spPr>
        <p:txBody>
          <a:bodyPr wrap="square" rtlCol="0">
            <a:spAutoFit/>
          </a:bodyPr>
          <a:lstStyle/>
          <a:p>
            <a:pPr>
              <a:lnSpc>
                <a:spcPts val="1800"/>
              </a:lnSpc>
              <a:spcBef>
                <a:spcPts val="600"/>
              </a:spcBef>
            </a:pPr>
            <a:r>
              <a:rPr kumimoji="1" lang="ja-JP" altLang="en-US" sz="1400" dirty="0">
                <a:latin typeface="Meiryo UI" panose="020B0604030504040204" pitchFamily="50" charset="-128"/>
                <a:ea typeface="Meiryo UI" panose="020B0604030504040204" pitchFamily="50" charset="-128"/>
              </a:rPr>
              <a:t>・家具類の転倒、落下、移動防止（家具の固定や配置の工夫）</a:t>
            </a:r>
            <a:endParaRPr kumimoji="1" lang="en-US" altLang="ja-JP" sz="140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411469" y="3594303"/>
            <a:ext cx="4824826" cy="323165"/>
          </a:xfrm>
          <a:prstGeom prst="rect">
            <a:avLst/>
          </a:prstGeom>
          <a:noFill/>
        </p:spPr>
        <p:txBody>
          <a:bodyPr wrap="square" rtlCol="0">
            <a:spAutoFit/>
          </a:bodyPr>
          <a:lstStyle/>
          <a:p>
            <a:pPr>
              <a:lnSpc>
                <a:spcPts val="1800"/>
              </a:lnSpc>
              <a:spcBef>
                <a:spcPts val="600"/>
              </a:spcBef>
            </a:pPr>
            <a:r>
              <a:rPr lang="ja-JP" altLang="en-US" sz="1400" dirty="0">
                <a:latin typeface="Meiryo UI" panose="020B0604030504040204" pitchFamily="50" charset="-128"/>
                <a:ea typeface="Meiryo UI" panose="020B0604030504040204" pitchFamily="50" charset="-128"/>
              </a:rPr>
              <a:t>・家族同士での安否確認の方法や集合場所などの確認　　など</a:t>
            </a:r>
            <a:endParaRPr kumimoji="1" lang="en-US" altLang="ja-JP" sz="14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89271" y="9156426"/>
            <a:ext cx="5441692" cy="323165"/>
          </a:xfrm>
          <a:prstGeom prst="rect">
            <a:avLst/>
          </a:prstGeom>
          <a:noFill/>
        </p:spPr>
        <p:txBody>
          <a:bodyPr wrap="square" rtlCol="0">
            <a:spAutoFit/>
          </a:bodyPr>
          <a:lstStyle/>
          <a:p>
            <a:r>
              <a:rPr lang="ja-JP" altLang="en-US" sz="1500" b="1" u="sng" dirty="0">
                <a:latin typeface="メイリオ" panose="020B0604030504040204" pitchFamily="50" charset="-128"/>
                <a:ea typeface="メイリオ" panose="020B0604030504040204" pitchFamily="50" charset="-128"/>
              </a:rPr>
              <a:t>誰一人取り残さない、災害に強い街づくりを目指しましょう。</a:t>
            </a:r>
            <a:endParaRPr lang="en-US" altLang="ja-JP" sz="1500" b="1" u="sng"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B92444F4-4DBC-40F6-9B4C-E5B6C6342847}"/>
              </a:ext>
            </a:extLst>
          </p:cNvPr>
          <p:cNvSpPr txBox="1"/>
          <p:nvPr/>
        </p:nvSpPr>
        <p:spPr>
          <a:xfrm>
            <a:off x="904192" y="7934848"/>
            <a:ext cx="4332103" cy="959237"/>
          </a:xfrm>
          <a:prstGeom prst="rect">
            <a:avLst/>
          </a:prstGeom>
          <a:noFill/>
        </p:spPr>
        <p:txBody>
          <a:bodyPr wrap="square" rtlCol="0">
            <a:spAutoFit/>
          </a:bodyPr>
          <a:lstStyle/>
          <a:p>
            <a:r>
              <a:rPr lang="ja-JP" altLang="en-US" b="1" dirty="0">
                <a:solidFill>
                  <a:srgbClr val="00B050"/>
                </a:solidFill>
                <a:latin typeface="Meiryo UI" panose="020B0604030504040204" pitchFamily="50" charset="-128"/>
                <a:ea typeface="Meiryo UI" panose="020B0604030504040204" pitchFamily="50" charset="-128"/>
              </a:rPr>
              <a:t>一緒に活動してみよう！！</a:t>
            </a:r>
            <a:endParaRPr lang="en-US" altLang="ja-JP" sz="1800" b="1" dirty="0">
              <a:solidFill>
                <a:srgbClr val="00B050"/>
              </a:solidFill>
              <a:latin typeface="Meiryo UI" panose="020B0604030504040204" pitchFamily="50" charset="-128"/>
              <a:ea typeface="Meiryo UI" panose="020B0604030504040204" pitchFamily="50" charset="-128"/>
            </a:endParaRPr>
          </a:p>
          <a:p>
            <a:pPr>
              <a:lnSpc>
                <a:spcPts val="1800"/>
              </a:lnSpc>
              <a:spcBef>
                <a:spcPts val="1000"/>
              </a:spcBef>
            </a:pPr>
            <a:r>
              <a:rPr lang="ja-JP" altLang="en-US" sz="1400" dirty="0">
                <a:solidFill>
                  <a:schemeClr val="tx1"/>
                </a:solidFill>
                <a:latin typeface="Meiryo UI" panose="020B0604030504040204" pitchFamily="50" charset="-128"/>
                <a:ea typeface="Meiryo UI" panose="020B0604030504040204" pitchFamily="50" charset="-128"/>
              </a:rPr>
              <a:t>外国人が参加できる防災訓練を行うことで、いざという時に地域が一体になって助け合うことができます。</a:t>
            </a:r>
            <a:endParaRPr lang="en-US" altLang="ja-JP" sz="1800" b="1" dirty="0">
              <a:solidFill>
                <a:schemeClr val="tx1"/>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DCF99B4C-FD2A-4CE5-93F9-99EBC11C4B73}"/>
              </a:ext>
            </a:extLst>
          </p:cNvPr>
          <p:cNvSpPr txBox="1"/>
          <p:nvPr/>
        </p:nvSpPr>
        <p:spPr>
          <a:xfrm>
            <a:off x="904192" y="6956230"/>
            <a:ext cx="4811850" cy="959237"/>
          </a:xfrm>
          <a:prstGeom prst="rect">
            <a:avLst/>
          </a:prstGeom>
          <a:noFill/>
        </p:spPr>
        <p:txBody>
          <a:bodyPr wrap="square" rtlCol="0">
            <a:spAutoFit/>
          </a:bodyPr>
          <a:lstStyle/>
          <a:p>
            <a:r>
              <a:rPr lang="ja-JP" altLang="en-US" b="1" dirty="0">
                <a:solidFill>
                  <a:srgbClr val="00B050"/>
                </a:solidFill>
                <a:latin typeface="Meiryo UI" panose="020B0604030504040204" pitchFamily="50" charset="-128"/>
                <a:ea typeface="Meiryo UI" panose="020B0604030504040204" pitchFamily="50" charset="-128"/>
              </a:rPr>
              <a:t>声をかけてみよう！！</a:t>
            </a:r>
            <a:endParaRPr lang="en-US" altLang="ja-JP" sz="1800" b="1" dirty="0">
              <a:solidFill>
                <a:srgbClr val="00B050"/>
              </a:solidFill>
              <a:latin typeface="Meiryo UI" panose="020B0604030504040204" pitchFamily="50" charset="-128"/>
              <a:ea typeface="Meiryo UI" panose="020B0604030504040204" pitchFamily="50" charset="-128"/>
            </a:endParaRPr>
          </a:p>
          <a:p>
            <a:pPr>
              <a:lnSpc>
                <a:spcPts val="1800"/>
              </a:lnSpc>
              <a:spcBef>
                <a:spcPts val="1000"/>
              </a:spcBef>
            </a:pPr>
            <a:r>
              <a:rPr lang="ja-JP" altLang="en-US" sz="1400" dirty="0">
                <a:latin typeface="Meiryo UI" panose="020B0604030504040204" pitchFamily="50" charset="-128"/>
                <a:ea typeface="Meiryo UI" panose="020B0604030504040204" pitchFamily="50" charset="-128"/>
              </a:rPr>
              <a:t>お互いに顔の見える関係になれば、いざというときも必要な情報を話すことができます。まずはやさしい日本語で声をかけてみませんか。</a:t>
            </a:r>
            <a:endParaRPr lang="en-US" altLang="ja-JP" sz="1400" dirty="0">
              <a:solidFill>
                <a:schemeClr val="tx1"/>
              </a:solidFill>
              <a:latin typeface="Meiryo UI" panose="020B0604030504040204" pitchFamily="50" charset="-128"/>
              <a:ea typeface="Meiryo UI" panose="020B0604030504040204" pitchFamily="50" charset="-128"/>
            </a:endParaRPr>
          </a:p>
        </p:txBody>
      </p:sp>
      <p:pic>
        <p:nvPicPr>
          <p:cNvPr id="33" name="図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40641" y="2690401"/>
            <a:ext cx="909039" cy="1091939"/>
          </a:xfrm>
          <a:prstGeom prst="rect">
            <a:avLst/>
          </a:prstGeom>
        </p:spPr>
      </p:pic>
      <p:pic>
        <p:nvPicPr>
          <p:cNvPr id="34" name="図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71443" y="2203427"/>
            <a:ext cx="1168704" cy="1168704"/>
          </a:xfrm>
          <a:prstGeom prst="rect">
            <a:avLst/>
          </a:prstGeom>
        </p:spPr>
      </p:pic>
      <p:pic>
        <p:nvPicPr>
          <p:cNvPr id="36" name="図 3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759" y="3980028"/>
            <a:ext cx="1360309" cy="1057640"/>
          </a:xfrm>
          <a:prstGeom prst="rect">
            <a:avLst/>
          </a:prstGeom>
        </p:spPr>
      </p:pic>
      <p:pic>
        <p:nvPicPr>
          <p:cNvPr id="4" name="図 3" descr="QR コード&#10;&#10;AI 生成コンテンツは誤りを含む可能性があります。">
            <a:extLst>
              <a:ext uri="{FF2B5EF4-FFF2-40B4-BE49-F238E27FC236}">
                <a16:creationId xmlns:a16="http://schemas.microsoft.com/office/drawing/2014/main" id="{6195C395-FBFA-0B40-A0A9-B99D809F49D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45302" y="4671777"/>
            <a:ext cx="731781" cy="731781"/>
          </a:xfrm>
          <a:prstGeom prst="rect">
            <a:avLst/>
          </a:prstGeom>
        </p:spPr>
      </p:pic>
    </p:spTree>
    <p:extLst>
      <p:ext uri="{BB962C8B-B14F-4D97-AF65-F5344CB8AC3E}">
        <p14:creationId xmlns:p14="http://schemas.microsoft.com/office/powerpoint/2010/main" val="17721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1909</TotalTime>
  <Words>523</Words>
  <Application>Microsoft Office PowerPoint</Application>
  <PresentationFormat>A4 210 x 297 mm</PresentationFormat>
  <Paragraphs>62</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FTT-UD丸ゴ_ラージ B</vt:lpstr>
      <vt:lpstr>Meiryo UI</vt:lpstr>
      <vt:lpstr>メイリオ</vt:lpstr>
      <vt:lpstr>游ゴシック</vt:lpstr>
      <vt:lpstr>Arial</vt:lpstr>
      <vt:lpstr>Calibri</vt:lpstr>
      <vt:lpstr>Calibri Light</vt:lpstr>
      <vt:lpstr>Ebrima</vt:lpstr>
      <vt:lpstr>Office Theme</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R8地域防災かつ多文化共生に関するチラシ</dc:title>
  <dc:creator>東京都</dc:creator>
  <cp:lastModifiedBy>原田　遼</cp:lastModifiedBy>
  <cp:revision>141</cp:revision>
  <cp:lastPrinted>2024-02-07T07:16:49Z</cp:lastPrinted>
  <dcterms:created xsi:type="dcterms:W3CDTF">2019-12-17T08:44:43Z</dcterms:created>
  <dcterms:modified xsi:type="dcterms:W3CDTF">2026-03-23T01:56:06Z</dcterms:modified>
</cp:coreProperties>
</file>